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710" r:id="rId2"/>
  </p:sldMasterIdLst>
  <p:notesMasterIdLst>
    <p:notesMasterId r:id="rId45"/>
  </p:notesMasterIdLst>
  <p:handoutMasterIdLst>
    <p:handoutMasterId r:id="rId46"/>
  </p:handoutMasterIdLst>
  <p:sldIdLst>
    <p:sldId id="417" r:id="rId3"/>
    <p:sldId id="411" r:id="rId4"/>
    <p:sldId id="398" r:id="rId5"/>
    <p:sldId id="399" r:id="rId6"/>
    <p:sldId id="404" r:id="rId7"/>
    <p:sldId id="312" r:id="rId8"/>
    <p:sldId id="406" r:id="rId9"/>
    <p:sldId id="313" r:id="rId10"/>
    <p:sldId id="310" r:id="rId11"/>
    <p:sldId id="264" r:id="rId12"/>
    <p:sldId id="416" r:id="rId13"/>
    <p:sldId id="265" r:id="rId14"/>
    <p:sldId id="266" r:id="rId15"/>
    <p:sldId id="409" r:id="rId16"/>
    <p:sldId id="268" r:id="rId17"/>
    <p:sldId id="348" r:id="rId18"/>
    <p:sldId id="358" r:id="rId19"/>
    <p:sldId id="270" r:id="rId20"/>
    <p:sldId id="314" r:id="rId21"/>
    <p:sldId id="271" r:id="rId22"/>
    <p:sldId id="315" r:id="rId23"/>
    <p:sldId id="316" r:id="rId24"/>
    <p:sldId id="384" r:id="rId25"/>
    <p:sldId id="385" r:id="rId26"/>
    <p:sldId id="386" r:id="rId27"/>
    <p:sldId id="387" r:id="rId28"/>
    <p:sldId id="388" r:id="rId29"/>
    <p:sldId id="389" r:id="rId30"/>
    <p:sldId id="326" r:id="rId31"/>
    <p:sldId id="324" r:id="rId32"/>
    <p:sldId id="407" r:id="rId33"/>
    <p:sldId id="379" r:id="rId34"/>
    <p:sldId id="408" r:id="rId35"/>
    <p:sldId id="329" r:id="rId36"/>
    <p:sldId id="330" r:id="rId37"/>
    <p:sldId id="331" r:id="rId38"/>
    <p:sldId id="333" r:id="rId39"/>
    <p:sldId id="334" r:id="rId40"/>
    <p:sldId id="335" r:id="rId41"/>
    <p:sldId id="337" r:id="rId42"/>
    <p:sldId id="336" r:id="rId43"/>
    <p:sldId id="286" r:id="rId44"/>
  </p:sldIdLst>
  <p:sldSz cx="9144000" cy="6858000" type="screen4x3"/>
  <p:notesSz cx="6991350" cy="9282113"/>
  <p:defaultTextStyle>
    <a:defPPr>
      <a:defRPr lang="en-US"/>
    </a:defPPr>
    <a:lvl1pPr algn="ctr" rtl="0" fontAlgn="base">
      <a:spcBef>
        <a:spcPct val="20000"/>
      </a:spcBef>
      <a:spcAft>
        <a:spcPct val="0"/>
      </a:spcAft>
      <a:buClr>
        <a:srgbClr val="FF0000"/>
      </a:buClr>
      <a:buFont typeface="Arial" charset="0"/>
      <a:defRPr sz="2000" u="sng" kern="1200">
        <a:solidFill>
          <a:schemeClr val="accent2"/>
        </a:solidFill>
        <a:latin typeface="Times New Roman" charset="0"/>
        <a:ea typeface="+mn-ea"/>
        <a:cs typeface="+mn-cs"/>
      </a:defRPr>
    </a:lvl1pPr>
    <a:lvl2pPr marL="457200" algn="ctr" rtl="0" fontAlgn="base">
      <a:spcBef>
        <a:spcPct val="20000"/>
      </a:spcBef>
      <a:spcAft>
        <a:spcPct val="0"/>
      </a:spcAft>
      <a:buClr>
        <a:srgbClr val="FF0000"/>
      </a:buClr>
      <a:buFont typeface="Arial" charset="0"/>
      <a:defRPr sz="2000" u="sng" kern="1200">
        <a:solidFill>
          <a:schemeClr val="accent2"/>
        </a:solidFill>
        <a:latin typeface="Times New Roman" charset="0"/>
        <a:ea typeface="+mn-ea"/>
        <a:cs typeface="+mn-cs"/>
      </a:defRPr>
    </a:lvl2pPr>
    <a:lvl3pPr marL="914400" algn="ctr" rtl="0" fontAlgn="base">
      <a:spcBef>
        <a:spcPct val="20000"/>
      </a:spcBef>
      <a:spcAft>
        <a:spcPct val="0"/>
      </a:spcAft>
      <a:buClr>
        <a:srgbClr val="FF0000"/>
      </a:buClr>
      <a:buFont typeface="Arial" charset="0"/>
      <a:defRPr sz="2000" u="sng" kern="1200">
        <a:solidFill>
          <a:schemeClr val="accent2"/>
        </a:solidFill>
        <a:latin typeface="Times New Roman" charset="0"/>
        <a:ea typeface="+mn-ea"/>
        <a:cs typeface="+mn-cs"/>
      </a:defRPr>
    </a:lvl3pPr>
    <a:lvl4pPr marL="1371600" algn="ctr" rtl="0" fontAlgn="base">
      <a:spcBef>
        <a:spcPct val="20000"/>
      </a:spcBef>
      <a:spcAft>
        <a:spcPct val="0"/>
      </a:spcAft>
      <a:buClr>
        <a:srgbClr val="FF0000"/>
      </a:buClr>
      <a:buFont typeface="Arial" charset="0"/>
      <a:defRPr sz="2000" u="sng" kern="1200">
        <a:solidFill>
          <a:schemeClr val="accent2"/>
        </a:solidFill>
        <a:latin typeface="Times New Roman" charset="0"/>
        <a:ea typeface="+mn-ea"/>
        <a:cs typeface="+mn-cs"/>
      </a:defRPr>
    </a:lvl4pPr>
    <a:lvl5pPr marL="1828800" algn="ctr" rtl="0" fontAlgn="base">
      <a:spcBef>
        <a:spcPct val="20000"/>
      </a:spcBef>
      <a:spcAft>
        <a:spcPct val="0"/>
      </a:spcAft>
      <a:buClr>
        <a:srgbClr val="FF0000"/>
      </a:buClr>
      <a:buFont typeface="Arial" charset="0"/>
      <a:defRPr sz="2000" u="sng" kern="1200">
        <a:solidFill>
          <a:schemeClr val="accent2"/>
        </a:solidFill>
        <a:latin typeface="Times New Roman" charset="0"/>
        <a:ea typeface="+mn-ea"/>
        <a:cs typeface="+mn-cs"/>
      </a:defRPr>
    </a:lvl5pPr>
    <a:lvl6pPr marL="2286000" algn="l" defTabSz="914400" rtl="0" eaLnBrk="1" latinLnBrk="0" hangingPunct="1">
      <a:defRPr sz="2000" u="sng" kern="1200">
        <a:solidFill>
          <a:schemeClr val="accent2"/>
        </a:solidFill>
        <a:latin typeface="Times New Roman" charset="0"/>
        <a:ea typeface="+mn-ea"/>
        <a:cs typeface="+mn-cs"/>
      </a:defRPr>
    </a:lvl6pPr>
    <a:lvl7pPr marL="2743200" algn="l" defTabSz="914400" rtl="0" eaLnBrk="1" latinLnBrk="0" hangingPunct="1">
      <a:defRPr sz="2000" u="sng" kern="1200">
        <a:solidFill>
          <a:schemeClr val="accent2"/>
        </a:solidFill>
        <a:latin typeface="Times New Roman" charset="0"/>
        <a:ea typeface="+mn-ea"/>
        <a:cs typeface="+mn-cs"/>
      </a:defRPr>
    </a:lvl7pPr>
    <a:lvl8pPr marL="3200400" algn="l" defTabSz="914400" rtl="0" eaLnBrk="1" latinLnBrk="0" hangingPunct="1">
      <a:defRPr sz="2000" u="sng" kern="1200">
        <a:solidFill>
          <a:schemeClr val="accent2"/>
        </a:solidFill>
        <a:latin typeface="Times New Roman" charset="0"/>
        <a:ea typeface="+mn-ea"/>
        <a:cs typeface="+mn-cs"/>
      </a:defRPr>
    </a:lvl8pPr>
    <a:lvl9pPr marL="3657600" algn="l" defTabSz="914400" rtl="0" eaLnBrk="1" latinLnBrk="0" hangingPunct="1">
      <a:defRPr sz="2000" u="sng" kern="1200">
        <a:solidFill>
          <a:schemeClr val="accent2"/>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CC6600"/>
    <a:srgbClr val="FFCC66"/>
    <a:srgbClr val="CC9900"/>
    <a:srgbClr val="006699"/>
    <a:srgbClr val="0033CC"/>
    <a:srgbClr val="CDFFCD"/>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129" autoAdjust="0"/>
  </p:normalViewPr>
  <p:slideViewPr>
    <p:cSldViewPr>
      <p:cViewPr>
        <p:scale>
          <a:sx n="60" d="100"/>
          <a:sy n="60" d="100"/>
        </p:scale>
        <p:origin x="-1698" y="-17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1626" y="-96"/>
      </p:cViewPr>
      <p:guideLst>
        <p:guide orient="horz" pos="2923"/>
        <p:guide pos="220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8.xml"/><Relationship Id="rId1" Type="http://schemas.openxmlformats.org/officeDocument/2006/relationships/slide" Target="slides/slide37.xml"/><Relationship Id="rId5" Type="http://schemas.openxmlformats.org/officeDocument/2006/relationships/slide" Target="slides/slide41.xml"/><Relationship Id="rId4"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spcBef>
                <a:spcPct val="0"/>
              </a:spcBef>
              <a:buClr>
                <a:srgbClr val="000000"/>
              </a:buClr>
              <a:defRPr sz="1200" b="1" u="none">
                <a:solidFill>
                  <a:schemeClr val="tx1"/>
                </a:solidFill>
                <a:latin typeface="Arial" charset="0"/>
              </a:defRPr>
            </a:lvl1pPr>
          </a:lstStyle>
          <a:p>
            <a:pPr>
              <a:defRPr/>
            </a:pPr>
            <a:endParaRPr lang="en-US"/>
          </a:p>
        </p:txBody>
      </p:sp>
      <p:sp>
        <p:nvSpPr>
          <p:cNvPr id="1157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spcBef>
                <a:spcPct val="0"/>
              </a:spcBef>
              <a:buClr>
                <a:srgbClr val="000000"/>
              </a:buClr>
              <a:defRPr sz="1200" b="1" u="none">
                <a:solidFill>
                  <a:schemeClr val="tx1"/>
                </a:solidFill>
                <a:latin typeface="Arial" charset="0"/>
              </a:defRPr>
            </a:lvl1pPr>
          </a:lstStyle>
          <a:p>
            <a:pPr>
              <a:defRPr/>
            </a:pPr>
            <a:endParaRPr lang="en-US"/>
          </a:p>
        </p:txBody>
      </p:sp>
      <p:sp>
        <p:nvSpPr>
          <p:cNvPr id="1157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spcBef>
                <a:spcPct val="0"/>
              </a:spcBef>
              <a:buClr>
                <a:srgbClr val="000000"/>
              </a:buClr>
              <a:defRPr sz="1200" b="1" u="none">
                <a:solidFill>
                  <a:schemeClr val="tx1"/>
                </a:solidFill>
                <a:latin typeface="Arial" charset="0"/>
              </a:defRPr>
            </a:lvl1pPr>
          </a:lstStyle>
          <a:p>
            <a:pPr>
              <a:defRPr/>
            </a:pPr>
            <a:endParaRPr lang="en-US"/>
          </a:p>
        </p:txBody>
      </p:sp>
      <p:sp>
        <p:nvSpPr>
          <p:cNvPr id="1157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spcBef>
                <a:spcPct val="0"/>
              </a:spcBef>
              <a:buClr>
                <a:srgbClr val="000000"/>
              </a:buClr>
              <a:defRPr sz="1200" b="1" u="none">
                <a:solidFill>
                  <a:schemeClr val="tx1"/>
                </a:solidFill>
                <a:latin typeface="Arial" charset="0"/>
              </a:defRPr>
            </a:lvl1pPr>
          </a:lstStyle>
          <a:p>
            <a:pPr>
              <a:defRPr/>
            </a:pPr>
            <a:fld id="{E78D416C-CF49-48DC-89EE-9B38C890FD1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Slide_Image_Placeholder"/>
          <p:cNvSpPr>
            <a:spLocks noGrp="1" noRot="1" noChangeAspect="1" noChangeArrowheads="1" noTextEdit="1"/>
          </p:cNvSpPr>
          <p:nvPr>
            <p:ph type="sldImg" idx="2"/>
          </p:nvPr>
        </p:nvSpPr>
        <p:spPr bwMode="auto">
          <a:xfrm>
            <a:off x="477838" y="463550"/>
            <a:ext cx="6035675" cy="4525963"/>
          </a:xfrm>
          <a:prstGeom prst="rect">
            <a:avLst/>
          </a:prstGeom>
          <a:noFill/>
          <a:ln w="9525">
            <a:solidFill>
              <a:srgbClr val="000000"/>
            </a:solidFill>
            <a:miter lim="800000"/>
            <a:headEnd/>
            <a:tailEnd/>
          </a:ln>
        </p:spPr>
      </p:sp>
      <p:sp>
        <p:nvSpPr>
          <p:cNvPr id="4101" name="Notes_TextBox_Placeholder"/>
          <p:cNvSpPr>
            <a:spLocks noGrp="1" noChangeArrowheads="1"/>
          </p:cNvSpPr>
          <p:nvPr>
            <p:ph type="body" sz="quarter" idx="3"/>
          </p:nvPr>
        </p:nvSpPr>
        <p:spPr bwMode="auto">
          <a:xfrm>
            <a:off x="457200" y="5221288"/>
            <a:ext cx="6076950" cy="3541712"/>
          </a:xfrm>
          <a:prstGeom prst="rect">
            <a:avLst/>
          </a:prstGeom>
          <a:noFill/>
          <a:ln w="9525">
            <a:noFill/>
            <a:miter lim="800000"/>
            <a:headEnd/>
            <a:tailEnd/>
          </a:ln>
          <a:effectLst/>
        </p:spPr>
        <p:txBody>
          <a:bodyPr vert="horz" wrap="square" lIns="12915" tIns="12915" rIns="12915" bIns="129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4" name="NotesMaster_TextBoxGuide"/>
          <p:cNvSpPr>
            <a:spLocks noChangeShapeType="1"/>
          </p:cNvSpPr>
          <p:nvPr/>
        </p:nvSpPr>
        <p:spPr bwMode="auto">
          <a:xfrm>
            <a:off x="457200" y="8761413"/>
            <a:ext cx="6076950" cy="0"/>
          </a:xfrm>
          <a:prstGeom prst="line">
            <a:avLst/>
          </a:prstGeom>
          <a:noFill/>
          <a:ln w="9525">
            <a:solidFill>
              <a:srgbClr val="008200"/>
            </a:solidFill>
            <a:prstDash val="sysDot"/>
            <a:round/>
            <a:headEnd/>
            <a:tailEnd/>
          </a:ln>
          <a:effectLst/>
        </p:spPr>
        <p:txBody>
          <a:bodyPr wrap="none" anchor="ctr"/>
          <a:lstStyle/>
          <a:p>
            <a:pPr>
              <a:defRPr/>
            </a:pPr>
            <a:endParaRPr lang="en-US"/>
          </a:p>
        </p:txBody>
      </p:sp>
      <p:sp>
        <p:nvSpPr>
          <p:cNvPr id="4106" name="Rectangle 10"/>
          <p:cNvSpPr>
            <a:spLocks noGrp="1" noChangeArrowheads="1"/>
          </p:cNvSpPr>
          <p:nvPr>
            <p:ph type="ftr" sz="quarter" idx="4"/>
          </p:nvPr>
        </p:nvSpPr>
        <p:spPr bwMode="auto">
          <a:xfrm>
            <a:off x="457200" y="8915400"/>
            <a:ext cx="607695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100" b="1" u="none">
                <a:solidFill>
                  <a:schemeClr val="tx1"/>
                </a:solidFill>
                <a:latin typeface="Arial" charset="0"/>
              </a:defRPr>
            </a:lvl1pPr>
          </a:lstStyle>
          <a:p>
            <a:pPr>
              <a:defRPr/>
            </a:pPr>
            <a:r>
              <a:rPr lang="en-US"/>
              <a:t>&lt;Product Name&gt;  &lt;TOI Functional&gt; - </a:t>
            </a:r>
            <a:fld id="{468203E2-E350-4C1E-9399-959B1FAC5870}"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50000"/>
      </a:spcBef>
      <a:spcAft>
        <a:spcPct val="0"/>
      </a:spcAft>
      <a:buSzPct val="100000"/>
      <a:buFont typeface="Arial" charset="0"/>
      <a:defRPr sz="1200" b="1" kern="1200">
        <a:solidFill>
          <a:schemeClr val="tx1"/>
        </a:solidFill>
        <a:latin typeface="Arial" charset="0"/>
        <a:ea typeface="+mn-ea"/>
        <a:cs typeface="+mn-cs"/>
      </a:defRPr>
    </a:lvl1pPr>
    <a:lvl2pPr marL="114300" algn="l" defTabSz="457200" rtl="0" eaLnBrk="0" fontAlgn="base" hangingPunct="0">
      <a:spcBef>
        <a:spcPct val="25000"/>
      </a:spcBef>
      <a:spcAft>
        <a:spcPct val="0"/>
      </a:spcAft>
      <a:buSzPct val="100000"/>
      <a:buFont typeface="Times New Roman" charset="0"/>
      <a:defRPr sz="1200" kern="1200">
        <a:solidFill>
          <a:srgbClr val="000000"/>
        </a:solidFill>
        <a:latin typeface="Times New Roman" charset="0"/>
        <a:ea typeface="+mn-ea"/>
        <a:cs typeface="+mn-cs"/>
      </a:defRPr>
    </a:lvl2pPr>
    <a:lvl3pPr marL="400050" indent="-171450" algn="l" defTabSz="457200" rtl="0" eaLnBrk="0" fontAlgn="base" hangingPunct="0">
      <a:spcBef>
        <a:spcPct val="0"/>
      </a:spcBef>
      <a:spcAft>
        <a:spcPct val="0"/>
      </a:spcAft>
      <a:buSzPct val="100000"/>
      <a:buFont typeface="Times New Roman" charset="0"/>
      <a:buChar char="•"/>
      <a:defRPr sz="1200" kern="1200">
        <a:solidFill>
          <a:srgbClr val="000000"/>
        </a:solidFill>
        <a:latin typeface="Times New Roman" charset="0"/>
        <a:ea typeface="+mn-ea"/>
        <a:cs typeface="+mn-cs"/>
      </a:defRPr>
    </a:lvl3pPr>
    <a:lvl4pPr marL="685800" indent="-171450" algn="l" defTabSz="457200" rtl="0" eaLnBrk="0" fontAlgn="base" hangingPunct="0">
      <a:spcBef>
        <a:spcPct val="0"/>
      </a:spcBef>
      <a:spcAft>
        <a:spcPct val="0"/>
      </a:spcAft>
      <a:buSzPct val="100000"/>
      <a:buFont typeface="Times New Roman" charset="0"/>
      <a:buChar char="-"/>
      <a:defRPr sz="1200" kern="1200">
        <a:solidFill>
          <a:srgbClr val="000000"/>
        </a:solidFill>
        <a:latin typeface="Times New Roman" charset="0"/>
        <a:ea typeface="+mn-ea"/>
        <a:cs typeface="+mn-cs"/>
      </a:defRPr>
    </a:lvl4pPr>
    <a:lvl5pPr marL="857250" algn="l" defTabSz="457200" rtl="0" eaLnBrk="0" fontAlgn="base" hangingPunct="0">
      <a:spcBef>
        <a:spcPct val="0"/>
      </a:spcBef>
      <a:spcAft>
        <a:spcPct val="0"/>
      </a:spcAft>
      <a:buSzPct val="100000"/>
      <a:buFont typeface="Times New Roman" charset="0"/>
      <a:defRPr sz="1100" kern="1200">
        <a:solidFill>
          <a:srgbClr val="000000"/>
        </a:solidFill>
        <a:latin typeface="Courier New" pitchFamily="49"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
          <p:cNvSpPr>
            <a:spLocks noGrp="1" noChangeArrowheads="1"/>
          </p:cNvSpPr>
          <p:nvPr>
            <p:ph type="ftr" sz="quarter" idx="4"/>
          </p:nvPr>
        </p:nvSpPr>
        <p:spPr>
          <a:noFill/>
        </p:spPr>
        <p:txBody>
          <a:bodyPr/>
          <a:lstStyle/>
          <a:p>
            <a:r>
              <a:rPr lang="en-US" smtClean="0">
                <a:solidFill>
                  <a:prstClr val="black"/>
                </a:solidFill>
              </a:rPr>
              <a:t>&lt;Product Name&gt;  &lt;TOI Functional&gt; - </a:t>
            </a:r>
            <a:fld id="{109E30B7-48BE-4C1F-AF5D-8F8DE2514259}" type="slidenum">
              <a:rPr lang="en-US" smtClean="0">
                <a:solidFill>
                  <a:prstClr val="black"/>
                </a:solidFill>
              </a:rPr>
              <a:pPr/>
              <a:t>1</a:t>
            </a:fld>
            <a:endParaRPr lang="en-US" smtClean="0">
              <a:solidFill>
                <a:prstClr val="black"/>
              </a:solidFill>
            </a:endParaRPr>
          </a:p>
        </p:txBody>
      </p:sp>
      <p:sp>
        <p:nvSpPr>
          <p:cNvPr id="92163" name="Rectangle 1026"/>
          <p:cNvSpPr>
            <a:spLocks noGrp="1" noRot="1" noChangeAspect="1" noChangeArrowheads="1" noTextEdit="1"/>
          </p:cNvSpPr>
          <p:nvPr>
            <p:ph type="sldImg"/>
          </p:nvPr>
        </p:nvSpPr>
        <p:spPr>
          <a:xfrm>
            <a:off x="1176338" y="696913"/>
            <a:ext cx="4640262" cy="3479800"/>
          </a:xfrm>
          <a:ln/>
        </p:spPr>
      </p:sp>
      <p:sp>
        <p:nvSpPr>
          <p:cNvPr id="92164" name="Rectangle 1027"/>
          <p:cNvSpPr>
            <a:spLocks noGrp="1" noChangeArrowheads="1"/>
          </p:cNvSpPr>
          <p:nvPr>
            <p:ph type="body" idx="1"/>
          </p:nvPr>
        </p:nvSpPr>
        <p:spPr>
          <a:xfrm>
            <a:off x="931863" y="4408488"/>
            <a:ext cx="5127625" cy="4176712"/>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
          <p:cNvSpPr>
            <a:spLocks noGrp="1" noChangeArrowheads="1"/>
          </p:cNvSpPr>
          <p:nvPr>
            <p:ph type="ftr" sz="quarter" idx="4"/>
          </p:nvPr>
        </p:nvSpPr>
        <p:spPr>
          <a:noFill/>
        </p:spPr>
        <p:txBody>
          <a:bodyPr/>
          <a:lstStyle/>
          <a:p>
            <a:r>
              <a:rPr lang="en-US" smtClean="0"/>
              <a:t>&lt;Product Name&gt;  &lt;TOI Functional&gt; - </a:t>
            </a:r>
            <a:fld id="{C642BCDD-81C8-408F-9CBB-A87C1BF74E6E}" type="slidenum">
              <a:rPr lang="en-US" smtClean="0"/>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b="0" smtClean="0"/>
              <a:t>Let us discuss some key benefits the solution provides to the OEMs</a:t>
            </a:r>
          </a:p>
          <a:p>
            <a:pPr eaLnBrk="1" hangingPunct="1"/>
            <a:endParaRPr lang="en-US" smtClean="0"/>
          </a:p>
          <a:p>
            <a:pPr lvl="1" eaLnBrk="1" hangingPunct="1">
              <a:buFont typeface="Times New Roman" charset="0"/>
              <a:buChar char="•"/>
            </a:pPr>
            <a:r>
              <a:rPr lang="en-US" smtClean="0"/>
              <a:t>Subcontracting solution enables OEM for better planning and control of the components in both OEM and MP Organizations</a:t>
            </a:r>
          </a:p>
          <a:p>
            <a:pPr lvl="1" eaLnBrk="1" hangingPunct="1">
              <a:buFont typeface="Times New Roman" charset="0"/>
              <a:buChar char="•"/>
            </a:pPr>
            <a:r>
              <a:rPr lang="en-US" smtClean="0"/>
              <a:t>Allows shipping of subcontracting components to MP with supporting documents like Packing Slip and Bill of lading conforming to the Legal requirements</a:t>
            </a:r>
          </a:p>
          <a:p>
            <a:pPr lvl="1" eaLnBrk="1" hangingPunct="1">
              <a:buFont typeface="Times New Roman" charset="0"/>
              <a:buChar char="•"/>
            </a:pPr>
            <a:r>
              <a:rPr lang="en-US" smtClean="0"/>
              <a:t>Workbench UI helps in tracking Component shipments , allocations , and adjusting the inventory based on the actual consumptions for effective planning and control of Subcontracting process.</a:t>
            </a:r>
          </a:p>
          <a:p>
            <a:pPr lvl="1" eaLnBrk="1" hangingPunct="1">
              <a:buFont typeface="Times New Roman" charset="0"/>
              <a:buChar char="•"/>
            </a:pPr>
            <a:r>
              <a:rPr lang="en-US" smtClean="0"/>
              <a:t>Allows OEM to drop ship components to MP directly from RMS  to save costs</a:t>
            </a:r>
          </a:p>
          <a:p>
            <a:pPr lvl="1" eaLnBrk="1" hangingPunct="1">
              <a:buFont typeface="Times New Roman" charset="0"/>
              <a:buChar char="•"/>
            </a:pPr>
            <a:r>
              <a:rPr lang="en-US" smtClean="0"/>
              <a:t>AP/AR Netting creates Payments automatically for the value addition by netting AP and AR invoices and simplifies the payment process</a:t>
            </a:r>
          </a:p>
          <a:p>
            <a:pPr lvl="1" eaLnBrk="1" hangingPunct="1">
              <a:buFont typeface="Times New Roman" charset="0"/>
              <a:buChar char="•"/>
            </a:pPr>
            <a:endParaRPr lang="en-US" smtClean="0"/>
          </a:p>
          <a:p>
            <a:pPr eaLnBrk="1" hangingPunct="1"/>
            <a:endParaRPr lang="en-US" smtClean="0"/>
          </a:p>
          <a:p>
            <a:pPr eaLnBrk="1" hangingPunct="1"/>
            <a:endParaRPr lang="en-US" smtClean="0"/>
          </a:p>
          <a:p>
            <a:pPr eaLnBrk="1" hangingPunct="1"/>
            <a:r>
              <a:rPr lang="en-US" smtClean="0"/>
              <a:t> </a:t>
            </a:r>
          </a:p>
          <a:p>
            <a:pPr eaLnBrk="1" hangingPunct="1"/>
            <a:endParaRPr lang="en-US" smtClean="0"/>
          </a:p>
          <a:p>
            <a:pPr eaLnBrk="1" hangingPunct="1"/>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
          <p:cNvSpPr>
            <a:spLocks noGrp="1" noChangeArrowheads="1"/>
          </p:cNvSpPr>
          <p:nvPr>
            <p:ph type="ftr" sz="quarter" idx="4"/>
          </p:nvPr>
        </p:nvSpPr>
        <p:spPr>
          <a:noFill/>
        </p:spPr>
        <p:txBody>
          <a:bodyPr/>
          <a:lstStyle/>
          <a:p>
            <a:r>
              <a:rPr lang="en-US" smtClean="0"/>
              <a:t>&lt;Product Name&gt;  &lt;TOI Functional&gt; - </a:t>
            </a:r>
            <a:fld id="{EAEEAA65-AAA9-4FB4-B79E-6C61CA9ABD1F}" type="slidenum">
              <a:rPr lang="en-US" smtClean="0"/>
              <a:pPr/>
              <a:t>11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en-US" sz="1000" smtClean="0"/>
              <a:t>The key setup steps are:</a:t>
            </a:r>
          </a:p>
          <a:p>
            <a:pPr marL="457200" lvl="2" indent="-228600" eaLnBrk="1" hangingPunct="1"/>
            <a:r>
              <a:rPr lang="en-US" sz="1000" smtClean="0"/>
              <a:t>Enable Subcontracting Profiles to use Subcontracting and AP/AR netting features</a:t>
            </a:r>
          </a:p>
          <a:p>
            <a:pPr marL="457200" lvl="2" indent="-228600" eaLnBrk="1" hangingPunct="1"/>
            <a:r>
              <a:rPr lang="en-US" sz="1000" smtClean="0"/>
              <a:t>Define Customers and suppliers to model OEM and MP respectively</a:t>
            </a:r>
          </a:p>
          <a:p>
            <a:pPr marL="457200" lvl="2" indent="-228600" eaLnBrk="1" hangingPunct="1"/>
            <a:r>
              <a:rPr lang="en-US" sz="1000" smtClean="0"/>
              <a:t>Define OEM and MP as Organizations and Associate Customers and suppliers defined in the previous step</a:t>
            </a:r>
          </a:p>
          <a:p>
            <a:pPr marL="457200" lvl="2" indent="-228600" eaLnBrk="1" hangingPunct="1"/>
            <a:r>
              <a:rPr lang="en-US" sz="1000" smtClean="0"/>
              <a:t>Define Components, Assemblies in both MP and OEM organizations</a:t>
            </a:r>
          </a:p>
          <a:p>
            <a:pPr marL="457200" lvl="2" indent="-228600" eaLnBrk="1" hangingPunct="1"/>
            <a:r>
              <a:rPr lang="en-US" sz="1000" smtClean="0"/>
              <a:t>Define new Accounts , AR and OM transaction types for execution and accounting</a:t>
            </a:r>
          </a:p>
          <a:p>
            <a:pPr marL="457200" lvl="2" indent="-228600" eaLnBrk="1" hangingPunct="1"/>
            <a:r>
              <a:rPr lang="en-US" sz="1000" smtClean="0"/>
              <a:t>Define shipping networks between OEM and MP and enable Subcontracting relationship </a:t>
            </a:r>
          </a:p>
          <a:p>
            <a:pPr marL="228600" indent="-228600" eaLnBrk="1" hangingPunct="1"/>
            <a:r>
              <a:rPr lang="en-US" sz="1000" smtClean="0"/>
              <a:t>The process is then executed as follows:</a:t>
            </a:r>
          </a:p>
          <a:p>
            <a:pPr marL="457200" lvl="2" indent="-228600" eaLnBrk="1" hangingPunct="1">
              <a:buFont typeface="Times New Roman" charset="0"/>
              <a:buAutoNum type="arabicPeriod"/>
            </a:pPr>
            <a:r>
              <a:rPr lang="en-US" sz="1000" smtClean="0"/>
              <a:t>ASCP buy planned orders in OEM organization are  transferred to purchasing to create subcontracting order for Outsourced assembly .Alternatively Subcontracting orders can also be created manually</a:t>
            </a:r>
          </a:p>
          <a:p>
            <a:pPr marL="457200" lvl="2" indent="-228600" eaLnBrk="1" hangingPunct="1">
              <a:buFont typeface="Times New Roman" charset="0"/>
              <a:buAutoNum type="arabicPeriod"/>
            </a:pPr>
            <a:r>
              <a:rPr lang="en-US" sz="1000" smtClean="0"/>
              <a:t>Run interlock concurrent program , which automatically creates</a:t>
            </a:r>
          </a:p>
          <a:p>
            <a:pPr marL="1066800" lvl="4" indent="-209550" eaLnBrk="1" hangingPunct="1">
              <a:buFont typeface="Times New Roman" charset="0"/>
              <a:buAutoNum type="arabicPeriod"/>
            </a:pPr>
            <a:r>
              <a:rPr lang="en-US" sz="1000" smtClean="0"/>
              <a:t>Discrete Job for Assembly in MP Organanization for simulating the production of outsourced assembly</a:t>
            </a:r>
          </a:p>
          <a:p>
            <a:pPr marL="1066800" lvl="4" indent="-209550" eaLnBrk="1" hangingPunct="1">
              <a:buFont typeface="Times New Roman" charset="0"/>
              <a:buAutoNum type="arabicPeriod"/>
            </a:pPr>
            <a:r>
              <a:rPr lang="en-US" sz="1000" smtClean="0"/>
              <a:t>Replenishment Purchase order in MP for  procuring  components from OEM  </a:t>
            </a:r>
          </a:p>
          <a:p>
            <a:pPr marL="1066800" lvl="4" indent="-209550" eaLnBrk="1" hangingPunct="1">
              <a:buFont typeface="Times New Roman" charset="0"/>
              <a:buAutoNum type="arabicPeriod"/>
            </a:pPr>
            <a:r>
              <a:rPr lang="en-US" sz="1000" smtClean="0"/>
              <a:t>Replenishment Sales Order in OEM for shipping the  components to MP</a:t>
            </a:r>
          </a:p>
          <a:p>
            <a:pPr marL="457200" lvl="2" indent="-228600" eaLnBrk="1" hangingPunct="1">
              <a:buFont typeface="Times New Roman" charset="0"/>
              <a:buAutoNum type="arabicPeriod"/>
            </a:pPr>
            <a:r>
              <a:rPr lang="en-US" sz="1000" smtClean="0"/>
              <a:t>Ship confirm Replenishment Sales orders in OEM to  ship subcontracting components to MP, Also create AR invoice after shipping</a:t>
            </a:r>
          </a:p>
          <a:p>
            <a:pPr marL="457200" lvl="2" indent="-228600" eaLnBrk="1" hangingPunct="1">
              <a:buFont typeface="Times New Roman" charset="0"/>
              <a:buAutoNum type="arabicPeriod"/>
            </a:pPr>
            <a:r>
              <a:rPr lang="en-US" sz="1000" smtClean="0"/>
              <a:t>Run Auto receive Components program to receive the components in MP</a:t>
            </a:r>
          </a:p>
          <a:p>
            <a:pPr marL="457200" lvl="2" indent="-228600" eaLnBrk="1" hangingPunct="1">
              <a:buFont typeface="Times New Roman" charset="0"/>
              <a:buAutoNum type="arabicPeriod"/>
            </a:pPr>
            <a:r>
              <a:rPr lang="en-US" sz="1000" smtClean="0"/>
              <a:t>Receive Assemblies in OEM against subcontracting order created in step1, ADS Pay on receipt creates AP invoice</a:t>
            </a:r>
          </a:p>
          <a:p>
            <a:pPr marL="457200" lvl="2" indent="-228600" eaLnBrk="1" hangingPunct="1">
              <a:buFont typeface="Times New Roman" charset="0"/>
              <a:buAutoNum type="arabicPeriod"/>
            </a:pPr>
            <a:r>
              <a:rPr lang="en-US" sz="1000" smtClean="0"/>
              <a:t>Run Process receiving Transaction concurrent program, which automatically completes the WIP job and backflushes the components</a:t>
            </a:r>
          </a:p>
          <a:p>
            <a:pPr marL="457200" lvl="2" indent="-228600" eaLnBrk="1" hangingPunct="1">
              <a:buFont typeface="Times New Roman" charset="0"/>
              <a:buAutoNum type="arabicPeriod"/>
            </a:pPr>
            <a:r>
              <a:rPr lang="en-US" sz="1000" smtClean="0"/>
              <a:t>Run netting batch , which nets AP and AR invoices and pays to the MP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
          <p:cNvSpPr>
            <a:spLocks noGrp="1" noChangeArrowheads="1"/>
          </p:cNvSpPr>
          <p:nvPr>
            <p:ph type="ftr" sz="quarter" idx="4"/>
          </p:nvPr>
        </p:nvSpPr>
        <p:spPr>
          <a:noFill/>
        </p:spPr>
        <p:txBody>
          <a:bodyPr/>
          <a:lstStyle/>
          <a:p>
            <a:r>
              <a:rPr lang="en-US" smtClean="0"/>
              <a:t>&lt;Product Name&gt;  &lt;TOI Functional&gt; - </a:t>
            </a:r>
            <a:fld id="{9D8528B0-A0F5-4A29-8991-2424D1AF01CF}" type="slidenum">
              <a:rPr lang="en-US" smtClean="0"/>
              <a:pPr/>
              <a:t>12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0" smtClean="0"/>
              <a:t>Now let us discuss the setup and processes in Subcontracting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
          <p:cNvSpPr>
            <a:spLocks noGrp="1" noChangeArrowheads="1"/>
          </p:cNvSpPr>
          <p:nvPr>
            <p:ph type="ftr" sz="quarter" idx="4"/>
          </p:nvPr>
        </p:nvSpPr>
        <p:spPr>
          <a:noFill/>
        </p:spPr>
        <p:txBody>
          <a:bodyPr/>
          <a:lstStyle/>
          <a:p>
            <a:r>
              <a:rPr lang="en-US" smtClean="0"/>
              <a:t>&lt;Product Name&gt;  &lt;TOI Functional&gt; - </a:t>
            </a:r>
            <a:fld id="{EAEEAA65-AAA9-4FB4-B79E-6C61CA9ABD1F}" type="slidenum">
              <a:rPr lang="en-US" smtClean="0"/>
              <a:pPr/>
              <a:t>13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marL="228600" indent="-228600" eaLnBrk="1" hangingPunct="1"/>
            <a:r>
              <a:rPr lang="en-US" sz="1000" smtClean="0"/>
              <a:t>The key setup steps are:</a:t>
            </a:r>
          </a:p>
          <a:p>
            <a:pPr marL="457200" lvl="2" indent="-228600" eaLnBrk="1" hangingPunct="1"/>
            <a:r>
              <a:rPr lang="en-US" sz="1000" smtClean="0"/>
              <a:t>Enable Subcontracting Profiles to use Subcontracting and AP/AR netting features</a:t>
            </a:r>
          </a:p>
          <a:p>
            <a:pPr marL="457200" lvl="2" indent="-228600" eaLnBrk="1" hangingPunct="1"/>
            <a:r>
              <a:rPr lang="en-US" sz="1000" smtClean="0"/>
              <a:t>Define Customers and suppliers to model OEM and MP respectively</a:t>
            </a:r>
          </a:p>
          <a:p>
            <a:pPr marL="457200" lvl="2" indent="-228600" eaLnBrk="1" hangingPunct="1"/>
            <a:r>
              <a:rPr lang="en-US" sz="1000" smtClean="0"/>
              <a:t>Define OEM and MP as Organizations and Associate Customers and suppliers defined in the previous step</a:t>
            </a:r>
          </a:p>
          <a:p>
            <a:pPr marL="457200" lvl="2" indent="-228600" eaLnBrk="1" hangingPunct="1"/>
            <a:r>
              <a:rPr lang="en-US" sz="1000" smtClean="0"/>
              <a:t>Define Components, Assemblies in both MP and OEM organizations</a:t>
            </a:r>
          </a:p>
          <a:p>
            <a:pPr marL="457200" lvl="2" indent="-228600" eaLnBrk="1" hangingPunct="1"/>
            <a:r>
              <a:rPr lang="en-US" sz="1000" smtClean="0"/>
              <a:t>Define new Accounts , AR and OM transaction types for execution and accounting</a:t>
            </a:r>
          </a:p>
          <a:p>
            <a:pPr marL="457200" lvl="2" indent="-228600" eaLnBrk="1" hangingPunct="1"/>
            <a:r>
              <a:rPr lang="en-US" sz="1000" smtClean="0"/>
              <a:t>Define shipping networks between OEM and MP and enable Subcontracting relationship </a:t>
            </a:r>
          </a:p>
          <a:p>
            <a:pPr marL="228600" indent="-228600" eaLnBrk="1" hangingPunct="1"/>
            <a:r>
              <a:rPr lang="en-US" sz="1000" smtClean="0"/>
              <a:t>The process is then executed as follows:</a:t>
            </a:r>
          </a:p>
          <a:p>
            <a:pPr marL="457200" lvl="2" indent="-228600" eaLnBrk="1" hangingPunct="1">
              <a:buFont typeface="Times New Roman" charset="0"/>
              <a:buAutoNum type="arabicPeriod"/>
            </a:pPr>
            <a:r>
              <a:rPr lang="en-US" sz="1000" smtClean="0"/>
              <a:t>ASCP buy planned orders in OEM organization are  transferred to purchasing to create subcontracting order for Outsourced assembly .Alternatively Subcontracting orders can also be created manually</a:t>
            </a:r>
          </a:p>
          <a:p>
            <a:pPr marL="457200" lvl="2" indent="-228600" eaLnBrk="1" hangingPunct="1">
              <a:buFont typeface="Times New Roman" charset="0"/>
              <a:buAutoNum type="arabicPeriod"/>
            </a:pPr>
            <a:r>
              <a:rPr lang="en-US" sz="1000" smtClean="0"/>
              <a:t>Run interlock concurrent program , which automatically creates</a:t>
            </a:r>
          </a:p>
          <a:p>
            <a:pPr marL="1066800" lvl="4" indent="-209550" eaLnBrk="1" hangingPunct="1">
              <a:buFont typeface="Times New Roman" charset="0"/>
              <a:buAutoNum type="arabicPeriod"/>
            </a:pPr>
            <a:r>
              <a:rPr lang="en-US" sz="1000" smtClean="0"/>
              <a:t>Discrete Job for Assembly in MP Organanization for simulating the production of outsourced assembly</a:t>
            </a:r>
          </a:p>
          <a:p>
            <a:pPr marL="1066800" lvl="4" indent="-209550" eaLnBrk="1" hangingPunct="1">
              <a:buFont typeface="Times New Roman" charset="0"/>
              <a:buAutoNum type="arabicPeriod"/>
            </a:pPr>
            <a:r>
              <a:rPr lang="en-US" sz="1000" smtClean="0"/>
              <a:t>Replenishment Purchase order in MP for  procuring  components from OEM  </a:t>
            </a:r>
          </a:p>
          <a:p>
            <a:pPr marL="1066800" lvl="4" indent="-209550" eaLnBrk="1" hangingPunct="1">
              <a:buFont typeface="Times New Roman" charset="0"/>
              <a:buAutoNum type="arabicPeriod"/>
            </a:pPr>
            <a:r>
              <a:rPr lang="en-US" sz="1000" smtClean="0"/>
              <a:t>Replenishment Sales Order in OEM for shipping the  components to MP</a:t>
            </a:r>
          </a:p>
          <a:p>
            <a:pPr marL="457200" lvl="2" indent="-228600" eaLnBrk="1" hangingPunct="1">
              <a:buFont typeface="Times New Roman" charset="0"/>
              <a:buAutoNum type="arabicPeriod"/>
            </a:pPr>
            <a:r>
              <a:rPr lang="en-US" sz="1000" smtClean="0"/>
              <a:t>Ship confirm Replenishment Sales orders in OEM to  ship subcontracting components to MP, Also create AR invoice after shipping</a:t>
            </a:r>
          </a:p>
          <a:p>
            <a:pPr marL="457200" lvl="2" indent="-228600" eaLnBrk="1" hangingPunct="1">
              <a:buFont typeface="Times New Roman" charset="0"/>
              <a:buAutoNum type="arabicPeriod"/>
            </a:pPr>
            <a:r>
              <a:rPr lang="en-US" sz="1000" smtClean="0"/>
              <a:t>Run Auto receive Components program to receive the components in MP</a:t>
            </a:r>
          </a:p>
          <a:p>
            <a:pPr marL="457200" lvl="2" indent="-228600" eaLnBrk="1" hangingPunct="1">
              <a:buFont typeface="Times New Roman" charset="0"/>
              <a:buAutoNum type="arabicPeriod"/>
            </a:pPr>
            <a:r>
              <a:rPr lang="en-US" sz="1000" smtClean="0"/>
              <a:t>Receive Assemblies in OEM against subcontracting order created in step1, ADS Pay on receipt creates AP invoice</a:t>
            </a:r>
          </a:p>
          <a:p>
            <a:pPr marL="457200" lvl="2" indent="-228600" eaLnBrk="1" hangingPunct="1">
              <a:buFont typeface="Times New Roman" charset="0"/>
              <a:buAutoNum type="arabicPeriod"/>
            </a:pPr>
            <a:r>
              <a:rPr lang="en-US" sz="1000" smtClean="0"/>
              <a:t>Run Process receiving Transaction concurrent program, which automatically completes the WIP job and backflushes the components</a:t>
            </a:r>
          </a:p>
          <a:p>
            <a:pPr marL="457200" lvl="2" indent="-228600" eaLnBrk="1" hangingPunct="1">
              <a:buFont typeface="Times New Roman" charset="0"/>
              <a:buAutoNum type="arabicPeriod"/>
            </a:pPr>
            <a:r>
              <a:rPr lang="en-US" sz="1000" smtClean="0"/>
              <a:t>Run netting batch , which nets AP and AR invoices and pays to the MP</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
          <p:cNvSpPr>
            <a:spLocks noGrp="1" noChangeArrowheads="1"/>
          </p:cNvSpPr>
          <p:nvPr>
            <p:ph type="ftr" sz="quarter" idx="4"/>
          </p:nvPr>
        </p:nvSpPr>
        <p:spPr>
          <a:noFill/>
        </p:spPr>
        <p:txBody>
          <a:bodyPr/>
          <a:lstStyle/>
          <a:p>
            <a:r>
              <a:rPr lang="en-US" smtClean="0"/>
              <a:t>&lt;Product Name&gt;  &lt;TOI Functional&gt; - </a:t>
            </a:r>
            <a:fld id="{84EF4D8F-82A2-400E-80FE-EFB47965A93A}" type="slidenum">
              <a:rPr lang="en-US" smtClean="0"/>
              <a:pPr/>
              <a:t>15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0" smtClean="0"/>
              <a:t>If the user would like to enable Subcontracting , two profile options must be enabled.  They are: JMF: Enable Subcontracting and Enable Subcontracting</a:t>
            </a:r>
          </a:p>
          <a:p>
            <a:pPr eaLnBrk="1" hangingPunct="1"/>
            <a:endParaRPr lang="en-US" b="0" smtClean="0"/>
          </a:p>
          <a:p>
            <a:pPr eaLnBrk="1" hangingPunct="1"/>
            <a:r>
              <a:rPr lang="en-US" b="0" smtClean="0"/>
              <a:t>Both profile options need to be enabled simultaneously at the site level.  The JMF: Enable Subcontracting profile enables the OEM to model and execute subcontracting process. The ‘Enable Subcontracting ’ profile option enables a pop list (Select only Invoices matched to Purchase Orders with Outsourced Assemblies) on the netting agreement. We will see this  in Part 2  of the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type="ftr" sz="quarter" idx="4"/>
          </p:nvPr>
        </p:nvSpPr>
        <p:spPr>
          <a:noFill/>
        </p:spPr>
        <p:txBody>
          <a:bodyPr/>
          <a:lstStyle/>
          <a:p>
            <a:r>
              <a:rPr lang="en-US" smtClean="0"/>
              <a:t>&lt;Product Name&gt;  &lt;TOI Functional&gt; - </a:t>
            </a:r>
            <a:fld id="{996C057F-88DB-4173-9494-35B4E6FC8CB2}" type="slidenum">
              <a:rPr lang="en-US" smtClean="0"/>
              <a:pPr/>
              <a:t>16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0" smtClean="0"/>
              <a:t>Let us discuss the Planning and execution of outsourced assemblies and components</a:t>
            </a:r>
            <a:r>
              <a:rPr lang="en-US"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
          <p:cNvSpPr>
            <a:spLocks noGrp="1" noChangeArrowheads="1"/>
          </p:cNvSpPr>
          <p:nvPr>
            <p:ph type="ftr" sz="quarter" idx="4"/>
          </p:nvPr>
        </p:nvSpPr>
        <p:spPr>
          <a:noFill/>
        </p:spPr>
        <p:txBody>
          <a:bodyPr/>
          <a:lstStyle/>
          <a:p>
            <a:r>
              <a:rPr lang="en-US" smtClean="0"/>
              <a:t>&lt;Product Name&gt;  &lt;TOI Functional&gt; - </a:t>
            </a:r>
            <a:fld id="{26BDA998-E327-4F20-927D-4BF7B5CF3353}" type="slidenum">
              <a:rPr lang="en-US" smtClean="0"/>
              <a:pPr/>
              <a:t>17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lnSpc>
                <a:spcPct val="90000"/>
              </a:lnSpc>
            </a:pPr>
            <a:r>
              <a:rPr lang="en-US" b="0" smtClean="0"/>
              <a:t>We will discuss  setup overview from planning and execution perspective</a:t>
            </a:r>
          </a:p>
          <a:p>
            <a:pPr eaLnBrk="1" hangingPunct="1">
              <a:lnSpc>
                <a:spcPct val="90000"/>
              </a:lnSpc>
            </a:pPr>
            <a:endParaRPr lang="en-US" b="0" smtClean="0"/>
          </a:p>
          <a:p>
            <a:pPr eaLnBrk="1" hangingPunct="1">
              <a:lnSpc>
                <a:spcPct val="90000"/>
              </a:lnSpc>
              <a:buFont typeface="Arial" charset="0"/>
              <a:buChar char="•"/>
            </a:pPr>
            <a:r>
              <a:rPr lang="en-US" b="0" smtClean="0"/>
              <a:t>Define OEM and MP as Inventory Organizations with Standard costing. Only Standard costing is supported in R12.0</a:t>
            </a:r>
          </a:p>
          <a:p>
            <a:pPr eaLnBrk="1" hangingPunct="1">
              <a:lnSpc>
                <a:spcPct val="90000"/>
              </a:lnSpc>
              <a:buFont typeface="Arial" charset="0"/>
              <a:buChar char="•"/>
            </a:pPr>
            <a:r>
              <a:rPr lang="en-US" b="0" smtClean="0"/>
              <a:t>MP organization is a simulation organization, Accounting transactions will not be transferred to GL</a:t>
            </a:r>
          </a:p>
          <a:p>
            <a:pPr eaLnBrk="1" hangingPunct="1">
              <a:lnSpc>
                <a:spcPct val="90000"/>
              </a:lnSpc>
              <a:buFont typeface="Arial" charset="0"/>
              <a:buChar char="•"/>
            </a:pPr>
            <a:r>
              <a:rPr lang="en-US" b="0" smtClean="0"/>
              <a:t>Define Components and assemblies in both OEM and MP organizations</a:t>
            </a:r>
          </a:p>
          <a:p>
            <a:pPr eaLnBrk="1" hangingPunct="1">
              <a:lnSpc>
                <a:spcPct val="90000"/>
              </a:lnSpc>
              <a:buFont typeface="Arial" charset="0"/>
              <a:buChar char="•"/>
            </a:pPr>
            <a:r>
              <a:rPr lang="en-US" b="0" smtClean="0"/>
              <a:t>In Subcontracting Solution MP acts as both customer and supplier to OEM, and OEM acts as supplier of components from MP’s perspective </a:t>
            </a:r>
          </a:p>
          <a:p>
            <a:pPr eaLnBrk="1" hangingPunct="1">
              <a:lnSpc>
                <a:spcPct val="90000"/>
              </a:lnSpc>
              <a:buFont typeface="Arial" charset="0"/>
              <a:buChar char="•"/>
            </a:pPr>
            <a:r>
              <a:rPr lang="en-US" b="0" smtClean="0"/>
              <a:t>Define sourcing rules in OEM and MP organizations for planning</a:t>
            </a:r>
          </a:p>
          <a:p>
            <a:pPr eaLnBrk="1" hangingPunct="1">
              <a:lnSpc>
                <a:spcPct val="90000"/>
              </a:lnSpc>
              <a:buFont typeface="Arial" charset="0"/>
              <a:buChar char="•"/>
            </a:pPr>
            <a:r>
              <a:rPr lang="en-US" b="0" smtClean="0"/>
              <a:t>Define shipping networks between OEM and MP and establish Subcontracting relationship </a:t>
            </a:r>
          </a:p>
          <a:p>
            <a:pPr eaLnBrk="1" hangingPunct="1">
              <a:lnSpc>
                <a:spcPct val="90000"/>
              </a:lnSpc>
              <a:buFont typeface="Arial" charset="0"/>
              <a:buChar char="•"/>
            </a:pPr>
            <a:endParaRPr lang="en-US" b="0" smtClean="0"/>
          </a:p>
          <a:p>
            <a:pPr eaLnBrk="1" hangingPunct="1">
              <a:lnSpc>
                <a:spcPct val="90000"/>
              </a:lnSpc>
            </a:pPr>
            <a:r>
              <a:rPr lang="en-US" b="0" smtClean="0"/>
              <a:t>Now we will see the details of each setup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
          <p:cNvSpPr>
            <a:spLocks noGrp="1" noChangeArrowheads="1"/>
          </p:cNvSpPr>
          <p:nvPr>
            <p:ph type="ftr" sz="quarter" idx="4"/>
          </p:nvPr>
        </p:nvSpPr>
        <p:spPr>
          <a:noFill/>
        </p:spPr>
        <p:txBody>
          <a:bodyPr/>
          <a:lstStyle/>
          <a:p>
            <a:r>
              <a:rPr lang="en-US" smtClean="0"/>
              <a:t>&lt;Product Name&gt;  &lt;TOI Functional&gt; - </a:t>
            </a:r>
            <a:fld id="{D73941F5-099C-4B5C-B281-446827C579C9}" type="slidenum">
              <a:rPr lang="en-US" smtClean="0"/>
              <a:pPr/>
              <a:t>18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None/>
            </a:pPr>
            <a:r>
              <a:rPr lang="en-US" smtClean="0"/>
              <a:t>&lt;Inventory : Setup : Organizations : Organizations&gt;</a:t>
            </a:r>
          </a:p>
          <a:p>
            <a:pPr eaLnBrk="1" hangingPunct="1">
              <a:buFontTx/>
              <a:buNone/>
            </a:pPr>
            <a:endParaRPr lang="en-US" smtClean="0"/>
          </a:p>
          <a:p>
            <a:pPr lvl="1" eaLnBrk="1" hangingPunct="1">
              <a:buFont typeface="Times New Roman" charset="0"/>
              <a:buChar char="•"/>
            </a:pPr>
            <a:r>
              <a:rPr lang="en-US" smtClean="0"/>
              <a:t>Define OEM Organization with  Location country code as Japan, Korea or Taiwan</a:t>
            </a:r>
          </a:p>
          <a:p>
            <a:pPr lvl="1" eaLnBrk="1" hangingPunct="1">
              <a:buFont typeface="Times New Roman" charset="0"/>
              <a:buChar char="•"/>
            </a:pPr>
            <a:r>
              <a:rPr lang="en-US" smtClean="0"/>
              <a:t>OEM is a regular inventory organization, so set the Transfer to GL to Yes to post all accounting transactions to GL. Set Costing method as Standard . Only  standard costing method is supported in the Release 12.0    </a:t>
            </a:r>
          </a:p>
          <a:p>
            <a:pPr eaLnBrk="1" hangingPunct="1"/>
            <a:endParaRPr lang="en-US" smtClean="0"/>
          </a:p>
          <a:p>
            <a:pPr eaLnBrk="1" hangingPunct="1">
              <a:buFontTx/>
              <a:buNone/>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
          <p:cNvSpPr>
            <a:spLocks noGrp="1" noChangeArrowheads="1"/>
          </p:cNvSpPr>
          <p:nvPr>
            <p:ph type="ftr" sz="quarter" idx="4"/>
          </p:nvPr>
        </p:nvSpPr>
        <p:spPr>
          <a:noFill/>
        </p:spPr>
        <p:txBody>
          <a:bodyPr/>
          <a:lstStyle/>
          <a:p>
            <a:r>
              <a:rPr lang="en-US" smtClean="0"/>
              <a:t>&lt;Product Name&gt;  &lt;TOI Functional&gt; - </a:t>
            </a:r>
            <a:fld id="{A0625482-760E-4F44-B7CB-56E77B760A20}" type="slidenum">
              <a:rPr lang="en-US"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&lt;Inventory : Setup: Organizations : Parameters&gt;</a:t>
            </a:r>
          </a:p>
          <a:p>
            <a:pPr eaLnBrk="1" hangingPunct="1">
              <a:buFontTx/>
              <a:buNone/>
            </a:pPr>
            <a:endParaRPr lang="en-US" b="0" smtClean="0"/>
          </a:p>
          <a:p>
            <a:pPr lvl="1" eaLnBrk="1" hangingPunct="1">
              <a:buFont typeface="Times New Roman" charset="0"/>
              <a:buChar char="•"/>
            </a:pPr>
            <a:r>
              <a:rPr lang="en-US" smtClean="0"/>
              <a:t>Define MP as inventory organization by  checking the flag  Manufacturing Partner in the Inventory parameters</a:t>
            </a:r>
            <a:r>
              <a:rPr lang="en-US" b="1" smtClean="0"/>
              <a:t> </a:t>
            </a:r>
          </a:p>
          <a:p>
            <a:pPr lvl="1" eaLnBrk="1" hangingPunct="1">
              <a:buFont typeface="Times New Roman" charset="0"/>
              <a:buChar char="•"/>
            </a:pPr>
            <a:r>
              <a:rPr lang="en-US" smtClean="0"/>
              <a:t>In the Costing information tab, set Transfer to GL  to “No”</a:t>
            </a:r>
          </a:p>
          <a:p>
            <a:pPr eaLnBrk="1" hangingPunct="1"/>
            <a:endParaRPr lang="en-US" b="0"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p:cNvSpPr>
            <a:spLocks noGrp="1" noChangeArrowheads="1"/>
          </p:cNvSpPr>
          <p:nvPr>
            <p:ph type="ftr" sz="quarter" idx="4"/>
          </p:nvPr>
        </p:nvSpPr>
        <p:spPr>
          <a:noFill/>
        </p:spPr>
        <p:txBody>
          <a:bodyPr/>
          <a:lstStyle/>
          <a:p>
            <a:r>
              <a:rPr lang="en-US" smtClean="0"/>
              <a:t>&lt;Product Name&gt;  &lt;TOI Functional&gt; - </a:t>
            </a:r>
            <a:fld id="{752B1B71-1D42-43C0-A2B4-EB03F2B6FCA9}" type="slidenum">
              <a:rPr lang="en-US"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Navigation:</a:t>
            </a:r>
          </a:p>
          <a:p>
            <a:pPr eaLnBrk="1" hangingPunct="1"/>
            <a:r>
              <a:rPr lang="en-US" smtClean="0"/>
              <a:t>Customers : &lt;Order Management : Customers : Trading Community : Trading Community:Customers:Standard&gt;</a:t>
            </a:r>
          </a:p>
          <a:p>
            <a:pPr eaLnBrk="1" hangingPunct="1"/>
            <a:r>
              <a:rPr lang="en-US" smtClean="0"/>
              <a:t>Suppliers : &lt;Purchasing : Supply Base : Suppliers&gt;</a:t>
            </a:r>
            <a:endParaRPr lang="en-US" b="0" smtClean="0"/>
          </a:p>
          <a:p>
            <a:pPr eaLnBrk="1" hangingPunct="1"/>
            <a:endParaRPr lang="en-US" b="0" smtClean="0"/>
          </a:p>
          <a:p>
            <a:pPr eaLnBrk="1" hangingPunct="1"/>
            <a:r>
              <a:rPr lang="en-US" b="0" smtClean="0"/>
              <a:t>In Subcontracting Solution MP acts as both Supplier and Customer and OEM acts a Supplier </a:t>
            </a:r>
          </a:p>
          <a:p>
            <a:pPr lvl="1" eaLnBrk="1" hangingPunct="1">
              <a:buFont typeface="Times New Roman" charset="0"/>
              <a:buChar char="•"/>
            </a:pPr>
            <a:r>
              <a:rPr lang="en-US" smtClean="0"/>
              <a:t>Define MP as customer /customer sites  </a:t>
            </a:r>
          </a:p>
          <a:p>
            <a:pPr lvl="1" eaLnBrk="1" hangingPunct="1">
              <a:buFont typeface="Times New Roman" charset="0"/>
              <a:buChar char="•"/>
            </a:pPr>
            <a:r>
              <a:rPr lang="en-US" smtClean="0"/>
              <a:t>Define Both MP and OEM as supplier/Supplier sites</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xfrm>
            <a:off x="3960147" y="8816396"/>
            <a:ext cx="3029585" cy="464106"/>
          </a:xfrm>
          <a:prstGeom prst="rect">
            <a:avLst/>
          </a:prstGeom>
          <a:noFill/>
        </p:spPr>
        <p:txBody>
          <a:bodyPr lIns="92985" tIns="46493" rIns="92985" bIns="46493"/>
          <a:lstStyle/>
          <a:p>
            <a:pPr defTabSz="962830">
              <a:buClr>
                <a:srgbClr val="4F81BD"/>
              </a:buClr>
            </a:pPr>
            <a:fld id="{4D641FFF-7CAB-4DD6-B86D-0959FE6FD195}" type="slidenum">
              <a:rPr lang="en-US" smtClean="0">
                <a:solidFill>
                  <a:prstClr val="black"/>
                </a:solidFill>
              </a:rPr>
              <a:pPr defTabSz="962830">
                <a:buClr>
                  <a:srgbClr val="4F81BD"/>
                </a:buClr>
              </a:pPr>
              <a:t>2</a:t>
            </a:fld>
            <a:endParaRPr lang="en-US" dirty="0"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b="0" smtClean="0"/>
              <a:t>So let’s get into the details of the Buy/Sell Subcontracting feature.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
          <p:cNvSpPr>
            <a:spLocks noGrp="1" noChangeArrowheads="1"/>
          </p:cNvSpPr>
          <p:nvPr>
            <p:ph type="ftr" sz="quarter" idx="4"/>
          </p:nvPr>
        </p:nvSpPr>
        <p:spPr>
          <a:noFill/>
        </p:spPr>
        <p:txBody>
          <a:bodyPr/>
          <a:lstStyle/>
          <a:p>
            <a:r>
              <a:rPr lang="en-US" smtClean="0"/>
              <a:t>&lt;Product Name&gt;  &lt;TOI Functional&gt; - </a:t>
            </a:r>
            <a:fld id="{7883DB3D-E86C-4C56-8179-41A2306648D0}" type="slidenum">
              <a:rPr lang="en-US" smtClean="0"/>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&lt;Inventory : Setup : Organizations : Organizations/Inventory Organization/others/Customer Supplier Association &gt;</a:t>
            </a:r>
          </a:p>
          <a:p>
            <a:pPr eaLnBrk="1" hangingPunct="1">
              <a:buFontTx/>
              <a:buNone/>
            </a:pPr>
            <a:endParaRPr lang="en-US" b="0" smtClean="0"/>
          </a:p>
          <a:p>
            <a:pPr eaLnBrk="1" hangingPunct="1"/>
            <a:r>
              <a:rPr lang="en-US" b="0" smtClean="0"/>
              <a:t>In the Organizations Customer Supplier association form</a:t>
            </a:r>
            <a:r>
              <a:rPr lang="en-US" smtClean="0"/>
              <a:t> </a:t>
            </a:r>
          </a:p>
          <a:p>
            <a:pPr lvl="1" eaLnBrk="1" hangingPunct="1">
              <a:buFont typeface="Times New Roman" charset="0"/>
              <a:buChar char="•"/>
            </a:pPr>
            <a:r>
              <a:rPr lang="en-US" smtClean="0"/>
              <a:t>For OEM Organization associate Supplier and supplier site defined for OEM in the previous slide</a:t>
            </a:r>
          </a:p>
          <a:p>
            <a:pPr lvl="1" eaLnBrk="1" hangingPunct="1">
              <a:buFont typeface="Times New Roman" charset="0"/>
              <a:buChar char="•"/>
            </a:pPr>
            <a:r>
              <a:rPr lang="en-US" smtClean="0"/>
              <a:t>For MP Organization  associate both , customer/customer site, Supplier/supplier site defined in the previous slide</a:t>
            </a:r>
          </a:p>
          <a:p>
            <a:pPr lvl="1" eaLnBrk="1" hangingPunct="1">
              <a:buFont typeface="Times New Roman" charset="0"/>
              <a:buChar char="•"/>
            </a:pPr>
            <a:r>
              <a:rPr lang="en-US" smtClean="0"/>
              <a:t>This information is used in ASCP planning for transferring the net demands of assemblies and components between OEM and MP organizations </a:t>
            </a:r>
          </a:p>
          <a:p>
            <a:pPr lvl="1" eaLnBrk="1" hangingPunct="1">
              <a:buFont typeface="Times New Roman" charset="0"/>
              <a:buChar char="•"/>
            </a:pPr>
            <a:endParaRPr lang="en-US"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
          <p:cNvSpPr>
            <a:spLocks noGrp="1" noChangeArrowheads="1"/>
          </p:cNvSpPr>
          <p:nvPr>
            <p:ph type="ftr" sz="quarter" idx="4"/>
          </p:nvPr>
        </p:nvSpPr>
        <p:spPr>
          <a:noFill/>
        </p:spPr>
        <p:txBody>
          <a:bodyPr/>
          <a:lstStyle/>
          <a:p>
            <a:r>
              <a:rPr lang="en-US" smtClean="0"/>
              <a:t>&lt;Product Name&gt;  &lt;TOI Functional&gt; - </a:t>
            </a:r>
            <a:fld id="{D964E98B-02E3-40D6-BC61-52C3D754C62F}" type="slidenum">
              <a:rPr lang="en-US" smtClean="0"/>
              <a:pPr/>
              <a:t>22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0" smtClean="0"/>
              <a:t>Define Items as</a:t>
            </a:r>
            <a:r>
              <a:rPr lang="en-US" smtClean="0"/>
              <a:t> </a:t>
            </a:r>
          </a:p>
          <a:p>
            <a:pPr lvl="1" eaLnBrk="1" hangingPunct="1">
              <a:buFont typeface="Times New Roman" charset="0"/>
              <a:buChar char="•"/>
            </a:pPr>
            <a:r>
              <a:rPr lang="en-US" smtClean="0"/>
              <a:t> Outsourced Assemblies and Subcontracting components and they should be identical between OEM and MP </a:t>
            </a:r>
          </a:p>
          <a:p>
            <a:pPr eaLnBrk="1" hangingPunct="1"/>
            <a:r>
              <a:rPr lang="en-US" b="0" smtClean="0"/>
              <a:t>Two types of Subcontracting components are supported</a:t>
            </a:r>
          </a:p>
          <a:p>
            <a:pPr lvl="1" eaLnBrk="1" hangingPunct="1">
              <a:buFont typeface="Times New Roman" charset="0"/>
              <a:buChar char="•"/>
            </a:pPr>
            <a:r>
              <a:rPr lang="en-US" smtClean="0"/>
              <a:t>Pre positioned components are generally low cost items and OEM store these components in larger quantities at Manufacturing Partner site well ahead of  ordering outsourced assemblies. These components are shipped to MP based on the ASCP Planning</a:t>
            </a:r>
          </a:p>
          <a:p>
            <a:pPr lvl="1" eaLnBrk="1" hangingPunct="1">
              <a:buFont typeface="Times New Roman" charset="0"/>
              <a:buChar char="•"/>
            </a:pPr>
            <a:r>
              <a:rPr lang="en-US" smtClean="0"/>
              <a:t>Synchronized components are generally high cost items and are shipped when the order is placed on the Manufacturing partner and in the  quantities needed to produce the outsourced assembly in the subcontracting order. Interlock Manager , a batch program in Subcontracting solution triggers the sales order for shipment of these components</a:t>
            </a:r>
          </a:p>
          <a:p>
            <a:pPr lvl="1" eaLnBrk="1" hangingPunct="1">
              <a:buFont typeface="Times New Roman" charset="0"/>
              <a:buChar char="•"/>
            </a:pPr>
            <a:r>
              <a:rPr lang="en-US" smtClean="0"/>
              <a:t>These two types of components help OEMs to model the subcontracting Process  in a flexible manner</a:t>
            </a:r>
          </a:p>
          <a:p>
            <a:pPr eaLnBrk="1" hangingPunct="1"/>
            <a:endParaRPr lang="en-US"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
          <p:cNvSpPr>
            <a:spLocks noGrp="1" noChangeArrowheads="1"/>
          </p:cNvSpPr>
          <p:nvPr>
            <p:ph type="ftr" sz="quarter" idx="4"/>
          </p:nvPr>
        </p:nvSpPr>
        <p:spPr>
          <a:noFill/>
        </p:spPr>
        <p:txBody>
          <a:bodyPr/>
          <a:lstStyle/>
          <a:p>
            <a:r>
              <a:rPr lang="en-US" smtClean="0"/>
              <a:t>&lt;Product Name&gt;  &lt;TOI Functional&gt; - </a:t>
            </a:r>
            <a:fld id="{83F89522-CB76-48F2-A807-EEB323F9E181}" type="slidenum">
              <a:rPr lang="en-US" smtClean="0"/>
              <a:pPr/>
              <a:t>23</a:t>
            </a:fld>
            <a:endParaRPr lang="en-US" smtClean="0"/>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&lt;Inventory : Items : Organization Items&gt;</a:t>
            </a:r>
          </a:p>
          <a:p>
            <a:pPr eaLnBrk="1" hangingPunct="1">
              <a:buFontTx/>
              <a:buNone/>
            </a:pPr>
            <a:endParaRPr lang="en-US" b="0" smtClean="0"/>
          </a:p>
          <a:p>
            <a:pPr eaLnBrk="1" hangingPunct="1"/>
            <a:r>
              <a:rPr lang="en-US" b="0" smtClean="0"/>
              <a:t>Define Outsourced assembly items  in OEM   Organization</a:t>
            </a:r>
            <a:r>
              <a:rPr lang="en-US" smtClean="0"/>
              <a:t> </a:t>
            </a:r>
          </a:p>
          <a:p>
            <a:pPr lvl="1" eaLnBrk="1" hangingPunct="1">
              <a:buFont typeface="Times New Roman" charset="0"/>
              <a:buChar char="•"/>
            </a:pPr>
            <a:r>
              <a:rPr lang="en-US" smtClean="0"/>
              <a:t>In the Purchasing Tab, check outsourced Assembly flag to define item as outsourced assembly</a:t>
            </a:r>
          </a:p>
          <a:p>
            <a:pPr lvl="1" eaLnBrk="1" hangingPunct="1">
              <a:buFont typeface="Times New Roman" charset="0"/>
              <a:buChar char="•"/>
            </a:pPr>
            <a:r>
              <a:rPr lang="en-US" smtClean="0"/>
              <a:t>In the General Planning Tab, define outsourced assembly as Buy item. </a:t>
            </a:r>
          </a:p>
          <a:p>
            <a:pPr lvl="1" eaLnBrk="1" hangingPunct="1">
              <a:buFont typeface="Times New Roman" charset="0"/>
              <a:buChar char="•"/>
            </a:pPr>
            <a:r>
              <a:rPr lang="en-US" smtClean="0"/>
              <a:t>In the MPS/MRP Planning tab, leave Release Time Fence as Blank. This allows the buy planned orders of assembly to be transferred as Purchase order or release in OEM organization</a:t>
            </a:r>
          </a:p>
          <a:p>
            <a:pPr lvl="1" eaLnBrk="1" hangingPunct="1">
              <a:buFont typeface="Times New Roman" charset="0"/>
              <a:buChar char="•"/>
            </a:pPr>
            <a:r>
              <a:rPr lang="en-US" smtClean="0"/>
              <a:t>Outsourced assemblies can have routing in OEM organizations. OEM doesn’t have to change the existing routing setup to outsource the assembly</a:t>
            </a:r>
          </a:p>
          <a:p>
            <a:pPr lvl="1" eaLnBrk="1" hangingPunct="1">
              <a:buFont typeface="Times New Roman" charset="0"/>
              <a:buChar char="•"/>
            </a:pPr>
            <a:endParaRPr lang="en-US" smtClean="0"/>
          </a:p>
          <a:p>
            <a:pPr eaLnBrk="1" hangingPunct="1"/>
            <a:endParaRPr lang="en-US" smtClean="0"/>
          </a:p>
          <a:p>
            <a:pPr eaLnBrk="1" hangingPunct="1"/>
            <a:endParaRPr lang="en-US" smtClean="0"/>
          </a:p>
          <a:p>
            <a:pPr eaLnBrk="1" hangingPunct="1">
              <a:buFontTx/>
              <a:buNone/>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Grp="1" noChangeArrowheads="1"/>
          </p:cNvSpPr>
          <p:nvPr>
            <p:ph type="ftr" sz="quarter" idx="4"/>
          </p:nvPr>
        </p:nvSpPr>
        <p:spPr>
          <a:noFill/>
        </p:spPr>
        <p:txBody>
          <a:bodyPr/>
          <a:lstStyle/>
          <a:p>
            <a:r>
              <a:rPr lang="en-US" smtClean="0"/>
              <a:t>&lt;Product Name&gt;  &lt;TOI Functional&gt; - </a:t>
            </a:r>
            <a:fld id="{F6E4437D-C0D2-444C-8EE8-2296791549A5}" type="slidenum">
              <a:rPr lang="en-US" smtClean="0"/>
              <a:pPr/>
              <a:t>24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&lt;Inventory : Items : Organization Items&gt;</a:t>
            </a:r>
          </a:p>
          <a:p>
            <a:pPr eaLnBrk="1" hangingPunct="1">
              <a:buFontTx/>
              <a:buNone/>
            </a:pPr>
            <a:endParaRPr lang="en-US" smtClean="0"/>
          </a:p>
          <a:p>
            <a:pPr eaLnBrk="1" hangingPunct="1"/>
            <a:r>
              <a:rPr lang="en-US" b="0" smtClean="0"/>
              <a:t>Also define Outsourced assembly items in MP organization</a:t>
            </a:r>
          </a:p>
          <a:p>
            <a:pPr lvl="1" eaLnBrk="1" hangingPunct="1">
              <a:buFont typeface="Times New Roman" charset="0"/>
              <a:buChar char="•"/>
            </a:pPr>
            <a:r>
              <a:rPr lang="en-US" smtClean="0"/>
              <a:t>In the Purchasing Tab, check outsourced Assembly flag to define item as outsourced assembly</a:t>
            </a:r>
          </a:p>
          <a:p>
            <a:pPr lvl="1" eaLnBrk="1" hangingPunct="1">
              <a:buFont typeface="Times New Roman" charset="0"/>
              <a:buChar char="•"/>
            </a:pPr>
            <a:r>
              <a:rPr lang="en-US" smtClean="0"/>
              <a:t>In the General Planning Tab, define outsourced assembly as Make item. Production of this Assembly is simulated in MP organization </a:t>
            </a:r>
          </a:p>
          <a:p>
            <a:pPr lvl="1" eaLnBrk="1" hangingPunct="1">
              <a:buFont typeface="Times New Roman" charset="0"/>
              <a:buChar char="•"/>
            </a:pPr>
            <a:r>
              <a:rPr lang="en-US" smtClean="0"/>
              <a:t>In the MPS/MRP Planning tab, set Release Time Fence= “Don’t release auto or Manual”. This prevents  make planned orders of assembly to be transferred as Discrete Jobs in MP organization. Interlock creates discrete jobs in MP organization, we will be discussing the details in the subsequent slides </a:t>
            </a:r>
          </a:p>
          <a:p>
            <a:pPr lvl="1" eaLnBrk="1" hangingPunct="1">
              <a:buFont typeface="Times New Roman" charset="0"/>
              <a:buChar char="•"/>
            </a:pPr>
            <a:r>
              <a:rPr lang="en-US" smtClean="0"/>
              <a:t>Outsourced assemblies can’t  have routing in MP organizations. </a:t>
            </a:r>
          </a:p>
          <a:p>
            <a:pPr lvl="1" eaLnBrk="1" hangingPunct="1">
              <a:buFont typeface="Times New Roman" charset="0"/>
              <a:buChar char="•"/>
            </a:pPr>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
          <p:cNvSpPr>
            <a:spLocks noGrp="1" noChangeArrowheads="1"/>
          </p:cNvSpPr>
          <p:nvPr>
            <p:ph type="ftr" sz="quarter" idx="4"/>
          </p:nvPr>
        </p:nvSpPr>
        <p:spPr>
          <a:noFill/>
        </p:spPr>
        <p:txBody>
          <a:bodyPr/>
          <a:lstStyle/>
          <a:p>
            <a:r>
              <a:rPr lang="en-US" smtClean="0"/>
              <a:t>&lt;Product Name&gt;  &lt;TOI Functional&gt; - </a:t>
            </a:r>
            <a:fld id="{4EA3B1C9-757E-4D05-BAD5-3C962809745E}" type="slidenum">
              <a:rPr lang="en-US" smtClean="0"/>
              <a:pPr/>
              <a:t>25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Navigation:</a:t>
            </a:r>
          </a:p>
          <a:p>
            <a:pPr eaLnBrk="1" hangingPunct="1"/>
            <a:r>
              <a:rPr lang="en-US" smtClean="0"/>
              <a:t>- &lt;Inventory : Items : Organization Items&gt;</a:t>
            </a:r>
          </a:p>
          <a:p>
            <a:pPr eaLnBrk="1" hangingPunct="1"/>
            <a:endParaRPr lang="en-US" b="0" smtClean="0"/>
          </a:p>
          <a:p>
            <a:pPr eaLnBrk="1" hangingPunct="1"/>
            <a:r>
              <a:rPr lang="en-US" b="0" smtClean="0"/>
              <a:t>Define Components in OEM Organization</a:t>
            </a:r>
            <a:endParaRPr lang="en-US" smtClean="0"/>
          </a:p>
          <a:p>
            <a:pPr lvl="1" eaLnBrk="1" hangingPunct="1">
              <a:buFont typeface="Times New Roman" charset="0"/>
              <a:buChar char="•"/>
            </a:pPr>
            <a:r>
              <a:rPr lang="en-US" smtClean="0"/>
              <a:t>In the  General planning tab define component as Synchronized or propositioned based on the subcontracting process requirement</a:t>
            </a:r>
          </a:p>
          <a:p>
            <a:pPr lvl="1" eaLnBrk="1" hangingPunct="1">
              <a:buFont typeface="Times New Roman" charset="0"/>
              <a:buChar char="•"/>
            </a:pPr>
            <a:r>
              <a:rPr lang="en-US" smtClean="0"/>
              <a:t>In the MPS/MRP planning tab define  Release Time fence as Null. This  allows ASCP to release the planned orders of components  as Purchase orders to procure from RMS</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
          <p:cNvSpPr>
            <a:spLocks noGrp="1" noChangeArrowheads="1"/>
          </p:cNvSpPr>
          <p:nvPr>
            <p:ph type="ftr" sz="quarter" idx="4"/>
          </p:nvPr>
        </p:nvSpPr>
        <p:spPr>
          <a:noFill/>
        </p:spPr>
        <p:txBody>
          <a:bodyPr/>
          <a:lstStyle/>
          <a:p>
            <a:r>
              <a:rPr lang="en-US" smtClean="0"/>
              <a:t>&lt;Product Name&gt;  &lt;TOI Functional&gt; - </a:t>
            </a:r>
            <a:fld id="{076BCD0D-7E32-49CB-8524-9FCF5BD490F9}" type="slidenum">
              <a:rPr lang="en-US" smtClean="0"/>
              <a:pPr/>
              <a:t>26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Navigation:</a:t>
            </a:r>
          </a:p>
          <a:p>
            <a:pPr eaLnBrk="1" hangingPunct="1"/>
            <a:r>
              <a:rPr lang="en-US" smtClean="0"/>
              <a:t>- &lt;Inventory : Items : Organization Items&gt;</a:t>
            </a:r>
          </a:p>
          <a:p>
            <a:pPr lvl="1" eaLnBrk="1" hangingPunct="1"/>
            <a:endParaRPr lang="en-US" smtClean="0"/>
          </a:p>
          <a:p>
            <a:pPr lvl="1" eaLnBrk="1" hangingPunct="1">
              <a:buFont typeface="Times New Roman" charset="0"/>
              <a:buChar char="•"/>
            </a:pPr>
            <a:r>
              <a:rPr lang="en-US" smtClean="0"/>
              <a:t>Similarly in MP organizations define the components as synchronized or pre positioned</a:t>
            </a:r>
          </a:p>
          <a:p>
            <a:pPr lvl="1" eaLnBrk="1" hangingPunct="1">
              <a:buFont typeface="Times New Roman" charset="0"/>
              <a:buChar char="•"/>
            </a:pPr>
            <a:r>
              <a:rPr lang="en-US" smtClean="0"/>
              <a:t>And set Release time fence</a:t>
            </a:r>
          </a:p>
          <a:p>
            <a:pPr lvl="2" eaLnBrk="1" hangingPunct="1"/>
            <a:r>
              <a:rPr lang="en-US" smtClean="0"/>
              <a:t>“Don’t release Auto or Manual” for Synchronized components  </a:t>
            </a:r>
          </a:p>
          <a:p>
            <a:pPr lvl="2" eaLnBrk="1" hangingPunct="1"/>
            <a:r>
              <a:rPr lang="en-US" smtClean="0"/>
              <a:t>Null for Prepositioned components</a:t>
            </a:r>
          </a:p>
          <a:p>
            <a:pPr lvl="2" eaLnBrk="1" hangingPunct="1"/>
            <a:endParaRPr lang="en-US" smtClean="0"/>
          </a:p>
          <a:p>
            <a:pPr lvl="1" eaLnBrk="1" hangingPunct="1">
              <a:buFont typeface="Times New Roman" charset="0"/>
              <a:buChar char="•"/>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
          <p:cNvSpPr>
            <a:spLocks noGrp="1" noChangeArrowheads="1"/>
          </p:cNvSpPr>
          <p:nvPr>
            <p:ph type="ftr" sz="quarter" idx="4"/>
          </p:nvPr>
        </p:nvSpPr>
        <p:spPr>
          <a:noFill/>
        </p:spPr>
        <p:txBody>
          <a:bodyPr/>
          <a:lstStyle/>
          <a:p>
            <a:r>
              <a:rPr lang="en-US" smtClean="0"/>
              <a:t>&lt;Product Name&gt;  &lt;TOI Functional&gt; - </a:t>
            </a:r>
            <a:fld id="{F1A27B78-6E97-4247-A2A7-C3673CFF2455}" type="slidenum">
              <a:rPr lang="en-US" smtClean="0"/>
              <a:pPr/>
              <a:t>27</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&lt;Order Management : Setup : Transactions : Define&gt;</a:t>
            </a:r>
          </a:p>
          <a:p>
            <a:pPr eaLnBrk="1" hangingPunct="1">
              <a:buFontTx/>
              <a:buNone/>
            </a:pPr>
            <a:endParaRPr lang="en-US" b="0" smtClean="0"/>
          </a:p>
          <a:p>
            <a:pPr eaLnBrk="1" hangingPunct="1"/>
            <a:r>
              <a:rPr lang="en-US" b="0" smtClean="0"/>
              <a:t>Define new OM transaction type </a:t>
            </a:r>
          </a:p>
          <a:p>
            <a:pPr lvl="1" eaLnBrk="1" hangingPunct="1">
              <a:buFont typeface="Times New Roman" charset="0"/>
              <a:buChar char="•"/>
            </a:pPr>
            <a:r>
              <a:rPr lang="en-US" smtClean="0"/>
              <a:t>Associate invoice source and receivable transactions to track Subcontracting specific accounting transactions. More details of these accounting setup will be discussed in the part2  of this presentation</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
          <p:cNvSpPr>
            <a:spLocks noGrp="1" noChangeArrowheads="1"/>
          </p:cNvSpPr>
          <p:nvPr>
            <p:ph type="ftr" sz="quarter" idx="4"/>
          </p:nvPr>
        </p:nvSpPr>
        <p:spPr>
          <a:noFill/>
        </p:spPr>
        <p:txBody>
          <a:bodyPr/>
          <a:lstStyle/>
          <a:p>
            <a:r>
              <a:rPr lang="en-US" smtClean="0"/>
              <a:t>&lt;Product Name&gt;  &lt;TOI Functional&gt; - </a:t>
            </a:r>
            <a:fld id="{979443B3-4B2D-4D64-9501-269912DA961B}" type="slidenum">
              <a:rPr lang="en-US" smtClean="0"/>
              <a:pPr/>
              <a:t>28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&lt;Inventory : Setup : Organizations : Shipping Networks&gt;</a:t>
            </a:r>
          </a:p>
          <a:p>
            <a:pPr eaLnBrk="1" hangingPunct="1">
              <a:buFontTx/>
              <a:buNone/>
            </a:pPr>
            <a:endParaRPr lang="en-US" smtClean="0"/>
          </a:p>
          <a:p>
            <a:pPr eaLnBrk="1" hangingPunct="1"/>
            <a:r>
              <a:rPr lang="en-US" b="0" smtClean="0"/>
              <a:t>Define Shipping networks between OEM and MP organizations by </a:t>
            </a:r>
          </a:p>
          <a:p>
            <a:pPr lvl="1" eaLnBrk="1" hangingPunct="1">
              <a:buFont typeface="Times New Roman" charset="0"/>
              <a:buChar char="•"/>
            </a:pPr>
            <a:r>
              <a:rPr lang="en-US" smtClean="0"/>
              <a:t>Enabling Subcontracting relationship between them by checking Subcontracting flag</a:t>
            </a:r>
            <a:r>
              <a:rPr lang="en-US" b="1" smtClean="0"/>
              <a:t> .</a:t>
            </a:r>
          </a:p>
          <a:p>
            <a:pPr lvl="1" eaLnBrk="1" hangingPunct="1">
              <a:buFont typeface="Times New Roman" charset="0"/>
              <a:buChar char="•"/>
            </a:pPr>
            <a:r>
              <a:rPr lang="en-US" smtClean="0"/>
              <a:t>Defining defaults order type , interlock manager in Subcontracting solution creates replenishment Sales orders with this order type for shipping the components to MP</a:t>
            </a:r>
          </a:p>
          <a:p>
            <a:pPr lvl="1" eaLnBrk="1" hangingPunct="1">
              <a:buFont typeface="Times New Roman" charset="0"/>
              <a:buChar char="•"/>
            </a:pPr>
            <a:r>
              <a:rPr lang="en-US" smtClean="0"/>
              <a:t>In Subcontracting an OEM can outsource the  same assembly from different Manufacturing partners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
          <p:cNvSpPr>
            <a:spLocks noGrp="1" noChangeArrowheads="1"/>
          </p:cNvSpPr>
          <p:nvPr>
            <p:ph type="ftr" sz="quarter" idx="4"/>
          </p:nvPr>
        </p:nvSpPr>
        <p:spPr>
          <a:noFill/>
        </p:spPr>
        <p:txBody>
          <a:bodyPr/>
          <a:lstStyle/>
          <a:p>
            <a:r>
              <a:rPr lang="en-US" smtClean="0"/>
              <a:t>&lt;Product Name&gt;  &lt;TOI Functional&gt; - </a:t>
            </a:r>
            <a:fld id="{9266A08C-397A-46DD-98B0-012BDB5DC490}" type="slidenum">
              <a:rPr lang="en-US" smtClean="0"/>
              <a:pPr/>
              <a:t>29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0" smtClean="0"/>
              <a:t>Define sourcing rules and assignments in OEM and MP organizations for planning</a:t>
            </a:r>
          </a:p>
          <a:p>
            <a:pPr lvl="1" eaLnBrk="1" hangingPunct="1">
              <a:buFont typeface="Times New Roman" charset="0"/>
              <a:buChar char="•"/>
            </a:pPr>
            <a:r>
              <a:rPr lang="en-US" smtClean="0"/>
              <a:t>In OEM organization define the sourcing rules to “ Buy components from RMS” and “buy Assembly from MP”</a:t>
            </a:r>
          </a:p>
          <a:p>
            <a:pPr lvl="1" eaLnBrk="1" hangingPunct="1">
              <a:buFont typeface="Times New Roman" charset="0"/>
              <a:buChar char="•"/>
            </a:pPr>
            <a:r>
              <a:rPr lang="en-US" smtClean="0"/>
              <a:t>In MP Organization Define the sourcing rules to “Buy Components from OEM” and “Make assembly in MP”</a:t>
            </a:r>
          </a:p>
          <a:p>
            <a:pPr lvl="1" eaLnBrk="1" hangingPunct="1"/>
            <a:endParaRPr lang="en-US" smtClean="0"/>
          </a:p>
          <a:p>
            <a:pPr lvl="1" eaLnBrk="1" hangingPunct="1"/>
            <a:r>
              <a:rPr lang="en-US" smtClean="0"/>
              <a:t>ASCP creates Make/buy planned orders based on these sourcing rules</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
          <p:cNvSpPr>
            <a:spLocks noGrp="1" noChangeArrowheads="1"/>
          </p:cNvSpPr>
          <p:nvPr>
            <p:ph type="ftr" sz="quarter" idx="4"/>
          </p:nvPr>
        </p:nvSpPr>
        <p:spPr>
          <a:noFill/>
        </p:spPr>
        <p:txBody>
          <a:bodyPr/>
          <a:lstStyle/>
          <a:p>
            <a:r>
              <a:rPr lang="en-US" smtClean="0"/>
              <a:t>&lt;Product Name&gt;  &lt;TOI Functional&gt; - </a:t>
            </a:r>
            <a:fld id="{8959008C-E58A-4EA1-B4B7-AF50FBF03CE5}" type="slidenum">
              <a:rPr lang="en-US" smtClean="0"/>
              <a:pPr/>
              <a:t>30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z="1000" b="0" smtClean="0"/>
              <a:t>Let us discuss the planning of assemblies and components in OEM and MP organization. After setting up the date, run ASCP Collections to transfer them from Oracle instance to Planning instance . Then create plans and necessary Setup in ASCP. In our example Assembly A consists of all synchronized components </a:t>
            </a:r>
          </a:p>
          <a:p>
            <a:pPr lvl="1" eaLnBrk="1" hangingPunct="1">
              <a:buFont typeface="Times New Roman" charset="0"/>
              <a:buChar char="•"/>
            </a:pPr>
            <a:r>
              <a:rPr lang="en-US" sz="1000" smtClean="0"/>
              <a:t>Define Forecast for Assembly A in OEM organization</a:t>
            </a:r>
          </a:p>
          <a:p>
            <a:pPr lvl="1" eaLnBrk="1" hangingPunct="1">
              <a:buFont typeface="Times New Roman" charset="0"/>
              <a:buChar char="•"/>
            </a:pPr>
            <a:r>
              <a:rPr lang="en-US" sz="1000" smtClean="0"/>
              <a:t>Launch ASCP plan. Some of the key details of ASCP  planning are </a:t>
            </a:r>
          </a:p>
          <a:p>
            <a:pPr lvl="2" eaLnBrk="1" hangingPunct="1"/>
            <a:r>
              <a:rPr lang="en-US" sz="1000" smtClean="0"/>
              <a:t>Netted requirement of A in OEM organization is passed to MP organization as a demand for A. This is done based on the Sourcing rules and the customer supplier associations defined in the Organizations. Since A is a buy item in OEM organization, BOM will not be exploded to calculate gross requirements of components. In MP organization  A is a Make item and its BOM is exploded ,  and net requirements of components are calculated considering the inventory and purchase orders of the components in MP</a:t>
            </a:r>
          </a:p>
          <a:p>
            <a:pPr lvl="2" eaLnBrk="1" hangingPunct="1"/>
            <a:r>
              <a:rPr lang="en-US" sz="1000" smtClean="0"/>
              <a:t>Net requirements of components B&amp;C are passed as demand to OEM and the component requirements are netted in OEM based on this demand</a:t>
            </a:r>
          </a:p>
          <a:p>
            <a:pPr lvl="2" eaLnBrk="1" hangingPunct="1"/>
            <a:r>
              <a:rPr lang="en-US" sz="1000" smtClean="0"/>
              <a:t>Make and Buy planned orders are created for the components and assemblies in OEM and MP organizations</a:t>
            </a:r>
          </a:p>
          <a:p>
            <a:pPr lvl="2" eaLnBrk="1" hangingPunct="1"/>
            <a:r>
              <a:rPr lang="en-US" sz="1000" smtClean="0"/>
              <a:t>In OEM Buy Planned orders of Assembly A  and Components B&amp;C are transferred as Standard Purchase Orders or Release based on the Setup. In MP organization  Planned orders can’t be released due to the Release Time Fence set as “Don’t release auto or manual “ in  Organization items</a:t>
            </a:r>
          </a:p>
          <a:p>
            <a:pPr eaLnBrk="1" hangingPunct="1"/>
            <a:endParaRPr lang="en-US" sz="1000" b="0" smtClean="0"/>
          </a:p>
          <a:p>
            <a:pPr eaLnBrk="1" hangingPunct="1"/>
            <a:r>
              <a:rPr lang="en-US" smtClean="0"/>
              <a:t> </a:t>
            </a:r>
          </a:p>
          <a:p>
            <a:pPr eaLnBrk="1" hangingPunct="1"/>
            <a:endParaRPr lang="en-US" b="0" smtClean="0"/>
          </a:p>
          <a:p>
            <a:pPr lvl="1" eaLnBrk="1" hangingPunct="1">
              <a:buFont typeface="Times New Roman" charset="0"/>
              <a:buChar char="•"/>
            </a:pPr>
            <a:endParaRPr lang="en-US" b="1" smtClean="0"/>
          </a:p>
          <a:p>
            <a:pPr eaLnBrk="1" hangingPunct="1"/>
            <a:endParaRPr lang="en-US" b="0"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
          <p:cNvSpPr>
            <a:spLocks noGrp="1" noChangeArrowheads="1"/>
          </p:cNvSpPr>
          <p:nvPr>
            <p:ph type="ftr" sz="quarter" idx="4"/>
          </p:nvPr>
        </p:nvSpPr>
        <p:spPr>
          <a:noFill/>
        </p:spPr>
        <p:txBody>
          <a:bodyPr/>
          <a:lstStyle/>
          <a:p>
            <a:r>
              <a:rPr lang="en-US" smtClean="0"/>
              <a:t>&lt;Product Name&gt;  &lt;TOI Functional&gt; - </a:t>
            </a:r>
            <a:fld id="{8C31DCA0-9362-4970-8648-5B91F0B450FC}" type="slidenum">
              <a:rPr lang="en-US" smtClean="0"/>
              <a:pPr/>
              <a:t>3</a:t>
            </a:fld>
            <a:endParaRPr lang="en-US" smtClean="0"/>
          </a:p>
        </p:txBody>
      </p:sp>
      <p:sp>
        <p:nvSpPr>
          <p:cNvPr id="44035" name="Rectangle 3074"/>
          <p:cNvSpPr>
            <a:spLocks noGrp="1" noRot="1" noChangeAspect="1" noChangeArrowheads="1" noTextEdit="1"/>
          </p:cNvSpPr>
          <p:nvPr>
            <p:ph type="sldImg"/>
          </p:nvPr>
        </p:nvSpPr>
        <p:spPr>
          <a:ln/>
        </p:spPr>
      </p:sp>
      <p:sp>
        <p:nvSpPr>
          <p:cNvPr id="44036" name="Rectangle 3075"/>
          <p:cNvSpPr>
            <a:spLocks noGrp="1" noChangeArrowheads="1"/>
          </p:cNvSpPr>
          <p:nvPr>
            <p:ph type="body" idx="1"/>
          </p:nvPr>
        </p:nvSpPr>
        <p:spPr>
          <a:noFill/>
          <a:ln/>
        </p:spPr>
        <p:txBody>
          <a:bodyPr/>
          <a:lstStyle/>
          <a:p>
            <a:pPr eaLnBrk="1" hangingPunct="1"/>
            <a:r>
              <a:rPr lang="en-US" sz="1300" b="0" smtClean="0">
                <a:solidFill>
                  <a:srgbClr val="0033CC"/>
                </a:solidFill>
                <a:cs typeface="Times New Roman" charset="0"/>
              </a:rPr>
              <a:t>Most of the terms are self explanatory and industry standard, however  we will review some important terms used in the Subcontracting solution</a:t>
            </a:r>
          </a:p>
          <a:p>
            <a:pPr eaLnBrk="1" hangingPunct="1">
              <a:buFont typeface="Arial" charset="0"/>
              <a:buChar char="•"/>
            </a:pPr>
            <a:r>
              <a:rPr lang="en-US" sz="1300" b="0" smtClean="0">
                <a:solidFill>
                  <a:srgbClr val="0033CC"/>
                </a:solidFill>
                <a:cs typeface="Times New Roman" charset="0"/>
              </a:rPr>
              <a:t>Original Equipment Manufacturer: Most commonly referred to as OEM, who owns the design of the complete product ,  purchases raw materials  and outsourcers subassemblies in the process of manufacturing the final Assembly. In some cases OEM may  outsource final assembly to a third Party. </a:t>
            </a:r>
          </a:p>
          <a:p>
            <a:pPr eaLnBrk="1" hangingPunct="1">
              <a:buFont typeface="Arial" charset="0"/>
              <a:buChar char="•"/>
            </a:pPr>
            <a:r>
              <a:rPr lang="en-US" sz="1300" b="0" smtClean="0">
                <a:solidFill>
                  <a:srgbClr val="0033CC"/>
                </a:solidFill>
                <a:cs typeface="Times New Roman" charset="0"/>
              </a:rPr>
              <a:t>Manufacturing Partner: Also referred to as MP, performs the production of  subassembly or final assembly for the OEM,  with OEM supplied components</a:t>
            </a:r>
          </a:p>
          <a:p>
            <a:pPr eaLnBrk="1" hangingPunct="1">
              <a:buFont typeface="Arial" charset="0"/>
              <a:buChar char="•"/>
            </a:pPr>
            <a:r>
              <a:rPr lang="en-US" sz="1300" b="0" smtClean="0">
                <a:solidFill>
                  <a:srgbClr val="0033CC"/>
                </a:solidFill>
                <a:cs typeface="Times New Roman" charset="0"/>
              </a:rPr>
              <a:t>Outsourced Assembly: Can be a subassembly or final assembly manufactured by MP at his premises with the  OEM supplied components</a:t>
            </a:r>
          </a:p>
          <a:p>
            <a:pPr eaLnBrk="1" hangingPunct="1">
              <a:buFont typeface="Arial" charset="0"/>
              <a:buChar char="•"/>
            </a:pPr>
            <a:r>
              <a:rPr lang="en-US" sz="1300" b="0" smtClean="0">
                <a:solidFill>
                  <a:srgbClr val="0033CC"/>
                </a:solidFill>
                <a:cs typeface="Times New Roman" charset="0"/>
              </a:rPr>
              <a:t>Subcontracting Components: are Lower level components of the outsourced assembly. OEM ships these components to MP for manufacturing the Outsourced assembly</a:t>
            </a:r>
          </a:p>
          <a:p>
            <a:pPr eaLnBrk="1" hangingPunct="1">
              <a:buFont typeface="Arial" charset="0"/>
              <a:buChar char="•"/>
            </a:pPr>
            <a:r>
              <a:rPr lang="en-US" sz="1300" b="0" smtClean="0">
                <a:solidFill>
                  <a:srgbClr val="0033CC"/>
                </a:solidFill>
                <a:cs typeface="Times New Roman" charset="0"/>
              </a:rPr>
              <a:t>Subcontracting Order: is a Normal purchase order shipment or release, created for procuring Outsourced Assemblies being Manufactured at MP’s site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Grp="1" noChangeArrowheads="1"/>
          </p:cNvSpPr>
          <p:nvPr>
            <p:ph type="ftr" sz="quarter" idx="4"/>
          </p:nvPr>
        </p:nvSpPr>
        <p:spPr>
          <a:noFill/>
        </p:spPr>
        <p:txBody>
          <a:bodyPr/>
          <a:lstStyle/>
          <a:p>
            <a:r>
              <a:rPr lang="en-US" smtClean="0"/>
              <a:t>&lt;Product Name&gt;  &lt;TOI Functional&gt; - </a:t>
            </a:r>
            <a:fld id="{CE230EF2-1A02-4FDE-ADED-64927CC79048}" type="slidenum">
              <a:rPr lang="en-US" smtClean="0"/>
              <a:pPr/>
              <a:t>31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000" b="0" smtClean="0"/>
              <a:t>Changeable subcontracting Process execution starts with the Subcontracting order of  Assembly A Created by ASCP. You can also create these  Subcontracting Orders Manually</a:t>
            </a:r>
          </a:p>
          <a:p>
            <a:pPr lvl="1" eaLnBrk="1" hangingPunct="1">
              <a:buFont typeface="Times New Roman" charset="0"/>
              <a:buChar char="•"/>
            </a:pPr>
            <a:r>
              <a:rPr lang="en-US" sz="1000" smtClean="0"/>
              <a:t>Run interlock Manager for OEM organization. This Batch program picks the  Subcontracting order and creates discrete job automatically in MP Organization for simulation</a:t>
            </a:r>
            <a:r>
              <a:rPr lang="en-US" sz="1000" b="1" smtClean="0"/>
              <a:t>.</a:t>
            </a:r>
          </a:p>
          <a:p>
            <a:pPr lvl="1" eaLnBrk="1" hangingPunct="1">
              <a:buFont typeface="Times New Roman" charset="0"/>
              <a:buChar char="•"/>
            </a:pPr>
            <a:r>
              <a:rPr lang="en-US" sz="1000" smtClean="0"/>
              <a:t>This Program then calculates the Component requirements and creates approved Replenishment Purchase orders in MP for procuring the components from OEM </a:t>
            </a:r>
          </a:p>
          <a:p>
            <a:pPr lvl="1" eaLnBrk="1" hangingPunct="1">
              <a:buFont typeface="Times New Roman" charset="0"/>
              <a:buChar char="•"/>
            </a:pPr>
            <a:r>
              <a:rPr lang="en-US" sz="1000" smtClean="0"/>
              <a:t>Then interlock creates Replenishment Sales orders with status booked in OEM for the corresponding Replenishment Purchase Order in MP. Replenishment Sales order in OEM is created with OM transaction type defined in Shipping networks and have one to one relationship with the replenishment Purchase orders in MP.  Finally these replenishment Sales orders are hard pegged to the discrete job requirements in MP and this hard pegging is termed as allocations.</a:t>
            </a:r>
          </a:p>
          <a:p>
            <a:pPr lvl="1" eaLnBrk="1" hangingPunct="1">
              <a:buFont typeface="Times New Roman" charset="0"/>
              <a:buChar char="•"/>
            </a:pPr>
            <a:r>
              <a:rPr lang="en-US" sz="1000" smtClean="0"/>
              <a:t>You can then ship Replenishment Sales orders of the components in OEM</a:t>
            </a:r>
            <a:r>
              <a:rPr lang="en-US" sz="1000" b="1" smtClean="0"/>
              <a:t> </a:t>
            </a:r>
          </a:p>
          <a:p>
            <a:pPr lvl="1" eaLnBrk="1" hangingPunct="1">
              <a:buFont typeface="Times New Roman" charset="0"/>
              <a:buChar char="•"/>
            </a:pPr>
            <a:r>
              <a:rPr lang="en-US" sz="1000" smtClean="0"/>
              <a:t>Run Auto receive Components Program for MP organization. This Batch program picks up the shipped replenishment Sales orders in OEM Organization, and create Receipts against the corresponding Purchase order in MP . </a:t>
            </a:r>
          </a:p>
          <a:p>
            <a:pPr lvl="1" eaLnBrk="1" hangingPunct="1">
              <a:buFont typeface="Times New Roman" charset="0"/>
              <a:buChar char="•"/>
            </a:pPr>
            <a:r>
              <a:rPr lang="en-US" sz="1000" smtClean="0"/>
              <a:t>MP Manufactures and ships the assembly to OEM and  OEM receives the assembly against a subcontracting order</a:t>
            </a:r>
          </a:p>
          <a:p>
            <a:pPr lvl="1" eaLnBrk="1" hangingPunct="1">
              <a:buFont typeface="Times New Roman" charset="0"/>
              <a:buChar char="•"/>
            </a:pPr>
            <a:r>
              <a:rPr lang="en-US" sz="1000" smtClean="0"/>
              <a:t>Process Receiving Transactions Program picks the Subcontracting order receipts in OEM and completes the corresponding discrete Job and performs backflush components in MP organization. This program also creates a misc issue to reduce the inventory of assembly in MP org to simulate Assembly shipments to OEM </a:t>
            </a:r>
          </a:p>
          <a:p>
            <a:pPr lvl="1" eaLnBrk="1" hangingPunct="1">
              <a:buFont typeface="Times New Roman" charset="0"/>
              <a:buChar char="•"/>
            </a:pPr>
            <a:r>
              <a:rPr lang="en-US" sz="1000" smtClean="0"/>
              <a:t>You can run Auto invoice Master program in Receivables to create AR invoice automatically for the shipped components</a:t>
            </a:r>
          </a:p>
          <a:p>
            <a:pPr lvl="1" eaLnBrk="1" hangingPunct="1">
              <a:buFont typeface="Times New Roman" charset="0"/>
              <a:buChar char="•"/>
            </a:pPr>
            <a:r>
              <a:rPr lang="en-US" sz="1000" smtClean="0"/>
              <a:t>Run Pay on receipts auto invoice program to create AP invoice for the assemblies received.</a:t>
            </a:r>
          </a:p>
          <a:p>
            <a:pPr lvl="1" eaLnBrk="1" hangingPunct="1">
              <a:buFont typeface="Times New Roman" charset="0"/>
              <a:buChar char="•"/>
            </a:pPr>
            <a:r>
              <a:rPr lang="en-US" sz="1000" smtClean="0"/>
              <a:t>These AP and AR invoices are netted in the financials and the payment is made to MP for the value addition</a:t>
            </a:r>
            <a:r>
              <a:rPr lang="en-US" smtClean="0"/>
              <a:t>    </a:t>
            </a:r>
          </a:p>
          <a:p>
            <a:pPr eaLnBrk="1" hangingPunct="1"/>
            <a:endParaRPr lang="en-US" smtClean="0"/>
          </a:p>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
          <p:cNvSpPr>
            <a:spLocks noGrp="1" noChangeArrowheads="1"/>
          </p:cNvSpPr>
          <p:nvPr>
            <p:ph type="ftr" sz="quarter" idx="4"/>
          </p:nvPr>
        </p:nvSpPr>
        <p:spPr>
          <a:noFill/>
        </p:spPr>
        <p:txBody>
          <a:bodyPr/>
          <a:lstStyle/>
          <a:p>
            <a:r>
              <a:rPr lang="en-US" smtClean="0"/>
              <a:t>&lt;Product Name&gt;  &lt;TOI Functional&gt; - </a:t>
            </a:r>
            <a:fld id="{D641FE9D-FDED-494E-BF29-A2D74D166122}" type="slidenum">
              <a:rPr lang="en-US" smtClean="0"/>
              <a:pPr/>
              <a:t>32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b="0" smtClean="0"/>
              <a:t>Let us take assembly with both prepositioned and synchronized components and discuss the planning of prepositioned components</a:t>
            </a:r>
            <a:r>
              <a:rPr lang="en-US" smtClean="0"/>
              <a:t>  .</a:t>
            </a:r>
            <a:r>
              <a:rPr lang="en-US" b="0" smtClean="0"/>
              <a:t> We will take an Assembly A  with both prepositioned and synchronized components and understand the planning process</a:t>
            </a:r>
          </a:p>
          <a:p>
            <a:pPr lvl="1" eaLnBrk="1" hangingPunct="1">
              <a:buFont typeface="Times New Roman" charset="0"/>
              <a:buChar char="•"/>
            </a:pPr>
            <a:r>
              <a:rPr lang="en-US" smtClean="0"/>
              <a:t>Create forecast for A</a:t>
            </a:r>
          </a:p>
          <a:p>
            <a:pPr lvl="1" eaLnBrk="1" hangingPunct="1">
              <a:buFont typeface="Times New Roman" charset="0"/>
              <a:buChar char="•"/>
            </a:pPr>
            <a:r>
              <a:rPr lang="en-US" smtClean="0"/>
              <a:t>Launch ASCP to plan for components and assembly in MP organization. </a:t>
            </a:r>
          </a:p>
          <a:p>
            <a:pPr lvl="1" eaLnBrk="1" hangingPunct="1">
              <a:buFont typeface="Times New Roman" charset="0"/>
              <a:buChar char="•"/>
            </a:pPr>
            <a:r>
              <a:rPr lang="en-US" smtClean="0"/>
              <a:t>B is a Pre positioned component and C is a Synchronized component.  Netted demand of Assembly A is passed to MP organization</a:t>
            </a:r>
          </a:p>
          <a:p>
            <a:pPr lvl="1" eaLnBrk="1" hangingPunct="1">
              <a:buFont typeface="Times New Roman" charset="0"/>
              <a:buChar char="•"/>
            </a:pPr>
            <a:r>
              <a:rPr lang="en-US" smtClean="0"/>
              <a:t>Netted demand of Components are passed to OEM organization</a:t>
            </a:r>
          </a:p>
          <a:p>
            <a:pPr lvl="1" eaLnBrk="1" hangingPunct="1">
              <a:buFont typeface="Times New Roman" charset="0"/>
              <a:buChar char="•"/>
            </a:pPr>
            <a:r>
              <a:rPr lang="en-US" smtClean="0"/>
              <a:t>ASCP creates planned orders for Components and assembly in both OEM and MP organization. Up to this point  the planning process is absolutely the same for pre positioned and  synchronized components</a:t>
            </a:r>
          </a:p>
          <a:p>
            <a:pPr lvl="1" eaLnBrk="1" hangingPunct="1">
              <a:buFont typeface="Times New Roman" charset="0"/>
              <a:buChar char="•"/>
            </a:pPr>
            <a:r>
              <a:rPr lang="en-US" smtClean="0"/>
              <a:t>The main difference is in transferring the planned orders in MP organization. Planned orders of pre positioned component B can be transferred to MP as replenishment Purchase order, but  Planned orders of synchronized component  C can’t be transferred. This is a basic difference due to Release time fence setup for Pre positioned and Synchronized components in Organization items</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
          <p:cNvSpPr>
            <a:spLocks noGrp="1" noChangeArrowheads="1"/>
          </p:cNvSpPr>
          <p:nvPr>
            <p:ph type="ftr" sz="quarter" idx="4"/>
          </p:nvPr>
        </p:nvSpPr>
        <p:spPr>
          <a:noFill/>
        </p:spPr>
        <p:txBody>
          <a:bodyPr/>
          <a:lstStyle/>
          <a:p>
            <a:r>
              <a:rPr lang="en-US" smtClean="0"/>
              <a:t>&lt;Product Name&gt;  &lt;TOI Functional&gt; - </a:t>
            </a:r>
            <a:fld id="{32AF109A-46D7-4609-ABD3-B2FA2B0E40B7}" type="slidenum">
              <a:rPr lang="en-US" smtClean="0"/>
              <a:pPr/>
              <a:t>33</a:t>
            </a:fld>
            <a:endParaRPr lang="en-US" smtClean="0"/>
          </a:p>
        </p:txBody>
      </p:sp>
      <p:sp>
        <p:nvSpPr>
          <p:cNvPr id="72707" name="Rectangle 2050"/>
          <p:cNvSpPr>
            <a:spLocks noGrp="1" noRot="1" noChangeAspect="1" noChangeArrowheads="1" noTextEdit="1"/>
          </p:cNvSpPr>
          <p:nvPr>
            <p:ph type="sldImg"/>
          </p:nvPr>
        </p:nvSpPr>
        <p:spPr>
          <a:ln/>
        </p:spPr>
      </p:sp>
      <p:sp>
        <p:nvSpPr>
          <p:cNvPr id="72708" name="Rectangle 2051"/>
          <p:cNvSpPr>
            <a:spLocks noGrp="1" noChangeArrowheads="1"/>
          </p:cNvSpPr>
          <p:nvPr>
            <p:ph type="body" idx="1"/>
          </p:nvPr>
        </p:nvSpPr>
        <p:spPr>
          <a:noFill/>
          <a:ln/>
        </p:spPr>
        <p:txBody>
          <a:bodyPr/>
          <a:lstStyle/>
          <a:p>
            <a:pPr eaLnBrk="1" hangingPunct="1"/>
            <a:r>
              <a:rPr lang="en-US" sz="1000" b="0" smtClean="0"/>
              <a:t>In case of Assemblies with Prepositioned components, the Subcontracting Process execution  starts with Replenishment Purchase orders of the pre positioned components. These replenishment orders are created by transferring ASCP Planned orders . </a:t>
            </a:r>
          </a:p>
          <a:p>
            <a:pPr lvl="1" eaLnBrk="1" hangingPunct="1">
              <a:buFont typeface="Times New Roman" charset="0"/>
              <a:buChar char="•"/>
            </a:pPr>
            <a:r>
              <a:rPr lang="en-US" sz="1000" smtClean="0"/>
              <a:t>Interlock picks these replenishment Purchase orders in MP and creates corresponding replenishment sales orders  in OEM .</a:t>
            </a:r>
          </a:p>
          <a:p>
            <a:pPr lvl="1" eaLnBrk="1" hangingPunct="1">
              <a:buFont typeface="Times New Roman" charset="0"/>
              <a:buChar char="•"/>
            </a:pPr>
            <a:r>
              <a:rPr lang="en-US" sz="1000" smtClean="0"/>
              <a:t>Interlock then  picks the  Subcontracting orders  in OEM organization and creates discrete job for assembly  , replenishment PO for synchronized components in MP organization . </a:t>
            </a:r>
          </a:p>
          <a:p>
            <a:pPr lvl="1" eaLnBrk="1" hangingPunct="1">
              <a:buFont typeface="Times New Roman" charset="0"/>
              <a:buChar char="•"/>
            </a:pPr>
            <a:r>
              <a:rPr lang="en-US" sz="1000" smtClean="0"/>
              <a:t>Interlock then creates corresponding replenishment Sales order for synchronized components in OEM organization and  creates component allocations for both pre positioned and synchronized components. </a:t>
            </a:r>
          </a:p>
          <a:p>
            <a:pPr lvl="1" eaLnBrk="1" hangingPunct="1">
              <a:buFont typeface="Times New Roman" charset="0"/>
              <a:buChar char="•"/>
            </a:pPr>
            <a:r>
              <a:rPr lang="en-US" sz="1000" smtClean="0"/>
              <a:t>You can then ship Replenishment Sales orders of the components in OEM</a:t>
            </a:r>
            <a:r>
              <a:rPr lang="en-US" sz="1000" b="1" smtClean="0"/>
              <a:t> </a:t>
            </a:r>
          </a:p>
          <a:p>
            <a:pPr lvl="1" eaLnBrk="1" hangingPunct="1">
              <a:buFont typeface="Times New Roman" charset="0"/>
              <a:buChar char="•"/>
            </a:pPr>
            <a:r>
              <a:rPr lang="en-US" sz="1000" smtClean="0"/>
              <a:t>Auto receive Components Program receives components automatically in  MP organization. </a:t>
            </a:r>
          </a:p>
          <a:p>
            <a:pPr lvl="1" eaLnBrk="1" hangingPunct="1">
              <a:buFont typeface="Times New Roman" charset="0"/>
              <a:buChar char="•"/>
            </a:pPr>
            <a:r>
              <a:rPr lang="en-US" sz="1000" smtClean="0"/>
              <a:t>OEM  receives the assembly from MP</a:t>
            </a:r>
          </a:p>
          <a:p>
            <a:pPr lvl="1" eaLnBrk="1" hangingPunct="1">
              <a:buFont typeface="Times New Roman" charset="0"/>
              <a:buChar char="•"/>
            </a:pPr>
            <a:r>
              <a:rPr lang="en-US" sz="1000" smtClean="0"/>
              <a:t>Process Receiving Transactions Program completes the discrete Job and performs backflush components, and creates a miscellaneous issue of assembly A  in MP organization. </a:t>
            </a:r>
          </a:p>
          <a:p>
            <a:pPr lvl="1" eaLnBrk="1" hangingPunct="1">
              <a:buFont typeface="Times New Roman" charset="0"/>
              <a:buChar char="•"/>
            </a:pPr>
            <a:r>
              <a:rPr lang="en-US" sz="1000" smtClean="0"/>
              <a:t>You can run Auto invoice Master program to create AR invoice   </a:t>
            </a:r>
          </a:p>
          <a:p>
            <a:pPr lvl="1" eaLnBrk="1" hangingPunct="1">
              <a:buFont typeface="Times New Roman" charset="0"/>
              <a:buChar char="•"/>
            </a:pPr>
            <a:r>
              <a:rPr lang="en-US" sz="1000" smtClean="0"/>
              <a:t>Run Pay on receipts auto invoice program to create AP invoice for the assemblies </a:t>
            </a:r>
          </a:p>
          <a:p>
            <a:pPr lvl="1" eaLnBrk="1" hangingPunct="1">
              <a:buFont typeface="Times New Roman" charset="0"/>
              <a:buChar char="•"/>
            </a:pPr>
            <a:r>
              <a:rPr lang="en-US" sz="1000" smtClean="0"/>
              <a:t>Finally Net  AP and AR invoices  and make payment to MP.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
          <p:cNvSpPr>
            <a:spLocks noGrp="1" noChangeArrowheads="1"/>
          </p:cNvSpPr>
          <p:nvPr>
            <p:ph type="ftr" sz="quarter" idx="4"/>
          </p:nvPr>
        </p:nvSpPr>
        <p:spPr>
          <a:noFill/>
        </p:spPr>
        <p:txBody>
          <a:bodyPr/>
          <a:lstStyle/>
          <a:p>
            <a:r>
              <a:rPr lang="en-US" smtClean="0"/>
              <a:t>&lt;Product Name&gt;  &lt;TOI Functional&gt; - </a:t>
            </a:r>
            <a:fld id="{4F503785-D00B-44AD-8B21-993B165F6D82}" type="slidenum">
              <a:rPr lang="en-US" smtClean="0"/>
              <a:pPr/>
              <a:t>34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&lt;Subcontracting : Requests/Subcontracting : Interlock manager&gt;</a:t>
            </a:r>
          </a:p>
          <a:p>
            <a:pPr eaLnBrk="1" hangingPunct="1">
              <a:buFontTx/>
              <a:buNone/>
            </a:pPr>
            <a:endParaRPr lang="en-US" smtClean="0"/>
          </a:p>
          <a:p>
            <a:pPr eaLnBrk="1" hangingPunct="1">
              <a:buFontTx/>
              <a:buNone/>
            </a:pPr>
            <a:r>
              <a:rPr lang="en-US" b="0" smtClean="0"/>
              <a:t>Let us look at the three key concurrent programs in Subcontracting solution that helps in  simulating the production of assemblies in MP organization</a:t>
            </a:r>
          </a:p>
          <a:p>
            <a:pPr eaLnBrk="1" hangingPunct="1"/>
            <a:endParaRPr lang="en-US" smtClean="0"/>
          </a:p>
          <a:p>
            <a:pPr eaLnBrk="1" hangingPunct="1"/>
            <a:r>
              <a:rPr lang="en-US" b="0" smtClean="0"/>
              <a:t>The first one - Interlock Manager picks</a:t>
            </a:r>
          </a:p>
          <a:p>
            <a:pPr lvl="1" eaLnBrk="1" hangingPunct="1">
              <a:buFont typeface="Times New Roman" charset="0"/>
              <a:buChar char="•"/>
            </a:pPr>
            <a:r>
              <a:rPr lang="en-US" smtClean="0"/>
              <a:t>Replenishment Purchase orders in MP organization and creates replenishment Sales orders in OEM</a:t>
            </a:r>
          </a:p>
          <a:p>
            <a:pPr lvl="1" eaLnBrk="1" hangingPunct="1">
              <a:buFont typeface="Times New Roman" charset="0"/>
              <a:buChar char="•"/>
            </a:pPr>
            <a:r>
              <a:rPr lang="en-US" smtClean="0"/>
              <a:t>Subcontracting  Orders in OEM organization and creates discrete jobs, replenishment POs in MP organization and replenishment Sales orders in OEM and finally makes allocations </a:t>
            </a:r>
          </a:p>
          <a:p>
            <a:pPr eaLnBrk="1" hangingPunct="1"/>
            <a:endParaRPr lang="en-US" smtClean="0"/>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
          <p:cNvSpPr>
            <a:spLocks noGrp="1" noChangeArrowheads="1"/>
          </p:cNvSpPr>
          <p:nvPr>
            <p:ph type="ftr" sz="quarter" idx="4"/>
          </p:nvPr>
        </p:nvSpPr>
        <p:spPr>
          <a:noFill/>
        </p:spPr>
        <p:txBody>
          <a:bodyPr/>
          <a:lstStyle/>
          <a:p>
            <a:r>
              <a:rPr lang="en-US" smtClean="0"/>
              <a:t>&lt;Product Name&gt;  &lt;TOI Functional&gt; - </a:t>
            </a:r>
            <a:fld id="{79AD639A-9579-4C62-B8B8-48F0A1846BDF}" type="slidenum">
              <a:rPr lang="en-US" smtClean="0"/>
              <a:pPr/>
              <a:t>35</a:t>
            </a:fld>
            <a:endParaRPr lang="en-US" smtClean="0"/>
          </a:p>
        </p:txBody>
      </p:sp>
      <p:sp>
        <p:nvSpPr>
          <p:cNvPr id="74755" name="Rectangle 1026"/>
          <p:cNvSpPr>
            <a:spLocks noGrp="1" noRot="1" noChangeAspect="1" noChangeArrowheads="1" noTextEdit="1"/>
          </p:cNvSpPr>
          <p:nvPr>
            <p:ph type="sldImg"/>
          </p:nvPr>
        </p:nvSpPr>
        <p:spPr>
          <a:ln/>
        </p:spPr>
      </p:sp>
      <p:sp>
        <p:nvSpPr>
          <p:cNvPr id="74756" name="Rectangle 1027"/>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 Subcontracting : Requests/Subcontracting: Auto receive Components &gt;</a:t>
            </a:r>
          </a:p>
          <a:p>
            <a:pPr eaLnBrk="1" hangingPunct="1">
              <a:buFontTx/>
              <a:buNone/>
            </a:pPr>
            <a:endParaRPr lang="en-US" smtClean="0"/>
          </a:p>
          <a:p>
            <a:pPr eaLnBrk="1" hangingPunct="1"/>
            <a:r>
              <a:rPr lang="en-US" b="0" smtClean="0"/>
              <a:t>Auto receive Components concurrent Program Picks the shipped replenishment Sales orders in OEM organization based on the MP organization given in the concurrent request parameters</a:t>
            </a:r>
          </a:p>
          <a:p>
            <a:pPr lvl="1" eaLnBrk="1" hangingPunct="1">
              <a:buFont typeface="Times New Roman" charset="0"/>
              <a:buChar char="•"/>
            </a:pPr>
            <a:r>
              <a:rPr lang="en-US" smtClean="0"/>
              <a:t>This program then  creates component receipts for the corresponding purchase orders  in MP organization . This Program will only pick the Shipped  sales orders which are expected to be received in MP  organization after considering the In-transit Lead time defined in the shipping networks.</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
          <p:cNvSpPr>
            <a:spLocks noGrp="1" noChangeArrowheads="1"/>
          </p:cNvSpPr>
          <p:nvPr>
            <p:ph type="ftr" sz="quarter" idx="4"/>
          </p:nvPr>
        </p:nvSpPr>
        <p:spPr>
          <a:noFill/>
        </p:spPr>
        <p:txBody>
          <a:bodyPr/>
          <a:lstStyle/>
          <a:p>
            <a:r>
              <a:rPr lang="en-US" smtClean="0"/>
              <a:t>&lt;Product Name&gt;  &lt;TOI Functional&gt; - </a:t>
            </a:r>
            <a:fld id="{48ADE433-A08F-409E-B205-E4F54F912FB4}" type="slidenum">
              <a:rPr lang="en-US" smtClean="0"/>
              <a:pPr/>
              <a:t>36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 Subcontracting : Requests/ Subcontracting: Process receiving Transactions</a:t>
            </a:r>
            <a:r>
              <a:rPr lang="en-US" b="0" smtClean="0"/>
              <a:t> </a:t>
            </a:r>
            <a:r>
              <a:rPr lang="en-US" smtClean="0"/>
              <a:t>&gt;</a:t>
            </a:r>
          </a:p>
          <a:p>
            <a:pPr eaLnBrk="1" hangingPunct="1">
              <a:buFontTx/>
              <a:buNone/>
            </a:pPr>
            <a:endParaRPr lang="en-US" b="0" smtClean="0"/>
          </a:p>
          <a:p>
            <a:pPr eaLnBrk="1" hangingPunct="1"/>
            <a:r>
              <a:rPr lang="en-US" b="0" smtClean="0"/>
              <a:t>Process receiving transactions concurrent Program</a:t>
            </a:r>
          </a:p>
          <a:p>
            <a:pPr lvl="1" eaLnBrk="1" hangingPunct="1">
              <a:buFont typeface="Times New Roman" charset="0"/>
              <a:buChar char="•"/>
            </a:pPr>
            <a:r>
              <a:rPr lang="en-US" smtClean="0"/>
              <a:t>Picks Assembly receipts in OEM organization and triggers WIP job completion and Misc issues to adjust inventory in MP org</a:t>
            </a:r>
          </a:p>
          <a:p>
            <a:pPr lvl="1" eaLnBrk="1" hangingPunct="1">
              <a:buFont typeface="Times New Roman" charset="0"/>
              <a:buChar char="•"/>
            </a:pPr>
            <a:r>
              <a:rPr lang="en-US" smtClean="0"/>
              <a:t>This program also Processes Assembly returns, receipts and return corrections of assemblies and also component returns in OEM </a:t>
            </a:r>
          </a:p>
          <a:p>
            <a:pPr eaLnBrk="1" hangingPunct="1"/>
            <a:r>
              <a:rPr lang="en-US" smtClean="0"/>
              <a:t> </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
          <p:cNvSpPr>
            <a:spLocks noGrp="1" noChangeArrowheads="1"/>
          </p:cNvSpPr>
          <p:nvPr>
            <p:ph type="ftr" sz="quarter" idx="4"/>
          </p:nvPr>
        </p:nvSpPr>
        <p:spPr>
          <a:noFill/>
        </p:spPr>
        <p:txBody>
          <a:bodyPr/>
          <a:lstStyle/>
          <a:p>
            <a:r>
              <a:rPr lang="en-US" smtClean="0"/>
              <a:t>&lt;Product Name&gt;  &lt;TOI Functional&gt; - </a:t>
            </a:r>
            <a:fld id="{6E09B2FC-7C4C-4088-990B-DF0005C1E2B5}" type="slidenum">
              <a:rPr lang="en-US" smtClean="0"/>
              <a:pPr/>
              <a:t>37</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&lt;Subcontracting&gt;Workbench&gt;Components&gt;</a:t>
            </a:r>
          </a:p>
          <a:p>
            <a:pPr eaLnBrk="1" hangingPunct="1">
              <a:buFontTx/>
              <a:buNone/>
            </a:pPr>
            <a:endParaRPr lang="en-US" b="0" smtClean="0"/>
          </a:p>
          <a:p>
            <a:pPr eaLnBrk="1" hangingPunct="1"/>
            <a:r>
              <a:rPr lang="en-US" b="0" smtClean="0"/>
              <a:t>Workbench UI provides easy to use search screens to view Subcontracting orders, replenishment orders and helps in taking appropriate action for better control of subcontracting Process</a:t>
            </a:r>
          </a:p>
          <a:p>
            <a:pPr lvl="1" eaLnBrk="1" hangingPunct="1">
              <a:buFont typeface="Times New Roman" charset="0"/>
              <a:buChar char="•"/>
            </a:pPr>
            <a:r>
              <a:rPr lang="en-US" smtClean="0"/>
              <a:t>On the Components Page you can search  and view Subcontracting orders by Manufacturing Partner or by Assembly. Incase of Project Manufacturing, you can also search and view the subcontracting orders by project </a:t>
            </a:r>
          </a:p>
          <a:p>
            <a:pPr lvl="1" eaLnBrk="1" hangingPunct="1">
              <a:buFont typeface="Times New Roman" charset="0"/>
              <a:buChar char="•"/>
            </a:pPr>
            <a:r>
              <a:rPr lang="en-US" smtClean="0"/>
              <a:t>These subcontracting orders are regular purchase orders shipments /releases created for outsourced assemblies, you can see the header details on UI. </a:t>
            </a:r>
          </a:p>
          <a:p>
            <a:pPr lvl="1" eaLnBrk="1" hangingPunct="1">
              <a:buFont typeface="Times New Roman" charset="0"/>
              <a:buChar char="•"/>
            </a:pPr>
            <a:r>
              <a:rPr lang="en-US" smtClean="0"/>
              <a:t>Subcontracting order lines contain the details of the outsourced assembly ordered on MP. Discrete job created in MP organization is associated with Subcontracting order line shipment.</a:t>
            </a:r>
          </a:p>
          <a:p>
            <a:pPr lvl="1" eaLnBrk="1" hangingPunct="1">
              <a:buFont typeface="Times New Roman" charset="0"/>
              <a:buChar char="•"/>
            </a:pPr>
            <a:r>
              <a:rPr lang="en-US" smtClean="0"/>
              <a:t>Details of the components required for manufacturing the discrete job can be viewed on the shipment details page .Click Shipment details icon to navigate to shipment details page</a:t>
            </a:r>
          </a:p>
          <a:p>
            <a:pPr eaLnBrk="1" hangingPunct="1"/>
            <a:endParaRPr lang="en-US" b="0" smtClean="0"/>
          </a:p>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
          <p:cNvSpPr>
            <a:spLocks noGrp="1" noChangeArrowheads="1"/>
          </p:cNvSpPr>
          <p:nvPr>
            <p:ph type="ftr" sz="quarter" idx="4"/>
          </p:nvPr>
        </p:nvSpPr>
        <p:spPr>
          <a:noFill/>
        </p:spPr>
        <p:txBody>
          <a:bodyPr/>
          <a:lstStyle/>
          <a:p>
            <a:r>
              <a:rPr lang="en-US" smtClean="0"/>
              <a:t>&lt;Product Name&gt;  &lt;TOI Functional&gt; - </a:t>
            </a:r>
            <a:fld id="{B8920D3A-3E05-4FF6-A804-FCADDB62D8B5}" type="slidenum">
              <a:rPr lang="en-US" smtClean="0"/>
              <a:pPr/>
              <a:t>38</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Navigation:</a:t>
            </a:r>
          </a:p>
          <a:p>
            <a:pPr eaLnBrk="1" hangingPunct="1"/>
            <a:r>
              <a:rPr lang="en-US" smtClean="0"/>
              <a:t>- &lt;Subcontracting&gt;Workbench&gt;Components:Shipment &gt;</a:t>
            </a:r>
          </a:p>
          <a:p>
            <a:pPr eaLnBrk="1" hangingPunct="1"/>
            <a:endParaRPr lang="en-US" b="0" smtClean="0"/>
          </a:p>
          <a:p>
            <a:pPr eaLnBrk="1" hangingPunct="1"/>
            <a:r>
              <a:rPr lang="en-US" b="0" smtClean="0"/>
              <a:t>Shipment Details page shows the components to be shipped by OEM to MP for manufacturing the assembly. </a:t>
            </a:r>
          </a:p>
          <a:p>
            <a:pPr lvl="1" eaLnBrk="1" hangingPunct="1">
              <a:buFont typeface="Times New Roman" charset="0"/>
              <a:buChar char="•"/>
            </a:pPr>
            <a:r>
              <a:rPr lang="en-US" smtClean="0"/>
              <a:t>Click on the BOM details button to view the current BOM details of outsourced assembly. On clicking this button , Bill Of Material  form is opened with component details </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
          <p:cNvSpPr>
            <a:spLocks noGrp="1" noChangeArrowheads="1"/>
          </p:cNvSpPr>
          <p:nvPr>
            <p:ph type="ftr" sz="quarter" idx="4"/>
          </p:nvPr>
        </p:nvSpPr>
        <p:spPr>
          <a:noFill/>
        </p:spPr>
        <p:txBody>
          <a:bodyPr/>
          <a:lstStyle/>
          <a:p>
            <a:r>
              <a:rPr lang="en-US" smtClean="0"/>
              <a:t>&lt;Product Name&gt;  &lt;TOI Functional&gt; - </a:t>
            </a:r>
            <a:fld id="{13EF0D05-E925-4DD5-8FC7-F47BDA7D6283}" type="slidenum">
              <a:rPr lang="en-US" smtClean="0"/>
              <a:pPr/>
              <a:t>39</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 Subcontracting&gt;Workbench&gt;Components&gt;</a:t>
            </a:r>
          </a:p>
          <a:p>
            <a:pPr eaLnBrk="1" hangingPunct="1">
              <a:buFontTx/>
              <a:buNone/>
            </a:pPr>
            <a:endParaRPr lang="en-US" b="0" smtClean="0"/>
          </a:p>
          <a:p>
            <a:pPr eaLnBrk="1" hangingPunct="1"/>
            <a:r>
              <a:rPr lang="en-US" b="0" smtClean="0"/>
              <a:t>On the Components Page you can also search and view replenishment Orders created in the OEM organization for shipping the components to MP. You can search the replenishment orders by MP, or by Component and by Project</a:t>
            </a:r>
          </a:p>
          <a:p>
            <a:pPr lvl="1" eaLnBrk="1" hangingPunct="1">
              <a:buFont typeface="Times New Roman" charset="0"/>
              <a:buChar char="•"/>
            </a:pPr>
            <a:r>
              <a:rPr lang="en-US" smtClean="0"/>
              <a:t>Search results are displayed as Replenishment order headers</a:t>
            </a:r>
          </a:p>
          <a:p>
            <a:pPr lvl="1" eaLnBrk="1" hangingPunct="1">
              <a:buFont typeface="Times New Roman" charset="0"/>
              <a:buChar char="•"/>
            </a:pPr>
            <a:r>
              <a:rPr lang="en-US" smtClean="0"/>
              <a:t>On selecting the specific order you can view the Replenishment Sales order lines for shipping the components. Incase of synchronized components, the replenishment order is allocated to a single discrete job requirement and in case of pre positioned components, replenishment order is allocated to multiple discrete job requirements.</a:t>
            </a:r>
          </a:p>
          <a:p>
            <a:pPr lvl="1" eaLnBrk="1" hangingPunct="1">
              <a:buFont typeface="Times New Roman" charset="0"/>
              <a:buChar char="•"/>
            </a:pPr>
            <a:r>
              <a:rPr lang="en-US" smtClean="0"/>
              <a:t>Click on the allocation button for viewing the allocation details </a:t>
            </a:r>
          </a:p>
          <a:p>
            <a:pPr lvl="1" eaLnBrk="1" hangingPunct="1">
              <a:buFont typeface="Times New Roman" charset="0"/>
              <a:buChar char="•"/>
            </a:pPr>
            <a:endParaRPr lang="en-US" smtClean="0"/>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
          <p:cNvSpPr>
            <a:spLocks noGrp="1" noChangeArrowheads="1"/>
          </p:cNvSpPr>
          <p:nvPr>
            <p:ph type="ftr" sz="quarter" idx="4"/>
          </p:nvPr>
        </p:nvSpPr>
        <p:spPr>
          <a:noFill/>
        </p:spPr>
        <p:txBody>
          <a:bodyPr/>
          <a:lstStyle/>
          <a:p>
            <a:r>
              <a:rPr lang="en-US" smtClean="0"/>
              <a:t>&lt;Product Name&gt;  &lt;TOI Functional&gt; - </a:t>
            </a:r>
            <a:fld id="{ACEF928A-7F0F-4AAA-9978-B9208D208F75}" type="slidenum">
              <a:rPr lang="en-US" smtClean="0"/>
              <a:pPr/>
              <a:t>40</a:t>
            </a:fld>
            <a:endParaRPr lang="en-US" smtClean="0"/>
          </a:p>
        </p:txBody>
      </p:sp>
      <p:sp>
        <p:nvSpPr>
          <p:cNvPr id="79875" name="Rectangle 2050"/>
          <p:cNvSpPr>
            <a:spLocks noGrp="1" noRot="1" noChangeAspect="1" noChangeArrowheads="1" noTextEdit="1"/>
          </p:cNvSpPr>
          <p:nvPr>
            <p:ph type="sldImg"/>
          </p:nvPr>
        </p:nvSpPr>
        <p:spPr>
          <a:ln/>
        </p:spPr>
      </p:sp>
      <p:sp>
        <p:nvSpPr>
          <p:cNvPr id="79876" name="Rectangle 2051"/>
          <p:cNvSpPr>
            <a:spLocks noGrp="1" noChangeArrowheads="1"/>
          </p:cNvSpPr>
          <p:nvPr>
            <p:ph type="body" idx="1"/>
          </p:nvPr>
        </p:nvSpPr>
        <p:spPr>
          <a:noFill/>
          <a:ln/>
        </p:spPr>
        <p:txBody>
          <a:bodyPr/>
          <a:lstStyle/>
          <a:p>
            <a:pPr eaLnBrk="1" hangingPunct="1"/>
            <a:r>
              <a:rPr lang="en-US" smtClean="0"/>
              <a:t>Navigation:</a:t>
            </a:r>
          </a:p>
          <a:p>
            <a:pPr eaLnBrk="1" hangingPunct="1">
              <a:buFontTx/>
              <a:buChar char="-"/>
            </a:pPr>
            <a:r>
              <a:rPr lang="en-US" smtClean="0"/>
              <a:t>&lt;Subcontracting&gt;Workbench&gt;Components:Allocate components&gt;</a:t>
            </a:r>
          </a:p>
          <a:p>
            <a:pPr eaLnBrk="1" hangingPunct="1">
              <a:buFontTx/>
              <a:buNone/>
            </a:pPr>
            <a:endParaRPr lang="en-US" smtClean="0"/>
          </a:p>
          <a:p>
            <a:pPr eaLnBrk="1" hangingPunct="1"/>
            <a:r>
              <a:rPr lang="en-US" b="0" smtClean="0"/>
              <a:t>On the allocations  Page you can view existing allocations created automatically by interlock and also create  allocations. Incase of  synchronized components, replenishment orders are always created for the required quantity of the discrete job associated to a subcontracting order. These replenishment orders are always fully allocated. In case of pre positioned components, replenishment order are created well ahead of requirements and is allocated periodically for the requirements of the several subcontracting orders; these orders may have some unallocated quantity.  </a:t>
            </a:r>
          </a:p>
          <a:p>
            <a:pPr lvl="1" eaLnBrk="1" hangingPunct="1">
              <a:buFont typeface="Times New Roman" charset="0"/>
              <a:buChar char="•"/>
            </a:pPr>
            <a:r>
              <a:rPr lang="en-US" b="1" smtClean="0"/>
              <a:t> </a:t>
            </a:r>
            <a:r>
              <a:rPr lang="en-US" smtClean="0"/>
              <a:t>In the existing Allocations tab, you can view the details of the subcontracting orders allocated to the current replenishment Order</a:t>
            </a:r>
          </a:p>
          <a:p>
            <a:pPr lvl="1" eaLnBrk="1" hangingPunct="1"/>
            <a:endParaRPr lang="en-US" smtClean="0"/>
          </a:p>
          <a:p>
            <a:pPr eaLnBrk="1" hangingPunct="1"/>
            <a:endParaRPr lang="en-US" b="0" smtClean="0"/>
          </a:p>
          <a:p>
            <a:pPr eaLnBrk="1" hangingPunct="1"/>
            <a:r>
              <a:rPr lang="en-US" smtClean="0"/>
              <a:t>  </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Grp="1" noChangeArrowheads="1"/>
          </p:cNvSpPr>
          <p:nvPr>
            <p:ph type="ftr" sz="quarter" idx="4"/>
          </p:nvPr>
        </p:nvSpPr>
        <p:spPr>
          <a:noFill/>
        </p:spPr>
        <p:txBody>
          <a:bodyPr/>
          <a:lstStyle/>
          <a:p>
            <a:r>
              <a:rPr lang="en-US" smtClean="0"/>
              <a:t>&lt;Product Name&gt;  &lt;TOI Functional&gt; - </a:t>
            </a:r>
            <a:fld id="{88EFC8B3-9D00-49A0-A7C4-E37B36208AB2}" type="slidenum">
              <a:rPr lang="en-US" smtClean="0"/>
              <a:pPr/>
              <a:t>4</a:t>
            </a:fld>
            <a:endParaRPr lang="en-US" smtClean="0"/>
          </a:p>
        </p:txBody>
      </p:sp>
      <p:sp>
        <p:nvSpPr>
          <p:cNvPr id="45059" name="Rectangle 2050"/>
          <p:cNvSpPr>
            <a:spLocks noGrp="1" noRot="1" noChangeAspect="1" noChangeArrowheads="1" noTextEdit="1"/>
          </p:cNvSpPr>
          <p:nvPr>
            <p:ph type="sldImg"/>
          </p:nvPr>
        </p:nvSpPr>
        <p:spPr>
          <a:ln/>
        </p:spPr>
      </p:sp>
      <p:sp>
        <p:nvSpPr>
          <p:cNvPr id="45060" name="Rectangle 2051"/>
          <p:cNvSpPr>
            <a:spLocks noGrp="1" noChangeArrowheads="1"/>
          </p:cNvSpPr>
          <p:nvPr>
            <p:ph type="body" idx="1"/>
          </p:nvPr>
        </p:nvSpPr>
        <p:spPr>
          <a:noFill/>
          <a:ln/>
        </p:spPr>
        <p:txBody>
          <a:bodyPr/>
          <a:lstStyle/>
          <a:p>
            <a:pPr eaLnBrk="1" hangingPunct="1">
              <a:buFont typeface="Arial" charset="0"/>
              <a:buChar char="•"/>
            </a:pPr>
            <a:r>
              <a:rPr lang="en-US" b="0" smtClean="0"/>
              <a:t>Replenishment Purchase Order</a:t>
            </a:r>
            <a:r>
              <a:rPr lang="en-US" smtClean="0"/>
              <a:t>: </a:t>
            </a:r>
            <a:r>
              <a:rPr lang="en-US" b="0" smtClean="0"/>
              <a:t>is a regular</a:t>
            </a:r>
            <a:r>
              <a:rPr lang="en-US" smtClean="0"/>
              <a:t> </a:t>
            </a:r>
            <a:r>
              <a:rPr lang="en-US" b="0" smtClean="0"/>
              <a:t>Purchase Order for procuring the Subcontracting Components for MP from the OEM</a:t>
            </a:r>
          </a:p>
          <a:p>
            <a:pPr eaLnBrk="1" hangingPunct="1">
              <a:buFont typeface="Arial" charset="0"/>
              <a:buChar char="•"/>
            </a:pPr>
            <a:r>
              <a:rPr lang="en-US" b="0" smtClean="0"/>
              <a:t>Replenishment Sales order : is a Normal Sales Order with Subcontracting component at Line level. OEM ships the components to MP using this replenishment  order</a:t>
            </a:r>
          </a:p>
          <a:p>
            <a:pPr eaLnBrk="1" hangingPunct="1">
              <a:buFont typeface="Arial" charset="0"/>
              <a:buChar char="•"/>
            </a:pPr>
            <a:r>
              <a:rPr lang="en-US" b="0" smtClean="0"/>
              <a:t>Allocations : In Subcontracting solution replenishment sales orders created for shipping the components to MP are pegged to components required at MP’s site  for manufacturing the Assembly. This hard pegging is termed as Allocations and are done for component planning and tracking at MP’s site</a:t>
            </a:r>
          </a:p>
          <a:p>
            <a:pPr eaLnBrk="1" hangingPunct="1"/>
            <a:endParaRPr lang="en-US" b="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
          <p:cNvSpPr>
            <a:spLocks noGrp="1" noChangeArrowheads="1"/>
          </p:cNvSpPr>
          <p:nvPr>
            <p:ph type="ftr" sz="quarter" idx="4"/>
          </p:nvPr>
        </p:nvSpPr>
        <p:spPr>
          <a:noFill/>
        </p:spPr>
        <p:txBody>
          <a:bodyPr/>
          <a:lstStyle/>
          <a:p>
            <a:r>
              <a:rPr lang="en-US" smtClean="0"/>
              <a:t>&lt;Product Name&gt;  &lt;TOI Functional&gt; - </a:t>
            </a:r>
            <a:fld id="{C0C3FFF8-0269-4D63-B77C-36F752C9EB98}" type="slidenum">
              <a:rPr lang="en-US" smtClean="0"/>
              <a:pPr/>
              <a:t>41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Navigation:</a:t>
            </a:r>
          </a:p>
          <a:p>
            <a:pPr eaLnBrk="1" hangingPunct="1"/>
            <a:r>
              <a:rPr lang="en-US" smtClean="0"/>
              <a:t>- &lt;Subcontracting&gt;Workbench&gt;Components:Allocate components&gt;</a:t>
            </a:r>
          </a:p>
          <a:p>
            <a:pPr eaLnBrk="1" hangingPunct="1"/>
            <a:endParaRPr lang="en-US" b="0" smtClean="0"/>
          </a:p>
          <a:p>
            <a:pPr eaLnBrk="1" hangingPunct="1"/>
            <a:r>
              <a:rPr lang="en-US" b="0" smtClean="0"/>
              <a:t>In case of replenishment sales  orders of pre positioned components, there will be some unallocated quantity . If some of the pre positioned components of the discrete job assocociated with the subcontracting order are not fully allocated , due to some exceptional reasons ,you can manually allocated them in this page. </a:t>
            </a:r>
          </a:p>
          <a:p>
            <a:pPr eaLnBrk="1" hangingPunct="1"/>
            <a:endParaRPr lang="en-US" b="0" smtClean="0"/>
          </a:p>
          <a:p>
            <a:pPr lvl="1" eaLnBrk="1" hangingPunct="1">
              <a:buFont typeface="Times New Roman" charset="0"/>
              <a:buChar char="•"/>
            </a:pPr>
            <a:r>
              <a:rPr lang="en-US" smtClean="0"/>
              <a:t> In our example replenishment sales order is having 2 units of unallocated quantity which can be allocated to subcontracting orders</a:t>
            </a:r>
          </a:p>
          <a:p>
            <a:pPr lvl="1" eaLnBrk="1" hangingPunct="1">
              <a:buFont typeface="Times New Roman" charset="0"/>
              <a:buChar char="•"/>
            </a:pPr>
            <a:r>
              <a:rPr lang="en-US" smtClean="0"/>
              <a:t> In the allocations tab we have one subcontracting order needs 2 units of allocation</a:t>
            </a:r>
          </a:p>
          <a:p>
            <a:pPr lvl="1" eaLnBrk="1" hangingPunct="1">
              <a:buFont typeface="Times New Roman" charset="0"/>
              <a:buChar char="•"/>
            </a:pPr>
            <a:r>
              <a:rPr lang="en-US" smtClean="0"/>
              <a:t> Enter quantity to allocate in the box and click on apply button to create allocations . </a:t>
            </a:r>
          </a:p>
          <a:p>
            <a:pPr lvl="2"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0"/>
          <p:cNvSpPr>
            <a:spLocks noGrp="1" noChangeArrowheads="1"/>
          </p:cNvSpPr>
          <p:nvPr>
            <p:ph type="ftr" sz="quarter" idx="4"/>
          </p:nvPr>
        </p:nvSpPr>
        <p:spPr>
          <a:noFill/>
        </p:spPr>
        <p:txBody>
          <a:bodyPr/>
          <a:lstStyle/>
          <a:p>
            <a:r>
              <a:rPr lang="en-US" smtClean="0"/>
              <a:t>&lt;Product Name&gt;  &lt;TOI Functional&gt; - </a:t>
            </a:r>
            <a:fld id="{F5443129-9FD2-450A-AB0D-B4632B85906A}" type="slidenum">
              <a:rPr lang="en-US" smtClean="0"/>
              <a:pPr/>
              <a:t>42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b="0" smtClean="0"/>
              <a:t>This concludes Part 1 of the Subcontracting presentation which covers Planning and Execution.</a:t>
            </a:r>
            <a:r>
              <a:rPr lang="en-US" smtClean="0"/>
              <a:t> </a:t>
            </a:r>
            <a:r>
              <a:rPr lang="en-US" b="0" smtClean="0"/>
              <a:t>Please advance to the Part 2 for Financial accounting and settlement in Subcontracting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
          <p:cNvSpPr>
            <a:spLocks noGrp="1" noChangeArrowheads="1"/>
          </p:cNvSpPr>
          <p:nvPr>
            <p:ph type="ftr" sz="quarter" idx="4"/>
          </p:nvPr>
        </p:nvSpPr>
        <p:spPr>
          <a:noFill/>
        </p:spPr>
        <p:txBody>
          <a:bodyPr/>
          <a:lstStyle/>
          <a:p>
            <a:r>
              <a:rPr lang="en-US" smtClean="0"/>
              <a:t>&lt;Product Name&gt;  &lt;TOI Functional&gt; - </a:t>
            </a:r>
            <a:fld id="{4F2CC5F7-06CA-4595-8240-463AE0FDB9BB}" type="slidenum">
              <a:rPr lang="en-US" smtClean="0"/>
              <a:pPr/>
              <a:t>5</a:t>
            </a:fld>
            <a:endParaRPr lang="en-US" smtClean="0"/>
          </a:p>
        </p:txBody>
      </p:sp>
      <p:sp>
        <p:nvSpPr>
          <p:cNvPr id="46083" name="Rectangle 3074"/>
          <p:cNvSpPr>
            <a:spLocks noGrp="1" noRot="1" noChangeAspect="1" noChangeArrowheads="1" noTextEdit="1"/>
          </p:cNvSpPr>
          <p:nvPr>
            <p:ph type="sldImg"/>
          </p:nvPr>
        </p:nvSpPr>
        <p:spPr>
          <a:ln/>
        </p:spPr>
      </p:sp>
      <p:sp>
        <p:nvSpPr>
          <p:cNvPr id="46084" name="Rectangle 3075"/>
          <p:cNvSpPr>
            <a:spLocks noGrp="1" noChangeArrowheads="1"/>
          </p:cNvSpPr>
          <p:nvPr>
            <p:ph type="body" idx="1"/>
          </p:nvPr>
        </p:nvSpPr>
        <p:spPr>
          <a:noFill/>
          <a:ln/>
        </p:spPr>
        <p:txBody>
          <a:bodyPr/>
          <a:lstStyle/>
          <a:p>
            <a:pPr eaLnBrk="1" hangingPunct="1">
              <a:buFont typeface="Arial" charset="0"/>
              <a:buChar char="•"/>
            </a:pPr>
            <a:r>
              <a:rPr lang="en-US" b="0" smtClean="0"/>
              <a:t>Interlock, Auto receive Components and Process receiving Transactions are the important Concurrent programs in Subcontracting solution.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Grp="1" noChangeArrowheads="1"/>
          </p:cNvSpPr>
          <p:nvPr>
            <p:ph type="ftr" sz="quarter" idx="4"/>
          </p:nvPr>
        </p:nvSpPr>
        <p:spPr>
          <a:noFill/>
        </p:spPr>
        <p:txBody>
          <a:bodyPr/>
          <a:lstStyle/>
          <a:p>
            <a:r>
              <a:rPr lang="en-US" smtClean="0"/>
              <a:t>&lt;Product Name&gt;  &lt;TOI Functional&gt; - </a:t>
            </a:r>
            <a:fld id="{F5BCAF11-67C0-4388-AA7A-7A358B092991}"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z="1000" b="0" dirty="0" smtClean="0"/>
              <a:t>In Subcontracting business practice there are usually 3 parties involved. </a:t>
            </a:r>
          </a:p>
          <a:p>
            <a:pPr eaLnBrk="1" hangingPunct="1"/>
            <a:r>
              <a:rPr lang="en-US" sz="1000" b="0" dirty="0" smtClean="0"/>
              <a:t>	The OEM, who Manufactures the final assembly, </a:t>
            </a:r>
          </a:p>
          <a:p>
            <a:pPr eaLnBrk="1" hangingPunct="1"/>
            <a:r>
              <a:rPr lang="en-US" sz="1000" b="0" dirty="0" smtClean="0"/>
              <a:t>	The MP an outsourcing partner of OEM to Manufacture Subassemblies/final assembly and </a:t>
            </a:r>
          </a:p>
          <a:p>
            <a:pPr eaLnBrk="1" hangingPunct="1"/>
            <a:r>
              <a:rPr lang="en-US" sz="1000" b="0" dirty="0" smtClean="0"/>
              <a:t>	The RMS Supplying Components to OEM. </a:t>
            </a:r>
          </a:p>
          <a:p>
            <a:pPr eaLnBrk="1" hangingPunct="1"/>
            <a:r>
              <a:rPr lang="en-US" sz="1000" b="0" dirty="0" smtClean="0"/>
              <a:t>IN the illustrated example on this slide</a:t>
            </a:r>
          </a:p>
          <a:p>
            <a:pPr eaLnBrk="1" hangingPunct="1"/>
            <a:r>
              <a:rPr lang="en-US" sz="1000" b="0" dirty="0" smtClean="0"/>
              <a:t>A is  an  assembly made out of components B&amp;C. OEM Buys components B&amp;C from RMS and Outsources the assembly A to MP</a:t>
            </a:r>
          </a:p>
          <a:p>
            <a:pPr eaLnBrk="1" hangingPunct="1">
              <a:buFont typeface="Arial" charset="0"/>
              <a:buChar char="•"/>
            </a:pPr>
            <a:r>
              <a:rPr lang="en-US" sz="1000" dirty="0" smtClean="0"/>
              <a:t>  </a:t>
            </a:r>
            <a:r>
              <a:rPr lang="en-US" sz="1000" b="0" dirty="0" smtClean="0"/>
              <a:t>OEM places a Purchase  order for Components , and buy components B and C from RMS</a:t>
            </a:r>
          </a:p>
          <a:p>
            <a:pPr eaLnBrk="1" hangingPunct="1">
              <a:buFont typeface="Arial" charset="0"/>
              <a:buChar char="•"/>
            </a:pPr>
            <a:r>
              <a:rPr lang="en-US" sz="1000" b="0" dirty="0" smtClean="0"/>
              <a:t>  then OEM Places a  Subcontracting Order for outsourced assembly A on MP,  and   Ship components B&amp;C  to MP</a:t>
            </a:r>
          </a:p>
          <a:p>
            <a:pPr eaLnBrk="1" hangingPunct="1">
              <a:buFont typeface="Arial" charset="0"/>
              <a:buChar char="•"/>
            </a:pPr>
            <a:r>
              <a:rPr lang="en-US" sz="1000" b="0" dirty="0" smtClean="0"/>
              <a:t>  But OEM Still owns the materials till they are consumed in the Manufacturing of assembly A, So MP doesn’t explicitly pay for the Components. </a:t>
            </a:r>
          </a:p>
          <a:p>
            <a:pPr eaLnBrk="1" hangingPunct="1">
              <a:buFont typeface="Arial" charset="0"/>
              <a:buChar char="•"/>
            </a:pPr>
            <a:r>
              <a:rPr lang="en-US" sz="1000" b="0" dirty="0" smtClean="0"/>
              <a:t>  MP Produces the assembly A  from the components B&amp;C and </a:t>
            </a:r>
          </a:p>
          <a:p>
            <a:pPr eaLnBrk="1" hangingPunct="1">
              <a:buFont typeface="Arial" charset="0"/>
              <a:buChar char="•"/>
            </a:pPr>
            <a:r>
              <a:rPr lang="en-US" sz="1000" b="0" dirty="0" smtClean="0"/>
              <a:t>  Ship the assemblies to OEM. OEM Receives the assembly A ,  assumes that Components B&amp;C are brought back from MP.</a:t>
            </a:r>
          </a:p>
          <a:p>
            <a:pPr eaLnBrk="1" hangingPunct="1">
              <a:buFont typeface="Arial" charset="0"/>
              <a:buChar char="•"/>
            </a:pPr>
            <a:r>
              <a:rPr lang="en-US" sz="1000" b="0" dirty="0" smtClean="0"/>
              <a:t>  In this practice Purchase price of the Assembly includes components sales price and Value addition , OEM nets the Payables and receivables and pays the value addition to the MP</a:t>
            </a:r>
            <a:r>
              <a:rPr lang="en-US" b="0" dirty="0" smtClean="0"/>
              <a:t>          </a:t>
            </a:r>
            <a:r>
              <a:rPr lang="en-US" dirty="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
          <p:cNvSpPr>
            <a:spLocks noGrp="1" noChangeArrowheads="1"/>
          </p:cNvSpPr>
          <p:nvPr>
            <p:ph type="ftr" sz="quarter" idx="4"/>
          </p:nvPr>
        </p:nvSpPr>
        <p:spPr>
          <a:noFill/>
        </p:spPr>
        <p:txBody>
          <a:bodyPr/>
          <a:lstStyle/>
          <a:p>
            <a:r>
              <a:rPr lang="en-US" smtClean="0"/>
              <a:t>&lt;Product Name&gt;  &lt;TOI Functional&gt; - </a:t>
            </a:r>
            <a:fld id="{E2FEEFF4-830E-4668-A32B-E4F901082880}" type="slidenum">
              <a:rPr lang="en-US" smtClean="0"/>
              <a:pPr/>
              <a:t>7</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0" dirty="0" smtClean="0"/>
              <a:t>Subcontracting Solution is developed for OEMs. In this Solution OEM and MP are modeled as inventory organizations </a:t>
            </a:r>
          </a:p>
          <a:p>
            <a:pPr lvl="1" eaLnBrk="1" hangingPunct="1">
              <a:buFont typeface="Times New Roman" charset="0"/>
              <a:buChar char="•"/>
            </a:pPr>
            <a:r>
              <a:rPr lang="en-US" dirty="0" smtClean="0"/>
              <a:t>OEM places a subcontracting order on MP for Manufacturing the Assembly A. </a:t>
            </a:r>
          </a:p>
          <a:p>
            <a:pPr lvl="1" eaLnBrk="1" hangingPunct="1">
              <a:buFont typeface="Times New Roman" charset="0"/>
              <a:buChar char="•"/>
            </a:pPr>
            <a:r>
              <a:rPr lang="en-US" dirty="0" smtClean="0"/>
              <a:t>At this moment Subcontracting solution triggers a sales order in OEM for shipping the components </a:t>
            </a:r>
          </a:p>
          <a:p>
            <a:pPr lvl="1" eaLnBrk="1" hangingPunct="1">
              <a:buFont typeface="Times New Roman" charset="0"/>
              <a:buChar char="•"/>
            </a:pPr>
            <a:r>
              <a:rPr lang="en-US" dirty="0" smtClean="0"/>
              <a:t>Also a  discrete job is created in  MP automatically for simulating the manufacturing of assembly A. </a:t>
            </a:r>
          </a:p>
          <a:p>
            <a:pPr lvl="1" eaLnBrk="1" hangingPunct="1">
              <a:buFont typeface="Times New Roman" charset="0"/>
              <a:buChar char="•"/>
            </a:pPr>
            <a:r>
              <a:rPr lang="en-US" dirty="0" smtClean="0"/>
              <a:t>OEM receives the assembly A from MP against subcontracting order and a batch program completes the Discrete job in MP . </a:t>
            </a:r>
          </a:p>
          <a:p>
            <a:pPr lvl="1" eaLnBrk="1" hangingPunct="1">
              <a:buFont typeface="Times New Roman" charset="0"/>
              <a:buChar char="•"/>
            </a:pPr>
            <a:r>
              <a:rPr lang="en-US" dirty="0" smtClean="0"/>
              <a:t>All the inventory transactions in  MP are automated and OEM doesn’t have to execute them manually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
          <p:cNvSpPr>
            <a:spLocks noGrp="1" noChangeArrowheads="1"/>
          </p:cNvSpPr>
          <p:nvPr>
            <p:ph type="ftr" sz="quarter" idx="4"/>
          </p:nvPr>
        </p:nvSpPr>
        <p:spPr>
          <a:noFill/>
        </p:spPr>
        <p:txBody>
          <a:bodyPr/>
          <a:lstStyle/>
          <a:p>
            <a:r>
              <a:rPr lang="en-US" smtClean="0"/>
              <a:t>&lt;Product Name&gt;  &lt;TOI Functional&gt; - </a:t>
            </a:r>
            <a:fld id="{304F9618-5D69-4CB4-A836-1B1A82CE98FA}"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0" smtClean="0"/>
              <a:t>Major Features in Subcontracting solution are</a:t>
            </a:r>
            <a:r>
              <a:rPr lang="en-US" smtClean="0"/>
              <a:t>:</a:t>
            </a:r>
          </a:p>
          <a:p>
            <a:pPr lvl="1" eaLnBrk="1" hangingPunct="1">
              <a:buFont typeface="Times New Roman" charset="0"/>
              <a:buChar char="•"/>
            </a:pPr>
            <a:r>
              <a:rPr lang="en-US" smtClean="0"/>
              <a:t>Manufacturing partner is modeled as an inventory organization to simulate production of assemblies . Accounting Transactions in MP are not posted to GL, hence the simulation of MP organization doesn't have any financial impact</a:t>
            </a:r>
          </a:p>
          <a:p>
            <a:pPr lvl="1" eaLnBrk="1" hangingPunct="1">
              <a:buFont typeface="Times New Roman" charset="0"/>
              <a:buChar char="•"/>
            </a:pPr>
            <a:r>
              <a:rPr lang="en-US" smtClean="0"/>
              <a:t>Supports two different component types  Pre-positioned and Synchronized based on the component replenishment methods for flexible modeling the subcontracting process.</a:t>
            </a:r>
          </a:p>
          <a:p>
            <a:pPr lvl="1" eaLnBrk="1" hangingPunct="1">
              <a:buFont typeface="Times New Roman" charset="0"/>
              <a:buChar char="•"/>
            </a:pPr>
            <a:r>
              <a:rPr lang="en-US" smtClean="0"/>
              <a:t>ASCP plans the component requirements and supply,   both in OEM and MP organizations in tandem. </a:t>
            </a:r>
          </a:p>
          <a:p>
            <a:pPr lvl="1" eaLnBrk="1" hangingPunct="1">
              <a:buFont typeface="Times New Roman" charset="0"/>
              <a:buChar char="•"/>
            </a:pPr>
            <a:r>
              <a:rPr lang="en-US" smtClean="0"/>
              <a:t>Discrete jobs in MP organizations help in simulating production of assemblies at MP site</a:t>
            </a:r>
          </a:p>
          <a:p>
            <a:pPr lvl="1" eaLnBrk="1" hangingPunct="1">
              <a:buFont typeface="Times New Roman" charset="0"/>
              <a:buChar char="•"/>
            </a:pPr>
            <a:r>
              <a:rPr lang="en-US" smtClean="0"/>
              <a:t>Component shipments in OEM organization  are automatically allocated for better material control</a:t>
            </a:r>
          </a:p>
          <a:p>
            <a:pPr lvl="1" eaLnBrk="1" hangingPunct="1">
              <a:buFont typeface="Times New Roman" charset="0"/>
              <a:buChar char="•"/>
            </a:pPr>
            <a:r>
              <a:rPr lang="en-US" smtClean="0"/>
              <a:t>Based on the in transit Lead times Components shipped in OEM organization are automatically received into MP organization for inventory tracking.</a:t>
            </a:r>
          </a:p>
          <a:p>
            <a:pPr lvl="1" eaLnBrk="1" hangingPunct="1">
              <a:buFont typeface="Times New Roman" charset="0"/>
              <a:buChar char="•"/>
            </a:pPr>
            <a:r>
              <a:rPr lang="en-US" smtClean="0"/>
              <a:t>On receipt of Assemblies in OEM organization ,a  batch process completes assembly and performs backflush components  in MP organization </a:t>
            </a:r>
            <a:endParaRPr lang="en-US" b="1" smtClean="0"/>
          </a:p>
          <a:p>
            <a:pPr lvl="1" eaLnBrk="1" hangingPunct="1">
              <a:buFont typeface="Times New Roman" charset="0"/>
              <a:buChar char="•"/>
            </a:pPr>
            <a:r>
              <a:rPr lang="en-US" smtClean="0"/>
              <a:t>AP/AR netting  streamlines Payment process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ftr" sz="quarter" idx="4"/>
          </p:nvPr>
        </p:nvSpPr>
        <p:spPr>
          <a:noFill/>
        </p:spPr>
        <p:txBody>
          <a:bodyPr/>
          <a:lstStyle/>
          <a:p>
            <a:r>
              <a:rPr lang="en-US" smtClean="0"/>
              <a:t>&lt;Product Name&gt;  &lt;TOI Functional&gt; - </a:t>
            </a:r>
            <a:fld id="{B05A0DE4-4726-4D51-A169-1BDD9B70AF14}" type="slidenum">
              <a:rPr lang="en-US" smtClean="0"/>
              <a:pPr/>
              <a:t>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lvl="1" eaLnBrk="1" hangingPunct="1">
              <a:buFont typeface="Times New Roman" charset="0"/>
              <a:buChar char="•"/>
            </a:pPr>
            <a:r>
              <a:rPr lang="en-US" smtClean="0"/>
              <a:t>Subcontracting Workbench UI  provides easy to use search screens to  track component shipments  and  allocations</a:t>
            </a:r>
          </a:p>
          <a:p>
            <a:pPr lvl="1" eaLnBrk="1" hangingPunct="1">
              <a:buFont typeface="Times New Roman" charset="0"/>
              <a:buChar char="•"/>
            </a:pPr>
            <a:r>
              <a:rPr lang="en-US" smtClean="0"/>
              <a:t>The Workbench  UI also provides screens to view the estimated component consumption  for manufacturing a specific discrete Job in MP organization, and allows to  change  consumptions and allocations based on the actual values at MP site.</a:t>
            </a:r>
          </a:p>
          <a:p>
            <a:pPr lvl="1" eaLnBrk="1" hangingPunct="1">
              <a:buFont typeface="Times New Roman" charset="0"/>
              <a:buChar char="•"/>
            </a:pPr>
            <a:r>
              <a:rPr lang="en-US" smtClean="0"/>
              <a:t>OEM can also drop ship components from RMS to MP</a:t>
            </a:r>
          </a:p>
          <a:p>
            <a:pPr lvl="1" eaLnBrk="1" hangingPunct="1">
              <a:buFont typeface="Times New Roman" charset="0"/>
              <a:buChar char="•"/>
            </a:pPr>
            <a:r>
              <a:rPr lang="en-US" smtClean="0"/>
              <a:t> With the modeling of MP as inventory organization and simulating the Production of Assemblies as discrete jobs, OEM has better visibility and control on the Component inventory at MP site</a:t>
            </a:r>
          </a:p>
          <a:p>
            <a:pPr lvl="1" eaLnBrk="1" hangingPunct="1">
              <a:buFont typeface="Times New Roman" charset="0"/>
              <a:buChar char="•"/>
            </a:pPr>
            <a:r>
              <a:rPr lang="en-US" smtClean="0"/>
              <a:t>Reconciliation feature enables OEM to automatically replan component shipments to MP and also  replan discrete Job's in MP for accurate simulation</a:t>
            </a:r>
          </a:p>
          <a:p>
            <a:pPr lvl="1" eaLnBrk="1" hangingPunct="1">
              <a:buFont typeface="Times New Roman" charset="0"/>
              <a:buChar char="•"/>
            </a:pPr>
            <a:r>
              <a:rPr lang="en-US" smtClean="0"/>
              <a:t>Unconsumed and obsolete components at MP site are returned to OEM as Sales order returns,  to simulate  buying components back from MP to  adjust accounting books of OEM organization</a:t>
            </a:r>
          </a:p>
          <a:p>
            <a:pPr lvl="1" eaLnBrk="1" hangingPunct="1">
              <a:buFont typeface="Times New Roman" charset="0"/>
              <a:buChar char="•"/>
            </a:pPr>
            <a:r>
              <a:rPr lang="en-US" smtClean="0">
                <a:cs typeface="Times New Roman" charset="0"/>
              </a:rPr>
              <a:t>Subcontracting solution enables OEM to outsource assemblies in both Discrete and Project Manufacturing environments</a:t>
            </a:r>
          </a:p>
          <a:p>
            <a:pPr lvl="1" eaLnBrk="1" hangingPunct="1">
              <a:buFont typeface="Times New Roman" charset="0"/>
              <a:buChar char="•"/>
            </a:pPr>
            <a:endParaRPr lang="en-US" b="1" smtClean="0"/>
          </a:p>
          <a:p>
            <a:pPr lvl="1" eaLnBrk="1" hangingPunct="1">
              <a:buFont typeface="Times New Roman" charset="0"/>
              <a:buChar char="•"/>
            </a:pPr>
            <a:endParaRPr lang="en-US" smtClean="0"/>
          </a:p>
          <a:p>
            <a:pPr lvl="1" eaLnBrk="1" hangingPunct="1"/>
            <a:r>
              <a:rPr lang="en-US" smtClean="0"/>
              <a:t>  </a:t>
            </a:r>
          </a:p>
          <a:p>
            <a:pPr lvl="1" eaLnBrk="1" hangingPunct="1"/>
            <a:r>
              <a:rPr lang="en-US" smtClean="0"/>
              <a:t>  </a:t>
            </a:r>
          </a:p>
          <a:p>
            <a:pPr eaLnBrk="1" hangingPunct="1"/>
            <a:endParaRPr lang="en-US" smtClean="0"/>
          </a:p>
          <a:p>
            <a:pPr lvl="1" eaLnBrk="1" hangingPunct="1">
              <a:buFont typeface="Times New Roman" charset="0"/>
              <a:buChar cha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1"/>
          <p:cNvPicPr>
            <a:picLocks noChangeAspect="1" noChangeArrowheads="1"/>
          </p:cNvPicPr>
          <p:nvPr/>
        </p:nvPicPr>
        <p:blipFill>
          <a:blip r:embed="rId2" cstate="print"/>
          <a:srcRect/>
          <a:stretch>
            <a:fillRect/>
          </a:stretch>
        </p:blipFill>
        <p:spPr bwMode="auto">
          <a:xfrm>
            <a:off x="0" y="6370638"/>
            <a:ext cx="9144000" cy="271462"/>
          </a:xfrm>
          <a:prstGeom prst="rect">
            <a:avLst/>
          </a:prstGeom>
          <a:noFill/>
          <a:ln w="9525">
            <a:noFill/>
            <a:miter lim="800000"/>
            <a:headEnd/>
            <a:tailEnd/>
          </a:ln>
        </p:spPr>
      </p:pic>
      <p:sp>
        <p:nvSpPr>
          <p:cNvPr id="5" name="Slide_Copyright"/>
          <p:cNvSpPr>
            <a:spLocks noChangeArrowheads="1"/>
          </p:cNvSpPr>
          <p:nvPr/>
        </p:nvSpPr>
        <p:spPr bwMode="auto">
          <a:xfrm>
            <a:off x="2517775" y="6654800"/>
            <a:ext cx="4102100" cy="190500"/>
          </a:xfrm>
          <a:prstGeom prst="rect">
            <a:avLst/>
          </a:prstGeom>
          <a:noFill/>
          <a:ln w="9525">
            <a:noFill/>
            <a:miter lim="800000"/>
            <a:headEnd/>
            <a:tailEnd/>
          </a:ln>
          <a:effectLst/>
        </p:spPr>
        <p:txBody>
          <a:bodyPr wrap="none" anchor="ctr"/>
          <a:lstStyle/>
          <a:p>
            <a:pPr>
              <a:spcBef>
                <a:spcPct val="0"/>
              </a:spcBef>
              <a:buClrTx/>
              <a:buFontTx/>
              <a:buNone/>
              <a:defRPr/>
            </a:pPr>
            <a:r>
              <a:rPr lang="en-US" sz="1200" u="none">
                <a:solidFill>
                  <a:schemeClr val="tx1"/>
                </a:solidFill>
                <a:latin typeface="Arial" charset="0"/>
              </a:rPr>
              <a:t>Copyright © 2006, Oracle. All rights reserved.</a:t>
            </a:r>
          </a:p>
        </p:txBody>
      </p:sp>
      <p:sp>
        <p:nvSpPr>
          <p:cNvPr id="276483" name="Default_Title"/>
          <p:cNvSpPr>
            <a:spLocks noGrp="1" noChangeArrowheads="1"/>
          </p:cNvSpPr>
          <p:nvPr>
            <p:ph type="ctrTitle"/>
          </p:nvPr>
        </p:nvSpPr>
        <p:spPr>
          <a:xfrm>
            <a:off x="914400" y="2667000"/>
            <a:ext cx="7315200" cy="685800"/>
          </a:xfrm>
        </p:spPr>
        <p:txBody>
          <a:bodyPr/>
          <a:lstStyle>
            <a:lvl1pPr>
              <a:spcBef>
                <a:spcPct val="0"/>
              </a:spcBef>
              <a:defRPr/>
            </a:lvl1pPr>
          </a:lstStyle>
          <a:p>
            <a:r>
              <a:rPr lang="en-US"/>
              <a:t>&lt;Insert Lesson, Module, Course Title&gt;</a:t>
            </a:r>
          </a:p>
        </p:txBody>
      </p:sp>
      <p:sp>
        <p:nvSpPr>
          <p:cNvPr id="276484" name="Title_PlaceholderSubtitle"/>
          <p:cNvSpPr>
            <a:spLocks noGrp="1" noChangeArrowheads="1"/>
          </p:cNvSpPr>
          <p:nvPr>
            <p:ph type="subTitle" idx="1"/>
          </p:nvPr>
        </p:nvSpPr>
        <p:spPr>
          <a:xfrm>
            <a:off x="927100" y="4419600"/>
            <a:ext cx="7302500" cy="431800"/>
          </a:xfrm>
        </p:spPr>
        <p:txBody>
          <a:bodyPr/>
          <a:lstStyle>
            <a:lvl1pPr algn="ctr">
              <a:defRPr/>
            </a:lvl1pPr>
          </a:lstStyle>
          <a:p>
            <a:r>
              <a:rPr lang="en-US"/>
              <a:t>&lt;Insert Subtitle&gt;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439738"/>
            <a:ext cx="1979612" cy="298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39738"/>
            <a:ext cx="5786438" cy="298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39738"/>
            <a:ext cx="7918450" cy="876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7918450" cy="175101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738"/>
            <a:ext cx="7918450" cy="8763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883025" cy="1751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676400"/>
            <a:ext cx="3883025" cy="79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2627313"/>
            <a:ext cx="3883025" cy="80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p:cNvSpPr>
            <a:spLocks noChangeArrowheads="1"/>
          </p:cNvSpPr>
          <p:nvPr/>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eaLnBrk="0" hangingPunct="0">
              <a:spcBef>
                <a:spcPct val="0"/>
              </a:spcBef>
              <a:buClrTx/>
              <a:buFontTx/>
              <a:buNone/>
              <a:defRPr/>
            </a:pPr>
            <a:r>
              <a:rPr lang="en-US" sz="1400" b="1" u="none">
                <a:solidFill>
                  <a:srgbClr val="000000"/>
                </a:solidFill>
                <a:latin typeface="Arial" charset="0"/>
                <a:cs typeface="Arial" pitchFamily="34" charset="0"/>
              </a:rPr>
              <a:t>&lt;Insert Picture Here&gt;</a:t>
            </a:r>
          </a:p>
        </p:txBody>
      </p:sp>
      <p:pic>
        <p:nvPicPr>
          <p:cNvPr id="5" name="Picture 1027"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1028"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1031" descr="Oracle_Logo_485C.jpg                                           00104BF0Macintosh HD                   BE05FFEF:"/>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677893" name="Rectangle 1029"/>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t>Click to edit Master title style</a:t>
            </a:r>
          </a:p>
        </p:txBody>
      </p:sp>
      <p:sp>
        <p:nvSpPr>
          <p:cNvPr id="677894" name="Rectangle 1030"/>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t>Click to edit Master subtitle style</a:t>
            </a: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a:xfrm>
            <a:off x="0" y="6324600"/>
            <a:ext cx="8991600" cy="533400"/>
          </a:xfrm>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4625" y="304800"/>
            <a:ext cx="1946275"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864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3883025"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76400"/>
            <a:ext cx="3883025" cy="1751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4.w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lide_PlaceholderText"/>
          <p:cNvSpPr>
            <a:spLocks noGrp="1" noChangeArrowheads="1"/>
          </p:cNvSpPr>
          <p:nvPr>
            <p:ph type="body" idx="1"/>
          </p:nvPr>
        </p:nvSpPr>
        <p:spPr bwMode="auto">
          <a:xfrm>
            <a:off x="609600" y="1676400"/>
            <a:ext cx="7918450" cy="1751013"/>
          </a:xfrm>
          <a:prstGeom prst="rect">
            <a:avLst/>
          </a:prstGeom>
          <a:noFill/>
          <a:ln w="9525">
            <a:noFill/>
            <a:miter lim="800000"/>
            <a:headEnd/>
            <a:tailEnd/>
          </a:ln>
        </p:spPr>
        <p:txBody>
          <a:bodyPr vert="horz" wrap="square" lIns="12700" tIns="12700" rIns="12700" bIns="1270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
          <p:cNvPicPr>
            <a:picLocks noChangeAspect="1" noChangeArrowheads="1"/>
          </p:cNvPicPr>
          <p:nvPr/>
        </p:nvPicPr>
        <p:blipFill>
          <a:blip r:embed="rId15" cstate="print"/>
          <a:srcRect/>
          <a:stretch>
            <a:fillRect/>
          </a:stretch>
        </p:blipFill>
        <p:spPr bwMode="auto">
          <a:xfrm>
            <a:off x="0" y="6370638"/>
            <a:ext cx="9144000" cy="271462"/>
          </a:xfrm>
          <a:prstGeom prst="rect">
            <a:avLst/>
          </a:prstGeom>
          <a:noFill/>
          <a:ln w="9525">
            <a:noFill/>
            <a:miter lim="800000"/>
            <a:headEnd/>
            <a:tailEnd/>
          </a:ln>
        </p:spPr>
      </p:pic>
      <p:sp>
        <p:nvSpPr>
          <p:cNvPr id="275462" name="Slide_Copyright"/>
          <p:cNvSpPr>
            <a:spLocks noChangeArrowheads="1"/>
          </p:cNvSpPr>
          <p:nvPr/>
        </p:nvSpPr>
        <p:spPr bwMode="auto">
          <a:xfrm>
            <a:off x="2517775" y="6654800"/>
            <a:ext cx="4102100" cy="190500"/>
          </a:xfrm>
          <a:prstGeom prst="rect">
            <a:avLst/>
          </a:prstGeom>
          <a:noFill/>
          <a:ln w="9525">
            <a:noFill/>
            <a:miter lim="800000"/>
            <a:headEnd/>
            <a:tailEnd/>
          </a:ln>
          <a:effectLst/>
        </p:spPr>
        <p:txBody>
          <a:bodyPr wrap="none" anchor="ctr"/>
          <a:lstStyle/>
          <a:p>
            <a:pPr>
              <a:spcBef>
                <a:spcPct val="0"/>
              </a:spcBef>
              <a:buClrTx/>
              <a:buFontTx/>
              <a:buNone/>
              <a:defRPr/>
            </a:pPr>
            <a:r>
              <a:rPr lang="en-US" sz="1200" u="none" dirty="0">
                <a:solidFill>
                  <a:schemeClr val="tx1"/>
                </a:solidFill>
                <a:latin typeface="Arial" charset="0"/>
              </a:rPr>
              <a:t>Copyright © </a:t>
            </a:r>
            <a:r>
              <a:rPr lang="en-US" sz="1200" u="none" dirty="0" smtClean="0">
                <a:solidFill>
                  <a:schemeClr val="tx1"/>
                </a:solidFill>
                <a:latin typeface="Arial" charset="0"/>
              </a:rPr>
              <a:t>20011 </a:t>
            </a:r>
            <a:r>
              <a:rPr lang="en-US" sz="1200" u="none" dirty="0">
                <a:solidFill>
                  <a:schemeClr val="tx1"/>
                </a:solidFill>
                <a:latin typeface="Arial" charset="0"/>
              </a:rPr>
              <a:t>Oracle. All rights reserved.</a:t>
            </a:r>
          </a:p>
        </p:txBody>
      </p:sp>
      <p:sp>
        <p:nvSpPr>
          <p:cNvPr id="1029" name="Slide_PlaceholderTitle"/>
          <p:cNvSpPr>
            <a:spLocks noGrp="1" noChangeArrowheads="1"/>
          </p:cNvSpPr>
          <p:nvPr>
            <p:ph type="title"/>
          </p:nvPr>
        </p:nvSpPr>
        <p:spPr bwMode="auto">
          <a:xfrm>
            <a:off x="609600" y="439738"/>
            <a:ext cx="7918450" cy="876300"/>
          </a:xfrm>
          <a:prstGeom prst="rect">
            <a:avLst/>
          </a:prstGeom>
          <a:noFill/>
          <a:ln w="9525">
            <a:noFill/>
            <a:miter lim="800000"/>
            <a:headEnd/>
            <a:tailEnd/>
          </a:ln>
        </p:spPr>
        <p:txBody>
          <a:bodyPr vert="horz" wrap="square" lIns="12700" tIns="12700" rIns="12700" bIns="12700" numCol="1" anchor="t" anchorCtr="0" compatLnSpc="1">
            <a:prstTxWarp prst="textNoShape">
              <a:avLst/>
            </a:prstTxWarp>
          </a:bodyPr>
          <a:lstStyle/>
          <a:p>
            <a:pPr lvl="0"/>
            <a:r>
              <a:rPr lang="en-US" smtClean="0"/>
              <a:t>Click to edit Master title style </a:t>
            </a:r>
          </a:p>
        </p:txBody>
      </p:sp>
      <p:sp>
        <p:nvSpPr>
          <p:cNvPr id="275486" name="Slide_Page_Number"/>
          <p:cNvSpPr>
            <a:spLocks noChangeArrowheads="1"/>
          </p:cNvSpPr>
          <p:nvPr/>
        </p:nvSpPr>
        <p:spPr bwMode="auto">
          <a:xfrm>
            <a:off x="457200" y="6654800"/>
            <a:ext cx="965200" cy="182563"/>
          </a:xfrm>
          <a:prstGeom prst="rect">
            <a:avLst/>
          </a:prstGeom>
          <a:noFill/>
          <a:ln w="9525">
            <a:noFill/>
            <a:miter lim="800000"/>
            <a:headEnd/>
            <a:tailEnd/>
          </a:ln>
          <a:effectLst/>
        </p:spPr>
        <p:txBody>
          <a:bodyPr wrap="none" anchor="ctr"/>
          <a:lstStyle/>
          <a:p>
            <a:pPr algn="just">
              <a:spcBef>
                <a:spcPct val="0"/>
              </a:spcBef>
              <a:buClrTx/>
              <a:buFontTx/>
              <a:buNone/>
              <a:defRPr/>
            </a:pPr>
            <a:fld id="{BD94EE84-7914-4DE0-B20A-E62D1B16F237}" type="slidenum">
              <a:rPr lang="en-US" sz="1200" u="none">
                <a:solidFill>
                  <a:schemeClr val="tx1"/>
                </a:solidFill>
                <a:latin typeface="Arial" charset="0"/>
              </a:rPr>
              <a:pPr algn="just">
                <a:spcBef>
                  <a:spcPct val="0"/>
                </a:spcBef>
                <a:buClrTx/>
                <a:buFontTx/>
                <a:buNone/>
                <a:defRPr/>
              </a:pPr>
              <a:t>‹#›</a:t>
            </a:fld>
            <a:endParaRPr lang="en-US" sz="1200" u="none">
              <a:solidFill>
                <a:schemeClr val="tx1"/>
              </a:solidFill>
              <a:latin typeface="Arial" charset="0"/>
            </a:endParaRPr>
          </a:p>
        </p:txBody>
      </p:sp>
    </p:spTree>
  </p:cSld>
  <p:clrMap bg1="lt1" tx1="dk1" bg2="lt2" tx2="dk2" accent1="accent1" accent2="accent2" accent3="accent3" accent4="accent4" accent5="accent5" accent6="accent6" hlink="hlink" folHlink="folHlink"/>
  <p:sldLayoutIdLst>
    <p:sldLayoutId id="2147483709"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ctr" defTabSz="228600" rtl="0" eaLnBrk="0" fontAlgn="base" hangingPunct="0">
        <a:spcBef>
          <a:spcPct val="20000"/>
        </a:spcBef>
        <a:spcAft>
          <a:spcPct val="0"/>
        </a:spcAft>
        <a:buClr>
          <a:srgbClr val="000000"/>
        </a:buClr>
        <a:buFont typeface="Arial" charset="0"/>
        <a:defRPr sz="2600" b="1">
          <a:solidFill>
            <a:schemeClr val="tx1"/>
          </a:solidFill>
          <a:latin typeface="+mj-lt"/>
          <a:ea typeface="+mj-ea"/>
          <a:cs typeface="+mj-cs"/>
        </a:defRPr>
      </a:lvl1pPr>
      <a:lvl2pPr algn="ctr" defTabSz="228600" rtl="0" eaLnBrk="0" fontAlgn="base" hangingPunct="0">
        <a:spcBef>
          <a:spcPct val="20000"/>
        </a:spcBef>
        <a:spcAft>
          <a:spcPct val="0"/>
        </a:spcAft>
        <a:buClr>
          <a:srgbClr val="000000"/>
        </a:buClr>
        <a:buFont typeface="Arial" charset="0"/>
        <a:defRPr sz="2600" b="1">
          <a:solidFill>
            <a:schemeClr val="tx1"/>
          </a:solidFill>
          <a:latin typeface="Arial" charset="0"/>
        </a:defRPr>
      </a:lvl2pPr>
      <a:lvl3pPr algn="ctr" defTabSz="228600" rtl="0" eaLnBrk="0" fontAlgn="base" hangingPunct="0">
        <a:spcBef>
          <a:spcPct val="20000"/>
        </a:spcBef>
        <a:spcAft>
          <a:spcPct val="0"/>
        </a:spcAft>
        <a:buClr>
          <a:srgbClr val="000000"/>
        </a:buClr>
        <a:buFont typeface="Arial" charset="0"/>
        <a:defRPr sz="2600" b="1">
          <a:solidFill>
            <a:schemeClr val="tx1"/>
          </a:solidFill>
          <a:latin typeface="Arial" charset="0"/>
        </a:defRPr>
      </a:lvl3pPr>
      <a:lvl4pPr algn="ctr" defTabSz="228600" rtl="0" eaLnBrk="0" fontAlgn="base" hangingPunct="0">
        <a:spcBef>
          <a:spcPct val="20000"/>
        </a:spcBef>
        <a:spcAft>
          <a:spcPct val="0"/>
        </a:spcAft>
        <a:buClr>
          <a:srgbClr val="000000"/>
        </a:buClr>
        <a:buFont typeface="Arial" charset="0"/>
        <a:defRPr sz="2600" b="1">
          <a:solidFill>
            <a:schemeClr val="tx1"/>
          </a:solidFill>
          <a:latin typeface="Arial" charset="0"/>
        </a:defRPr>
      </a:lvl4pPr>
      <a:lvl5pPr algn="ctr" defTabSz="228600" rtl="0" eaLnBrk="0" fontAlgn="base" hangingPunct="0">
        <a:spcBef>
          <a:spcPct val="20000"/>
        </a:spcBef>
        <a:spcAft>
          <a:spcPct val="0"/>
        </a:spcAft>
        <a:buClr>
          <a:srgbClr val="000000"/>
        </a:buClr>
        <a:buFont typeface="Arial" charset="0"/>
        <a:defRPr sz="2600" b="1">
          <a:solidFill>
            <a:schemeClr val="tx1"/>
          </a:solidFill>
          <a:latin typeface="Arial" charset="0"/>
        </a:defRPr>
      </a:lvl5pPr>
      <a:lvl6pPr marL="457200" algn="ctr" defTabSz="228600" rtl="0" fontAlgn="base">
        <a:spcBef>
          <a:spcPct val="20000"/>
        </a:spcBef>
        <a:spcAft>
          <a:spcPct val="0"/>
        </a:spcAft>
        <a:buClr>
          <a:srgbClr val="000000"/>
        </a:buClr>
        <a:buFont typeface="Arial" charset="0"/>
        <a:defRPr sz="2600" b="1">
          <a:solidFill>
            <a:schemeClr val="tx1"/>
          </a:solidFill>
          <a:latin typeface="Arial" charset="0"/>
        </a:defRPr>
      </a:lvl6pPr>
      <a:lvl7pPr marL="914400" algn="ctr" defTabSz="228600" rtl="0" fontAlgn="base">
        <a:spcBef>
          <a:spcPct val="20000"/>
        </a:spcBef>
        <a:spcAft>
          <a:spcPct val="0"/>
        </a:spcAft>
        <a:buClr>
          <a:srgbClr val="000000"/>
        </a:buClr>
        <a:buFont typeface="Arial" charset="0"/>
        <a:defRPr sz="2600" b="1">
          <a:solidFill>
            <a:schemeClr val="tx1"/>
          </a:solidFill>
          <a:latin typeface="Arial" charset="0"/>
        </a:defRPr>
      </a:lvl7pPr>
      <a:lvl8pPr marL="1371600" algn="ctr" defTabSz="228600" rtl="0" fontAlgn="base">
        <a:spcBef>
          <a:spcPct val="20000"/>
        </a:spcBef>
        <a:spcAft>
          <a:spcPct val="0"/>
        </a:spcAft>
        <a:buClr>
          <a:srgbClr val="000000"/>
        </a:buClr>
        <a:buFont typeface="Arial" charset="0"/>
        <a:defRPr sz="2600" b="1">
          <a:solidFill>
            <a:schemeClr val="tx1"/>
          </a:solidFill>
          <a:latin typeface="Arial" charset="0"/>
        </a:defRPr>
      </a:lvl8pPr>
      <a:lvl9pPr marL="1828800" algn="ctr" defTabSz="228600" rtl="0" fontAlgn="base">
        <a:spcBef>
          <a:spcPct val="20000"/>
        </a:spcBef>
        <a:spcAft>
          <a:spcPct val="0"/>
        </a:spcAft>
        <a:buClr>
          <a:srgbClr val="000000"/>
        </a:buClr>
        <a:buFont typeface="Arial" charset="0"/>
        <a:defRPr sz="2600" b="1">
          <a:solidFill>
            <a:schemeClr val="tx1"/>
          </a:solidFill>
          <a:latin typeface="Arial" charset="0"/>
        </a:defRPr>
      </a:lvl9pPr>
    </p:titleStyle>
    <p:bodyStyle>
      <a:lvl1pPr algn="l" defTabSz="228600" rtl="0" eaLnBrk="0" fontAlgn="base" hangingPunct="0">
        <a:spcBef>
          <a:spcPct val="20000"/>
        </a:spcBef>
        <a:spcAft>
          <a:spcPct val="0"/>
        </a:spcAft>
        <a:buClr>
          <a:srgbClr val="000000"/>
        </a:buClr>
        <a:buFont typeface="Arial" charset="0"/>
        <a:defRPr sz="2200" b="1">
          <a:solidFill>
            <a:schemeClr val="tx1"/>
          </a:solidFill>
          <a:latin typeface="+mn-lt"/>
          <a:ea typeface="+mn-ea"/>
          <a:cs typeface="+mn-cs"/>
        </a:defRPr>
      </a:lvl1pPr>
      <a:lvl2pPr marL="461963" indent="-347663" algn="l" defTabSz="228600" rtl="0" eaLnBrk="0" fontAlgn="base" hangingPunct="0">
        <a:spcBef>
          <a:spcPct val="20000"/>
        </a:spcBef>
        <a:spcAft>
          <a:spcPct val="0"/>
        </a:spcAft>
        <a:buClr>
          <a:srgbClr val="FF0000"/>
        </a:buClr>
        <a:buFont typeface="Arial" charset="0"/>
        <a:buChar char="•"/>
        <a:defRPr sz="2200" b="1">
          <a:solidFill>
            <a:schemeClr val="tx1"/>
          </a:solidFill>
          <a:latin typeface="+mn-lt"/>
        </a:defRPr>
      </a:lvl2pPr>
      <a:lvl3pPr marL="909638" indent="-331788" algn="l" defTabSz="228600" rtl="0" eaLnBrk="0" fontAlgn="base" hangingPunct="0">
        <a:spcBef>
          <a:spcPct val="20000"/>
        </a:spcBef>
        <a:spcAft>
          <a:spcPct val="0"/>
        </a:spcAft>
        <a:buClr>
          <a:srgbClr val="FF0000"/>
        </a:buClr>
        <a:buFont typeface="Arial" charset="0"/>
        <a:buChar char="–"/>
        <a:defRPr sz="2000" b="1">
          <a:solidFill>
            <a:schemeClr val="tx1"/>
          </a:solidFill>
          <a:latin typeface="+mn-lt"/>
        </a:defRPr>
      </a:lvl3pPr>
      <a:lvl4pPr marL="1255713" indent="-231775" algn="l" defTabSz="228600" rtl="0" eaLnBrk="0" fontAlgn="base" hangingPunct="0">
        <a:spcBef>
          <a:spcPct val="20000"/>
        </a:spcBef>
        <a:spcAft>
          <a:spcPct val="0"/>
        </a:spcAft>
        <a:buClr>
          <a:schemeClr val="accent2"/>
        </a:buClr>
        <a:buSzPct val="45000"/>
        <a:buFont typeface="Arial" charset="0"/>
        <a:buChar char="—"/>
        <a:defRPr b="1">
          <a:solidFill>
            <a:schemeClr val="tx1"/>
          </a:solidFill>
          <a:latin typeface="+mn-lt"/>
        </a:defRPr>
      </a:lvl4pPr>
      <a:lvl5pPr marL="1601788" indent="-230188" algn="l" defTabSz="228600" rtl="0" eaLnBrk="0" fontAlgn="base" hangingPunct="0">
        <a:spcBef>
          <a:spcPct val="20000"/>
        </a:spcBef>
        <a:spcAft>
          <a:spcPct val="0"/>
        </a:spcAft>
        <a:buClr>
          <a:schemeClr val="accent2"/>
        </a:buClr>
        <a:buSzPct val="55000"/>
        <a:buFont typeface="Arial" charset="0"/>
        <a:buChar char="—"/>
        <a:defRPr sz="1600" b="1">
          <a:solidFill>
            <a:schemeClr val="tx1"/>
          </a:solidFill>
          <a:latin typeface="+mn-lt"/>
        </a:defRPr>
      </a:lvl5pPr>
      <a:lvl6pPr marL="2058988" indent="-230188" algn="l" defTabSz="228600" rtl="0" fontAlgn="base">
        <a:spcBef>
          <a:spcPct val="20000"/>
        </a:spcBef>
        <a:spcAft>
          <a:spcPct val="0"/>
        </a:spcAft>
        <a:buClr>
          <a:schemeClr val="accent2"/>
        </a:buClr>
        <a:buSzPct val="55000"/>
        <a:buFont typeface="Arial" charset="0"/>
        <a:buChar char="—"/>
        <a:defRPr sz="1600" b="1">
          <a:solidFill>
            <a:schemeClr val="tx1"/>
          </a:solidFill>
          <a:latin typeface="+mn-lt"/>
        </a:defRPr>
      </a:lvl6pPr>
      <a:lvl7pPr marL="2516188" indent="-230188" algn="l" defTabSz="228600" rtl="0" fontAlgn="base">
        <a:spcBef>
          <a:spcPct val="20000"/>
        </a:spcBef>
        <a:spcAft>
          <a:spcPct val="0"/>
        </a:spcAft>
        <a:buClr>
          <a:schemeClr val="accent2"/>
        </a:buClr>
        <a:buSzPct val="55000"/>
        <a:buFont typeface="Arial" charset="0"/>
        <a:buChar char="—"/>
        <a:defRPr sz="1600" b="1">
          <a:solidFill>
            <a:schemeClr val="tx1"/>
          </a:solidFill>
          <a:latin typeface="+mn-lt"/>
        </a:defRPr>
      </a:lvl7pPr>
      <a:lvl8pPr marL="2973388" indent="-230188" algn="l" defTabSz="228600" rtl="0" fontAlgn="base">
        <a:spcBef>
          <a:spcPct val="20000"/>
        </a:spcBef>
        <a:spcAft>
          <a:spcPct val="0"/>
        </a:spcAft>
        <a:buClr>
          <a:schemeClr val="accent2"/>
        </a:buClr>
        <a:buSzPct val="55000"/>
        <a:buFont typeface="Arial" charset="0"/>
        <a:buChar char="—"/>
        <a:defRPr sz="1600" b="1">
          <a:solidFill>
            <a:schemeClr val="tx1"/>
          </a:solidFill>
          <a:latin typeface="+mn-lt"/>
        </a:defRPr>
      </a:lvl8pPr>
      <a:lvl9pPr marL="3430588" indent="-230188" algn="l" defTabSz="228600" rtl="0" fontAlgn="base">
        <a:spcBef>
          <a:spcPct val="20000"/>
        </a:spcBef>
        <a:spcAft>
          <a:spcPct val="0"/>
        </a:spcAft>
        <a:buClr>
          <a:schemeClr val="accent2"/>
        </a:buClr>
        <a:buSzPct val="55000"/>
        <a:buFont typeface="Arial" charset="0"/>
        <a:buChar char="—"/>
        <a:defRPr sz="1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 Bar"/>
          <p:cNvPicPr>
            <a:picLocks noChangeAspect="1" noChangeArrowheads="1"/>
          </p:cNvPicPr>
          <p:nvPr/>
        </p:nvPicPr>
        <p:blipFill>
          <a:blip r:embed="rId13" cstate="print"/>
          <a:srcRect/>
          <a:stretch>
            <a:fillRect/>
          </a:stretch>
        </p:blipFill>
        <p:spPr bwMode="auto">
          <a:xfrm>
            <a:off x="0" y="6172200"/>
            <a:ext cx="9144000" cy="225425"/>
          </a:xfrm>
          <a:prstGeom prst="rect">
            <a:avLst/>
          </a:prstGeom>
          <a:noFill/>
          <a:ln w="9525">
            <a:noFill/>
            <a:miter lim="800000"/>
            <a:headEnd/>
            <a:tailEnd/>
          </a:ln>
        </p:spPr>
      </p:pic>
      <p:pic>
        <p:nvPicPr>
          <p:cNvPr id="3075" name="Picture 3" descr="Small Red Square"/>
          <p:cNvPicPr>
            <a:picLocks noChangeAspect="1" noChangeArrowheads="1"/>
          </p:cNvPicPr>
          <p:nvPr/>
        </p:nvPicPr>
        <p:blipFill>
          <a:blip r:embed="rId14" cstate="print"/>
          <a:srcRect/>
          <a:stretch>
            <a:fillRect/>
          </a:stretch>
        </p:blipFill>
        <p:spPr bwMode="auto">
          <a:xfrm>
            <a:off x="0" y="0"/>
            <a:ext cx="688975" cy="685800"/>
          </a:xfrm>
          <a:prstGeom prst="rect">
            <a:avLst/>
          </a:prstGeom>
          <a:noFill/>
          <a:ln w="9525">
            <a:noFill/>
            <a:miter lim="800000"/>
            <a:headEnd/>
            <a:tailEnd/>
          </a:ln>
        </p:spPr>
      </p:pic>
      <p:sp>
        <p:nvSpPr>
          <p:cNvPr id="3076" name="Rectangle 4"/>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76870" name="Rectangle 6"/>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nSpc>
                <a:spcPct val="90000"/>
              </a:lnSpc>
              <a:spcBef>
                <a:spcPct val="50000"/>
              </a:spcBef>
              <a:buClr>
                <a:srgbClr val="FD0000"/>
              </a:buClr>
              <a:buFontTx/>
              <a:buNone/>
              <a:defRPr/>
            </a:pPr>
            <a:endParaRPr lang="en-US" b="1" u="none">
              <a:solidFill>
                <a:srgbClr val="000000"/>
              </a:solidFill>
              <a:latin typeface="Arial" charset="0"/>
              <a:cs typeface="Arial" pitchFamily="34" charset="0"/>
            </a:endParaRPr>
          </a:p>
        </p:txBody>
      </p:sp>
      <p:pic>
        <p:nvPicPr>
          <p:cNvPr id="3079" name="Picture 7" descr="Oracle WHITE"/>
          <p:cNvPicPr>
            <a:picLocks noChangeAspect="1" noChangeArrowheads="1"/>
          </p:cNvPicPr>
          <p:nvPr/>
        </p:nvPicPr>
        <p:blipFill>
          <a:blip r:embed="rId15" cstate="print"/>
          <a:srcRect/>
          <a:stretch>
            <a:fillRect/>
          </a:stretch>
        </p:blipFill>
        <p:spPr bwMode="auto">
          <a:xfrm>
            <a:off x="7620000" y="6226175"/>
            <a:ext cx="947738" cy="119063"/>
          </a:xfrm>
          <a:prstGeom prst="rect">
            <a:avLst/>
          </a:prstGeom>
          <a:noFill/>
          <a:ln w="9525">
            <a:noFill/>
            <a:miter lim="800000"/>
            <a:headEnd/>
            <a:tailEnd/>
          </a:ln>
        </p:spPr>
      </p:pic>
      <p:sp>
        <p:nvSpPr>
          <p:cNvPr id="676872" name="Rectangle 8"/>
          <p:cNvSpPr>
            <a:spLocks noGrp="1" noChangeArrowheads="1"/>
          </p:cNvSpPr>
          <p:nvPr>
            <p:ph type="ftr" sz="quarter" idx="3"/>
          </p:nvPr>
        </p:nvSpPr>
        <p:spPr bwMode="auto">
          <a:xfrm>
            <a:off x="152400" y="6553200"/>
            <a:ext cx="88392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latin typeface="Arial" charset="0"/>
                <a:cs typeface="+mn-cs"/>
              </a:defRPr>
            </a:lvl1pPr>
          </a:lstStyle>
          <a:p>
            <a:pPr>
              <a:buFontTx/>
              <a:buNone/>
              <a:defRPr/>
            </a:pPr>
            <a:endParaRPr lang="en-US" u="none">
              <a:solidFill>
                <a:srgbClr val="000000"/>
              </a:solidFill>
            </a:endParaRPr>
          </a:p>
        </p:txBody>
      </p:sp>
      <p:sp>
        <p:nvSpPr>
          <p:cNvPr id="676874" name="Text Box 10"/>
          <p:cNvSpPr txBox="1">
            <a:spLocks noChangeArrowheads="1"/>
          </p:cNvSpPr>
          <p:nvPr userDrawn="1"/>
        </p:nvSpPr>
        <p:spPr bwMode="auto">
          <a:xfrm>
            <a:off x="4170363" y="6491288"/>
            <a:ext cx="257175" cy="369887"/>
          </a:xfrm>
          <a:prstGeom prst="rect">
            <a:avLst/>
          </a:prstGeom>
          <a:noFill/>
          <a:ln w="9525">
            <a:noFill/>
            <a:miter lim="800000"/>
            <a:headEnd type="none" w="sm" len="sm"/>
            <a:tailEnd type="none" w="sm" len="sm"/>
          </a:ln>
          <a:effectLst/>
        </p:spPr>
        <p:txBody>
          <a:bodyPr wrap="none" lIns="92075" tIns="46038" rIns="92075" bIns="46038">
            <a:spAutoFit/>
          </a:bodyPr>
          <a:lstStyle/>
          <a:p>
            <a:pPr defTabSz="228600">
              <a:lnSpc>
                <a:spcPct val="90000"/>
              </a:lnSpc>
              <a:spcBef>
                <a:spcPct val="50000"/>
              </a:spcBef>
              <a:buClr>
                <a:srgbClr val="FD0000"/>
              </a:buClr>
              <a:buFontTx/>
              <a:buNone/>
              <a:defRPr/>
            </a:pPr>
            <a:r>
              <a:rPr lang="en-US" b="1" u="none" dirty="0">
                <a:solidFill>
                  <a:srgbClr val="000000"/>
                </a:solidFill>
                <a:latin typeface="Arial" charset="0"/>
                <a:cs typeface="Arial" pitchFamily="34" charset="0"/>
              </a:rPr>
              <a:t> </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wipe dir="r"/>
  </p:transition>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fontAlgn="base">
        <a:spcBef>
          <a:spcPct val="0"/>
        </a:spcBef>
        <a:spcAft>
          <a:spcPct val="0"/>
        </a:spcAft>
        <a:defRPr sz="3200" b="1">
          <a:solidFill>
            <a:schemeClr val="tx1"/>
          </a:solidFill>
          <a:latin typeface="Arial" charset="0"/>
        </a:defRPr>
      </a:lvl6pPr>
      <a:lvl7pPr marL="914400" algn="l" rtl="0" fontAlgn="base">
        <a:spcBef>
          <a:spcPct val="0"/>
        </a:spcBef>
        <a:spcAft>
          <a:spcPct val="0"/>
        </a:spcAft>
        <a:defRPr sz="3200" b="1">
          <a:solidFill>
            <a:schemeClr val="tx1"/>
          </a:solidFill>
          <a:latin typeface="Arial" charset="0"/>
        </a:defRPr>
      </a:lvl7pPr>
      <a:lvl8pPr marL="1371600" algn="l" rtl="0" fontAlgn="base">
        <a:spcBef>
          <a:spcPct val="0"/>
        </a:spcBef>
        <a:spcAft>
          <a:spcPct val="0"/>
        </a:spcAft>
        <a:defRPr sz="3200" b="1">
          <a:solidFill>
            <a:schemeClr val="tx1"/>
          </a:solidFill>
          <a:latin typeface="Arial" charset="0"/>
        </a:defRPr>
      </a:lvl8pPr>
      <a:lvl9pPr marL="1828800" algn="l" rtl="0" fontAlgn="base">
        <a:spcBef>
          <a:spcPct val="0"/>
        </a:spcBef>
        <a:spcAft>
          <a:spcPct val="0"/>
        </a:spcAft>
        <a:defRPr sz="3200" b="1">
          <a:solidFill>
            <a:schemeClr val="tx1"/>
          </a:solidFill>
          <a:latin typeface="Arial"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533400" y="4800600"/>
            <a:ext cx="8610600" cy="1066800"/>
          </a:xfrm>
        </p:spPr>
        <p:txBody>
          <a:bodyPr/>
          <a:lstStyle/>
          <a:p>
            <a:pPr eaLnBrk="1" hangingPunct="1"/>
            <a:r>
              <a:rPr lang="en-US" sz="2800" dirty="0" smtClean="0"/>
              <a:t/>
            </a:r>
            <a:br>
              <a:rPr lang="en-US" sz="2800" dirty="0" smtClean="0"/>
            </a:br>
            <a:r>
              <a:rPr lang="en-US" sz="2800" dirty="0" smtClean="0"/>
              <a:t/>
            </a:r>
            <a:br>
              <a:rPr lang="en-US" sz="2800" dirty="0" smtClean="0"/>
            </a:br>
            <a:r>
              <a:rPr lang="en-US" sz="2800" dirty="0" smtClean="0"/>
              <a:t>Oracle EBS: Buy/Sell Subcontracting</a:t>
            </a:r>
            <a:r>
              <a:rPr lang="en-US" sz="2800" dirty="0" smtClean="0"/>
              <a:t/>
            </a:r>
            <a:br>
              <a:rPr lang="en-US" sz="2800" dirty="0" smtClean="0"/>
            </a:br>
            <a:r>
              <a:rPr lang="en-US" sz="2000" dirty="0" smtClean="0"/>
              <a:t> </a:t>
            </a:r>
            <a:endParaRPr lang="en-US" sz="2000" dirty="0" smtClean="0"/>
          </a:p>
        </p:txBody>
      </p:sp>
      <p:sp>
        <p:nvSpPr>
          <p:cNvPr id="6147" name="Rectangle 3"/>
          <p:cNvSpPr>
            <a:spLocks noGrp="1" noChangeArrowheads="1"/>
          </p:cNvSpPr>
          <p:nvPr>
            <p:ph type="subTitle" idx="1"/>
          </p:nvPr>
        </p:nvSpPr>
        <p:spPr>
          <a:xfrm>
            <a:off x="814388" y="5715000"/>
            <a:ext cx="7186612" cy="762000"/>
          </a:xfrm>
        </p:spPr>
        <p:txBody>
          <a:bodyPr/>
          <a:lstStyle/>
          <a:p>
            <a:pPr eaLnBrk="1" hangingPunct="1"/>
            <a:r>
              <a:rPr lang="en-US" smtClean="0"/>
              <a:t>John M. Conlin CPIM</a:t>
            </a:r>
          </a:p>
          <a:p>
            <a:pPr eaLnBrk="1" hangingPunct="1"/>
            <a:r>
              <a:rPr lang="en-US" smtClean="0"/>
              <a:t>Principal Solutions Consultant, Value Chain &amp; Manufacturing Applications</a:t>
            </a:r>
          </a:p>
        </p:txBody>
      </p:sp>
      <p:pic>
        <p:nvPicPr>
          <p:cNvPr id="6148" name="Picture 4" descr="DSCN0152.JPG                                                   00388273Macintosh HD                   BDB54B63:"/>
          <p:cNvPicPr>
            <a:picLocks noChangeAspect="1" noChangeArrowheads="1"/>
          </p:cNvPicPr>
          <p:nvPr/>
        </p:nvPicPr>
        <p:blipFill>
          <a:blip r:embed="rId3" cstate="print"/>
          <a:srcRect/>
          <a:stretch>
            <a:fillRect/>
          </a:stretch>
        </p:blipFill>
        <p:spPr bwMode="auto">
          <a:xfrm>
            <a:off x="901700" y="914400"/>
            <a:ext cx="2828925" cy="28194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title"/>
          </p:nvPr>
        </p:nvSpPr>
        <p:spPr/>
        <p:txBody>
          <a:bodyPr/>
          <a:lstStyle/>
          <a:p>
            <a:pPr eaLnBrk="1" hangingPunct="1"/>
            <a:r>
              <a:rPr lang="en-US" smtClean="0"/>
              <a:t>Subcontracting</a:t>
            </a:r>
            <a:br>
              <a:rPr lang="en-US" smtClean="0"/>
            </a:br>
            <a:r>
              <a:rPr lang="en-US" smtClean="0"/>
              <a:t>Benefits</a:t>
            </a:r>
          </a:p>
        </p:txBody>
      </p:sp>
      <p:sp>
        <p:nvSpPr>
          <p:cNvPr id="10243" name="Rectangle 8"/>
          <p:cNvSpPr>
            <a:spLocks noGrp="1" noChangeArrowheads="1"/>
          </p:cNvSpPr>
          <p:nvPr>
            <p:ph type="body" idx="1"/>
          </p:nvPr>
        </p:nvSpPr>
        <p:spPr>
          <a:xfrm>
            <a:off x="539750" y="1676400"/>
            <a:ext cx="7918450" cy="4519186"/>
          </a:xfrm>
        </p:spPr>
        <p:txBody>
          <a:bodyPr/>
          <a:lstStyle/>
          <a:p>
            <a:pPr lvl="1" eaLnBrk="1" hangingPunct="1"/>
            <a:r>
              <a:rPr lang="en-US" dirty="0" smtClean="0"/>
              <a:t>Effectively manage and automate the </a:t>
            </a:r>
            <a:r>
              <a:rPr lang="en-US" smtClean="0"/>
              <a:t>execution of your </a:t>
            </a:r>
            <a:r>
              <a:rPr lang="en-US" dirty="0" smtClean="0"/>
              <a:t>subcontracting relationship with the Manufacturing Partner in both discrete and project manufacturing environments</a:t>
            </a:r>
          </a:p>
          <a:p>
            <a:pPr lvl="2" eaLnBrk="1" hangingPunct="1"/>
            <a:r>
              <a:rPr lang="en-US" dirty="0" smtClean="0"/>
              <a:t>Integrated planning for both OEM and MP</a:t>
            </a:r>
          </a:p>
          <a:p>
            <a:pPr lvl="2" eaLnBrk="1" hangingPunct="1"/>
            <a:r>
              <a:rPr lang="en-US" dirty="0" smtClean="0"/>
              <a:t>Supports Physical movement of Components from OEM to MP with documents</a:t>
            </a:r>
          </a:p>
          <a:p>
            <a:pPr lvl="2" eaLnBrk="1" hangingPunct="1"/>
            <a:r>
              <a:rPr lang="en-US" dirty="0" smtClean="0"/>
              <a:t>Subcontracting Workbench gives better visibility into Process execution</a:t>
            </a:r>
          </a:p>
          <a:p>
            <a:pPr lvl="2" eaLnBrk="1" hangingPunct="1"/>
            <a:r>
              <a:rPr lang="en-US" dirty="0" smtClean="0"/>
              <a:t>Drop ship components from RMS to MP directly to save Costs</a:t>
            </a:r>
          </a:p>
          <a:p>
            <a:pPr lvl="2" eaLnBrk="1" hangingPunct="1"/>
            <a:r>
              <a:rPr lang="en-US" dirty="0" smtClean="0"/>
              <a:t>Payment settlement is streamlined by AP/AR Netting</a:t>
            </a:r>
          </a:p>
          <a:p>
            <a:pPr lvl="2" eaLnBrk="1" hangingPunct="1">
              <a:buFont typeface="Arial" charset="0"/>
              <a:buNone/>
            </a:pP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1460500"/>
            <a:ext cx="2197100" cy="4711700"/>
          </a:xfrm>
          <a:prstGeom prst="rect">
            <a:avLst/>
          </a:prstGeom>
          <a:solidFill>
            <a:srgbClr val="EAEAEA"/>
          </a:solidFill>
          <a:ln w="6350">
            <a:solidFill>
              <a:srgbClr val="969696"/>
            </a:solidFill>
            <a:prstDash val="dash"/>
            <a:miter lim="800000"/>
            <a:headEnd/>
            <a:tailEnd/>
          </a:ln>
        </p:spPr>
        <p:txBody>
          <a:bodyPr wrap="none" anchor="ctr"/>
          <a:lstStyle/>
          <a:p>
            <a:pPr eaLnBrk="0" hangingPunct="0">
              <a:spcBef>
                <a:spcPct val="0"/>
              </a:spcBef>
              <a:buClrTx/>
              <a:buFontTx/>
              <a:buNone/>
            </a:pPr>
            <a:endParaRPr lang="en-US" sz="1200" b="1" u="none">
              <a:solidFill>
                <a:schemeClr val="tx1"/>
              </a:solidFill>
              <a:latin typeface="Arial" charset="0"/>
            </a:endParaRPr>
          </a:p>
        </p:txBody>
      </p:sp>
      <p:sp>
        <p:nvSpPr>
          <p:cNvPr id="12291" name="Rectangle 8"/>
          <p:cNvSpPr>
            <a:spLocks noChangeArrowheads="1"/>
          </p:cNvSpPr>
          <p:nvPr/>
        </p:nvSpPr>
        <p:spPr bwMode="auto">
          <a:xfrm>
            <a:off x="2819400" y="1447800"/>
            <a:ext cx="5664200" cy="4686300"/>
          </a:xfrm>
          <a:prstGeom prst="rect">
            <a:avLst/>
          </a:prstGeom>
          <a:solidFill>
            <a:srgbClr val="EAEAEA"/>
          </a:solidFill>
          <a:ln w="6350" algn="ctr">
            <a:solidFill>
              <a:srgbClr val="969696"/>
            </a:solidFill>
            <a:prstDash val="dash"/>
            <a:miter lim="800000"/>
            <a:headEnd/>
            <a:tailEnd/>
          </a:ln>
        </p:spPr>
        <p:txBody>
          <a:bodyPr wrap="none" anchor="ctr"/>
          <a:lstStyle/>
          <a:p>
            <a:endParaRPr lang="en-US"/>
          </a:p>
        </p:txBody>
      </p:sp>
      <p:cxnSp>
        <p:nvCxnSpPr>
          <p:cNvPr id="12292" name="AutoShape 15"/>
          <p:cNvCxnSpPr>
            <a:cxnSpLocks noChangeShapeType="1"/>
          </p:cNvCxnSpPr>
          <p:nvPr/>
        </p:nvCxnSpPr>
        <p:spPr bwMode="auto">
          <a:xfrm>
            <a:off x="7086600" y="1931988"/>
            <a:ext cx="0" cy="2944812"/>
          </a:xfrm>
          <a:prstGeom prst="straightConnector1">
            <a:avLst/>
          </a:prstGeom>
          <a:noFill/>
          <a:ln w="9525">
            <a:solidFill>
              <a:srgbClr val="990000"/>
            </a:solidFill>
            <a:round/>
            <a:headEnd/>
            <a:tailEnd type="triangle" w="med" len="med"/>
          </a:ln>
        </p:spPr>
      </p:cxnSp>
      <p:sp>
        <p:nvSpPr>
          <p:cNvPr id="12293" name="Rectangle 27"/>
          <p:cNvSpPr>
            <a:spLocks noGrp="1" noChangeArrowheads="1"/>
          </p:cNvSpPr>
          <p:nvPr>
            <p:ph type="title"/>
          </p:nvPr>
        </p:nvSpPr>
        <p:spPr/>
        <p:txBody>
          <a:bodyPr/>
          <a:lstStyle/>
          <a:p>
            <a:pPr eaLnBrk="1" hangingPunct="1"/>
            <a:r>
              <a:rPr lang="en-US" smtClean="0"/>
              <a:t>Subcontracting</a:t>
            </a:r>
            <a:br>
              <a:rPr lang="en-US" smtClean="0"/>
            </a:br>
            <a:r>
              <a:rPr lang="en-US" smtClean="0"/>
              <a:t>Setup and Process</a:t>
            </a:r>
          </a:p>
        </p:txBody>
      </p:sp>
      <p:sp>
        <p:nvSpPr>
          <p:cNvPr id="12294" name="Rectangle 30"/>
          <p:cNvSpPr>
            <a:spLocks noChangeArrowheads="1"/>
          </p:cNvSpPr>
          <p:nvPr/>
        </p:nvSpPr>
        <p:spPr bwMode="auto">
          <a:xfrm>
            <a:off x="457200" y="1460500"/>
            <a:ext cx="1536700" cy="266700"/>
          </a:xfrm>
          <a:prstGeom prst="rect">
            <a:avLst/>
          </a:prstGeom>
          <a:solidFill>
            <a:srgbClr val="667263"/>
          </a:solidFill>
          <a:ln w="9525" cap="rnd" algn="ctr">
            <a:solidFill>
              <a:schemeClr val="bg2"/>
            </a:solidFill>
            <a:miter lim="800000"/>
            <a:headEnd/>
            <a:tailEnd/>
          </a:ln>
        </p:spPr>
        <p:txBody>
          <a:bodyPr wrap="none" anchor="ctr"/>
          <a:lstStyle/>
          <a:p>
            <a:pPr algn="l" eaLnBrk="0" hangingPunct="0">
              <a:spcBef>
                <a:spcPct val="50000"/>
              </a:spcBef>
              <a:buClrTx/>
              <a:buFontTx/>
              <a:buNone/>
            </a:pPr>
            <a:r>
              <a:rPr lang="en-US" sz="1200" b="1" u="none">
                <a:solidFill>
                  <a:schemeClr val="bg1"/>
                </a:solidFill>
                <a:latin typeface="Arial" charset="0"/>
              </a:rPr>
              <a:t>SETUP</a:t>
            </a:r>
          </a:p>
        </p:txBody>
      </p:sp>
      <p:sp>
        <p:nvSpPr>
          <p:cNvPr id="12295" name="Rectangle 31"/>
          <p:cNvSpPr>
            <a:spLocks noChangeArrowheads="1"/>
          </p:cNvSpPr>
          <p:nvPr/>
        </p:nvSpPr>
        <p:spPr bwMode="auto">
          <a:xfrm>
            <a:off x="2819400" y="1460500"/>
            <a:ext cx="1536700" cy="266700"/>
          </a:xfrm>
          <a:prstGeom prst="rect">
            <a:avLst/>
          </a:prstGeom>
          <a:solidFill>
            <a:srgbClr val="667263"/>
          </a:solidFill>
          <a:ln w="9525" cap="rnd" algn="ctr">
            <a:solidFill>
              <a:schemeClr val="bg2"/>
            </a:solidFill>
            <a:miter lim="800000"/>
            <a:headEnd/>
            <a:tailEnd/>
          </a:ln>
        </p:spPr>
        <p:txBody>
          <a:bodyPr wrap="none" anchor="ctr"/>
          <a:lstStyle/>
          <a:p>
            <a:pPr algn="l" eaLnBrk="0" hangingPunct="0">
              <a:spcBef>
                <a:spcPct val="50000"/>
              </a:spcBef>
              <a:buClrTx/>
              <a:buFontTx/>
              <a:buNone/>
            </a:pPr>
            <a:r>
              <a:rPr lang="en-US" sz="1200" b="1" u="none">
                <a:solidFill>
                  <a:schemeClr val="bg1"/>
                </a:solidFill>
                <a:latin typeface="Arial" charset="0"/>
              </a:rPr>
              <a:t>PROCESS</a:t>
            </a:r>
          </a:p>
        </p:txBody>
      </p:sp>
      <p:cxnSp>
        <p:nvCxnSpPr>
          <p:cNvPr id="12296" name="AutoShape 97"/>
          <p:cNvCxnSpPr>
            <a:cxnSpLocks noChangeShapeType="1"/>
          </p:cNvCxnSpPr>
          <p:nvPr/>
        </p:nvCxnSpPr>
        <p:spPr bwMode="auto">
          <a:xfrm>
            <a:off x="4152900" y="1981200"/>
            <a:ext cx="1588" cy="3048000"/>
          </a:xfrm>
          <a:prstGeom prst="straightConnector1">
            <a:avLst/>
          </a:prstGeom>
          <a:noFill/>
          <a:ln w="9525">
            <a:solidFill>
              <a:srgbClr val="990000"/>
            </a:solidFill>
            <a:round/>
            <a:headEnd/>
            <a:tailEnd type="triangle" w="med" len="med"/>
          </a:ln>
        </p:spPr>
      </p:cxnSp>
      <p:sp>
        <p:nvSpPr>
          <p:cNvPr id="12297" name="AutoShape 100"/>
          <p:cNvSpPr>
            <a:spLocks noChangeArrowheads="1"/>
          </p:cNvSpPr>
          <p:nvPr/>
        </p:nvSpPr>
        <p:spPr bwMode="auto">
          <a:xfrm>
            <a:off x="2971800" y="3816350"/>
            <a:ext cx="2359025" cy="831850"/>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Replenishment</a:t>
            </a:r>
          </a:p>
          <a:p>
            <a:pPr eaLnBrk="0" hangingPunct="0">
              <a:spcBef>
                <a:spcPct val="0"/>
              </a:spcBef>
              <a:buClrTx/>
              <a:buFontTx/>
              <a:buNone/>
            </a:pPr>
            <a:r>
              <a:rPr lang="en-US" sz="1200" b="1" u="none">
                <a:solidFill>
                  <a:schemeClr val="tx1"/>
                </a:solidFill>
                <a:latin typeface="Arial" charset="0"/>
              </a:rPr>
              <a:t> Purchase Orders for </a:t>
            </a:r>
          </a:p>
          <a:p>
            <a:pPr eaLnBrk="0" hangingPunct="0">
              <a:spcBef>
                <a:spcPct val="0"/>
              </a:spcBef>
              <a:buClrTx/>
              <a:buFontTx/>
              <a:buNone/>
            </a:pPr>
            <a:r>
              <a:rPr lang="en-US" sz="1200" b="1" u="none">
                <a:solidFill>
                  <a:schemeClr val="tx1"/>
                </a:solidFill>
                <a:latin typeface="Arial" charset="0"/>
              </a:rPr>
              <a:t>Components in MP Organization</a:t>
            </a:r>
          </a:p>
        </p:txBody>
      </p:sp>
      <p:sp>
        <p:nvSpPr>
          <p:cNvPr id="12298" name="AutoShape 101"/>
          <p:cNvSpPr>
            <a:spLocks noChangeArrowheads="1"/>
          </p:cNvSpPr>
          <p:nvPr/>
        </p:nvSpPr>
        <p:spPr bwMode="auto">
          <a:xfrm>
            <a:off x="2971800" y="5029200"/>
            <a:ext cx="2359025" cy="831850"/>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Replenishment Sales Orders for </a:t>
            </a:r>
          </a:p>
          <a:p>
            <a:pPr eaLnBrk="0" hangingPunct="0">
              <a:spcBef>
                <a:spcPct val="0"/>
              </a:spcBef>
              <a:buClrTx/>
              <a:buFontTx/>
              <a:buNone/>
            </a:pPr>
            <a:r>
              <a:rPr lang="en-US" sz="1200" b="1" u="none">
                <a:solidFill>
                  <a:schemeClr val="tx1"/>
                </a:solidFill>
                <a:latin typeface="Arial" charset="0"/>
              </a:rPr>
              <a:t>Components in OEM Organization</a:t>
            </a:r>
          </a:p>
        </p:txBody>
      </p:sp>
      <p:sp>
        <p:nvSpPr>
          <p:cNvPr id="12299" name="Rectangle 106"/>
          <p:cNvSpPr>
            <a:spLocks noChangeArrowheads="1"/>
          </p:cNvSpPr>
          <p:nvPr/>
        </p:nvSpPr>
        <p:spPr bwMode="auto">
          <a:xfrm>
            <a:off x="5715000" y="1824038"/>
            <a:ext cx="2667000" cy="466725"/>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Ship Replenishment </a:t>
            </a:r>
          </a:p>
          <a:p>
            <a:pPr eaLnBrk="0" hangingPunct="0">
              <a:spcBef>
                <a:spcPct val="0"/>
              </a:spcBef>
              <a:buClrTx/>
              <a:buFontTx/>
              <a:buNone/>
            </a:pPr>
            <a:r>
              <a:rPr lang="en-US" sz="1200" b="1" u="none">
                <a:solidFill>
                  <a:schemeClr val="tx1"/>
                </a:solidFill>
                <a:latin typeface="Arial" charset="0"/>
              </a:rPr>
              <a:t>Sales Order in OEM Organization</a:t>
            </a:r>
          </a:p>
        </p:txBody>
      </p:sp>
      <p:cxnSp>
        <p:nvCxnSpPr>
          <p:cNvPr id="12300" name="AutoShape 107"/>
          <p:cNvCxnSpPr>
            <a:cxnSpLocks noChangeShapeType="1"/>
          </p:cNvCxnSpPr>
          <p:nvPr/>
        </p:nvCxnSpPr>
        <p:spPr bwMode="auto">
          <a:xfrm>
            <a:off x="4189413" y="1824038"/>
            <a:ext cx="1587" cy="233362"/>
          </a:xfrm>
          <a:prstGeom prst="straightConnector1">
            <a:avLst/>
          </a:prstGeom>
          <a:noFill/>
          <a:ln w="9525">
            <a:solidFill>
              <a:srgbClr val="990000"/>
            </a:solidFill>
            <a:round/>
            <a:headEnd type="oval" w="med" len="med"/>
            <a:tailEnd/>
          </a:ln>
        </p:spPr>
      </p:cxnSp>
      <p:sp>
        <p:nvSpPr>
          <p:cNvPr id="12301" name="AutoShape 102"/>
          <p:cNvSpPr>
            <a:spLocks noChangeArrowheads="1"/>
          </p:cNvSpPr>
          <p:nvPr/>
        </p:nvSpPr>
        <p:spPr bwMode="auto">
          <a:xfrm>
            <a:off x="2971800" y="2855913"/>
            <a:ext cx="2359025"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WIP Jobs for </a:t>
            </a:r>
          </a:p>
          <a:p>
            <a:pPr eaLnBrk="0" hangingPunct="0">
              <a:spcBef>
                <a:spcPct val="0"/>
              </a:spcBef>
              <a:buClrTx/>
              <a:buFontTx/>
              <a:buNone/>
            </a:pPr>
            <a:r>
              <a:rPr lang="en-US" sz="1200" b="1" u="none">
                <a:solidFill>
                  <a:schemeClr val="tx1"/>
                </a:solidFill>
                <a:latin typeface="Arial" charset="0"/>
              </a:rPr>
              <a:t> Assembly in MP Organization</a:t>
            </a:r>
          </a:p>
        </p:txBody>
      </p:sp>
      <p:sp>
        <p:nvSpPr>
          <p:cNvPr id="12302" name="AutoShape 108"/>
          <p:cNvSpPr>
            <a:spLocks noChangeArrowheads="1"/>
          </p:cNvSpPr>
          <p:nvPr/>
        </p:nvSpPr>
        <p:spPr bwMode="auto">
          <a:xfrm>
            <a:off x="5715000" y="2493963"/>
            <a:ext cx="2667000"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Receive Components </a:t>
            </a:r>
          </a:p>
          <a:p>
            <a:pPr eaLnBrk="0" hangingPunct="0">
              <a:spcBef>
                <a:spcPct val="0"/>
              </a:spcBef>
              <a:buClrTx/>
              <a:buFontTx/>
              <a:buNone/>
            </a:pPr>
            <a:r>
              <a:rPr lang="en-US" sz="1200" b="1" u="none">
                <a:solidFill>
                  <a:schemeClr val="tx1"/>
                </a:solidFill>
                <a:latin typeface="Arial" charset="0"/>
              </a:rPr>
              <a:t>Against  Replenishment PO in MP Organization</a:t>
            </a:r>
          </a:p>
        </p:txBody>
      </p:sp>
      <p:sp>
        <p:nvSpPr>
          <p:cNvPr id="12303" name="Rectangle 109"/>
          <p:cNvSpPr>
            <a:spLocks noChangeArrowheads="1"/>
          </p:cNvSpPr>
          <p:nvPr/>
        </p:nvSpPr>
        <p:spPr bwMode="auto">
          <a:xfrm>
            <a:off x="5715000" y="3389313"/>
            <a:ext cx="2667000" cy="649287"/>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Receive Assemblies against </a:t>
            </a:r>
          </a:p>
          <a:p>
            <a:pPr eaLnBrk="0" hangingPunct="0">
              <a:spcBef>
                <a:spcPct val="0"/>
              </a:spcBef>
              <a:buClrTx/>
              <a:buFontTx/>
              <a:buNone/>
            </a:pPr>
            <a:r>
              <a:rPr lang="en-US" sz="1200" b="1" u="none">
                <a:solidFill>
                  <a:schemeClr val="tx1"/>
                </a:solidFill>
                <a:latin typeface="Arial" charset="0"/>
              </a:rPr>
              <a:t>Subcontracting orders</a:t>
            </a:r>
          </a:p>
          <a:p>
            <a:pPr eaLnBrk="0" hangingPunct="0">
              <a:spcBef>
                <a:spcPct val="0"/>
              </a:spcBef>
              <a:buClrTx/>
              <a:buFontTx/>
              <a:buNone/>
            </a:pPr>
            <a:r>
              <a:rPr lang="en-US" sz="1200" b="1" u="none">
                <a:solidFill>
                  <a:schemeClr val="tx1"/>
                </a:solidFill>
                <a:latin typeface="Arial" charset="0"/>
              </a:rPr>
              <a:t>In OEM Organization</a:t>
            </a:r>
          </a:p>
        </p:txBody>
      </p:sp>
      <p:sp>
        <p:nvSpPr>
          <p:cNvPr id="12304" name="AutoShape 110"/>
          <p:cNvSpPr>
            <a:spLocks noChangeArrowheads="1"/>
          </p:cNvSpPr>
          <p:nvPr/>
        </p:nvSpPr>
        <p:spPr bwMode="auto">
          <a:xfrm>
            <a:off x="5715000" y="4100513"/>
            <a:ext cx="2667000"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Complete WIP jobs and backflush components </a:t>
            </a:r>
          </a:p>
          <a:p>
            <a:pPr eaLnBrk="0" hangingPunct="0">
              <a:spcBef>
                <a:spcPct val="0"/>
              </a:spcBef>
              <a:buClrTx/>
              <a:buFontTx/>
              <a:buNone/>
            </a:pPr>
            <a:r>
              <a:rPr lang="en-US" sz="1200" b="1" u="none">
                <a:solidFill>
                  <a:schemeClr val="tx1"/>
                </a:solidFill>
                <a:latin typeface="Arial" charset="0"/>
              </a:rPr>
              <a:t>in MP Organization</a:t>
            </a:r>
          </a:p>
        </p:txBody>
      </p:sp>
      <p:sp>
        <p:nvSpPr>
          <p:cNvPr id="12305" name="Rectangle 111"/>
          <p:cNvSpPr>
            <a:spLocks noChangeArrowheads="1"/>
          </p:cNvSpPr>
          <p:nvPr/>
        </p:nvSpPr>
        <p:spPr bwMode="auto">
          <a:xfrm>
            <a:off x="5715000" y="4872038"/>
            <a:ext cx="2667000" cy="466725"/>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Net AP/AR in OEM and </a:t>
            </a:r>
          </a:p>
          <a:p>
            <a:pPr eaLnBrk="0" hangingPunct="0">
              <a:spcBef>
                <a:spcPct val="0"/>
              </a:spcBef>
              <a:buClrTx/>
              <a:buFontTx/>
              <a:buNone/>
            </a:pPr>
            <a:r>
              <a:rPr lang="en-US" sz="1200" b="1" u="none">
                <a:solidFill>
                  <a:schemeClr val="tx1"/>
                </a:solidFill>
                <a:latin typeface="Arial" charset="0"/>
              </a:rPr>
              <a:t>Make Payment to MP</a:t>
            </a:r>
          </a:p>
        </p:txBody>
      </p:sp>
      <p:sp>
        <p:nvSpPr>
          <p:cNvPr id="12306" name="Line 112"/>
          <p:cNvSpPr>
            <a:spLocks noChangeShapeType="1"/>
          </p:cNvSpPr>
          <p:nvPr/>
        </p:nvSpPr>
        <p:spPr bwMode="auto">
          <a:xfrm>
            <a:off x="5486400" y="2057400"/>
            <a:ext cx="0" cy="3276600"/>
          </a:xfrm>
          <a:prstGeom prst="line">
            <a:avLst/>
          </a:prstGeom>
          <a:noFill/>
          <a:ln w="9525">
            <a:solidFill>
              <a:srgbClr val="990000"/>
            </a:solidFill>
            <a:round/>
            <a:headEnd type="none" w="sm" len="sm"/>
            <a:tailEnd type="none" w="sm" len="sm"/>
          </a:ln>
        </p:spPr>
        <p:txBody>
          <a:bodyPr/>
          <a:lstStyle/>
          <a:p>
            <a:endParaRPr lang="en-US"/>
          </a:p>
        </p:txBody>
      </p:sp>
      <p:sp>
        <p:nvSpPr>
          <p:cNvPr id="12307" name="Line 113"/>
          <p:cNvSpPr>
            <a:spLocks noChangeShapeType="1"/>
          </p:cNvSpPr>
          <p:nvPr/>
        </p:nvSpPr>
        <p:spPr bwMode="auto">
          <a:xfrm>
            <a:off x="5486400" y="2057400"/>
            <a:ext cx="228600" cy="0"/>
          </a:xfrm>
          <a:prstGeom prst="line">
            <a:avLst/>
          </a:prstGeom>
          <a:noFill/>
          <a:ln w="9525">
            <a:solidFill>
              <a:srgbClr val="990000"/>
            </a:solidFill>
            <a:round/>
            <a:headEnd type="none" w="sm" len="sm"/>
            <a:tailEnd type="triangle" w="med" len="med"/>
          </a:ln>
        </p:spPr>
        <p:txBody>
          <a:bodyPr/>
          <a:lstStyle/>
          <a:p>
            <a:endParaRPr lang="en-US"/>
          </a:p>
        </p:txBody>
      </p:sp>
      <p:sp>
        <p:nvSpPr>
          <p:cNvPr id="12308" name="Line 114"/>
          <p:cNvSpPr>
            <a:spLocks noChangeShapeType="1"/>
          </p:cNvSpPr>
          <p:nvPr/>
        </p:nvSpPr>
        <p:spPr bwMode="auto">
          <a:xfrm>
            <a:off x="5334000" y="5334000"/>
            <a:ext cx="152400" cy="0"/>
          </a:xfrm>
          <a:prstGeom prst="line">
            <a:avLst/>
          </a:prstGeom>
          <a:noFill/>
          <a:ln w="9525">
            <a:solidFill>
              <a:srgbClr val="990000"/>
            </a:solidFill>
            <a:round/>
            <a:headEnd type="none" w="sm" len="sm"/>
            <a:tailEnd type="none" w="sm" len="sm"/>
          </a:ln>
        </p:spPr>
        <p:txBody>
          <a:bodyPr/>
          <a:lstStyle/>
          <a:p>
            <a:endParaRPr lang="en-US"/>
          </a:p>
        </p:txBody>
      </p:sp>
      <p:sp>
        <p:nvSpPr>
          <p:cNvPr id="12309" name="AutoShape 116"/>
          <p:cNvSpPr>
            <a:spLocks noChangeArrowheads="1"/>
          </p:cNvSpPr>
          <p:nvPr/>
        </p:nvSpPr>
        <p:spPr bwMode="auto">
          <a:xfrm>
            <a:off x="6096000" y="5791200"/>
            <a:ext cx="304800" cy="152400"/>
          </a:xfrm>
          <a:prstGeom prst="flowChartPredefinedProcess">
            <a:avLst/>
          </a:prstGeom>
          <a:solidFill>
            <a:schemeClr val="bg1"/>
          </a:solidFill>
          <a:ln w="9525" algn="ctr">
            <a:solidFill>
              <a:srgbClr val="969696"/>
            </a:solidFill>
            <a:miter lim="800000"/>
            <a:headEnd/>
            <a:tailEnd/>
          </a:ln>
        </p:spPr>
        <p:txBody>
          <a:bodyPr wrap="none" anchor="ctr"/>
          <a:lstStyle/>
          <a:p>
            <a:pPr eaLnBrk="0" hangingPunct="0">
              <a:spcBef>
                <a:spcPct val="0"/>
              </a:spcBef>
              <a:buClrTx/>
              <a:buFontTx/>
              <a:buNone/>
            </a:pPr>
            <a:endParaRPr lang="en-US" sz="1200" b="1" u="none">
              <a:solidFill>
                <a:schemeClr val="tx1"/>
              </a:solidFill>
              <a:latin typeface="Arial" charset="0"/>
            </a:endParaRPr>
          </a:p>
        </p:txBody>
      </p:sp>
      <p:sp>
        <p:nvSpPr>
          <p:cNvPr id="12310" name="Text Box 118"/>
          <p:cNvSpPr txBox="1">
            <a:spLocks noChangeArrowheads="1"/>
          </p:cNvSpPr>
          <p:nvPr/>
        </p:nvSpPr>
        <p:spPr bwMode="auto">
          <a:xfrm>
            <a:off x="6400800" y="5745163"/>
            <a:ext cx="1981200" cy="274637"/>
          </a:xfrm>
          <a:prstGeom prst="rect">
            <a:avLst/>
          </a:prstGeom>
          <a:noFill/>
          <a:ln w="28575">
            <a:noFill/>
            <a:miter lim="800000"/>
            <a:headEnd type="none" w="sm" len="sm"/>
            <a:tailEnd type="none" w="sm" len="sm"/>
          </a:ln>
        </p:spPr>
        <p:txBody>
          <a:bodyPr>
            <a:spAutoFit/>
          </a:bodyPr>
          <a:lstStyle/>
          <a:p>
            <a:pPr algn="l" defTabSz="228600">
              <a:spcBef>
                <a:spcPct val="50000"/>
              </a:spcBef>
            </a:pPr>
            <a:r>
              <a:rPr lang="en-US" sz="1200" u="none">
                <a:solidFill>
                  <a:schemeClr val="tx1"/>
                </a:solidFill>
                <a:latin typeface="Arial" charset="0"/>
              </a:rPr>
              <a:t>Automatic Process</a:t>
            </a:r>
          </a:p>
        </p:txBody>
      </p:sp>
      <p:sp>
        <p:nvSpPr>
          <p:cNvPr id="12311" name="Rectangle 13"/>
          <p:cNvSpPr>
            <a:spLocks noChangeArrowheads="1"/>
          </p:cNvSpPr>
          <p:nvPr/>
        </p:nvSpPr>
        <p:spPr bwMode="auto">
          <a:xfrm>
            <a:off x="2971800" y="1795463"/>
            <a:ext cx="2362200" cy="831850"/>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Subcontracting Orders for Outsourced assembly  in OEM Organizations</a:t>
            </a:r>
          </a:p>
        </p:txBody>
      </p:sp>
      <p:cxnSp>
        <p:nvCxnSpPr>
          <p:cNvPr id="12312" name="AutoShape 119"/>
          <p:cNvCxnSpPr>
            <a:cxnSpLocks noChangeShapeType="1"/>
            <a:endCxn id="12313" idx="0"/>
          </p:cNvCxnSpPr>
          <p:nvPr/>
        </p:nvCxnSpPr>
        <p:spPr bwMode="auto">
          <a:xfrm>
            <a:off x="1522413" y="2209800"/>
            <a:ext cx="39687" cy="3190875"/>
          </a:xfrm>
          <a:prstGeom prst="straightConnector1">
            <a:avLst/>
          </a:prstGeom>
          <a:noFill/>
          <a:ln w="9525">
            <a:solidFill>
              <a:srgbClr val="990000"/>
            </a:solidFill>
            <a:round/>
            <a:headEnd/>
            <a:tailEnd type="triangle" w="med" len="med"/>
          </a:ln>
        </p:spPr>
      </p:cxnSp>
      <p:sp>
        <p:nvSpPr>
          <p:cNvPr id="12313" name="Rectangle 5"/>
          <p:cNvSpPr>
            <a:spLocks noChangeArrowheads="1"/>
          </p:cNvSpPr>
          <p:nvPr/>
        </p:nvSpPr>
        <p:spPr bwMode="auto">
          <a:xfrm>
            <a:off x="609600" y="54006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Shipping </a:t>
            </a:r>
          </a:p>
          <a:p>
            <a:pPr eaLnBrk="0" hangingPunct="0">
              <a:spcBef>
                <a:spcPct val="0"/>
              </a:spcBef>
              <a:buClrTx/>
              <a:buFontTx/>
              <a:buNone/>
            </a:pPr>
            <a:r>
              <a:rPr lang="en-US" sz="1200" b="1" u="none">
                <a:solidFill>
                  <a:srgbClr val="336699"/>
                </a:solidFill>
                <a:latin typeface="Arial" charset="0"/>
              </a:rPr>
              <a:t>Networks</a:t>
            </a:r>
          </a:p>
        </p:txBody>
      </p:sp>
      <p:sp>
        <p:nvSpPr>
          <p:cNvPr id="12314" name="Rectangle 4"/>
          <p:cNvSpPr>
            <a:spLocks noChangeArrowheads="1"/>
          </p:cNvSpPr>
          <p:nvPr/>
        </p:nvSpPr>
        <p:spPr bwMode="auto">
          <a:xfrm>
            <a:off x="600075" y="4714875"/>
            <a:ext cx="1914525" cy="466725"/>
          </a:xfrm>
          <a:prstGeom prst="rect">
            <a:avLst/>
          </a:prstGeom>
          <a:solidFill>
            <a:schemeClr val="bg1">
              <a:lumMod val="85000"/>
            </a:schemeClr>
          </a:solidFill>
          <a:ln w="9525">
            <a:solidFill>
              <a:srgbClr val="336699"/>
            </a:solidFill>
            <a:miter lim="800000"/>
            <a:headEnd/>
            <a:tailEnd/>
          </a:ln>
        </p:spPr>
        <p:txBody>
          <a:bodyPr anchor="ctr">
            <a:spAutoFit/>
          </a:bodyPr>
          <a:lstStyle/>
          <a:p>
            <a:pPr eaLnBrk="0" hangingPunct="0">
              <a:spcBef>
                <a:spcPct val="0"/>
              </a:spcBef>
              <a:buClrTx/>
              <a:buFontTx/>
              <a:buNone/>
              <a:defRPr/>
            </a:pPr>
            <a:r>
              <a:rPr lang="en-US" sz="1200" b="1" u="none">
                <a:solidFill>
                  <a:srgbClr val="336699"/>
                </a:solidFill>
                <a:latin typeface="Arial" charset="0"/>
              </a:rPr>
              <a:t>Define Accounting </a:t>
            </a:r>
          </a:p>
          <a:p>
            <a:pPr eaLnBrk="0" hangingPunct="0">
              <a:spcBef>
                <a:spcPct val="0"/>
              </a:spcBef>
              <a:buClrTx/>
              <a:buFontTx/>
              <a:buNone/>
              <a:defRPr/>
            </a:pPr>
            <a:r>
              <a:rPr lang="en-US" sz="1200" b="1" u="none">
                <a:solidFill>
                  <a:srgbClr val="336699"/>
                </a:solidFill>
                <a:latin typeface="Arial" charset="0"/>
              </a:rPr>
              <a:t>Setup</a:t>
            </a:r>
          </a:p>
        </p:txBody>
      </p:sp>
      <p:sp>
        <p:nvSpPr>
          <p:cNvPr id="12315" name="Rectangle 34"/>
          <p:cNvSpPr>
            <a:spLocks noChangeArrowheads="1"/>
          </p:cNvSpPr>
          <p:nvPr/>
        </p:nvSpPr>
        <p:spPr bwMode="auto">
          <a:xfrm>
            <a:off x="600075" y="4029075"/>
            <a:ext cx="1914525"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Assemblies </a:t>
            </a:r>
          </a:p>
          <a:p>
            <a:pPr eaLnBrk="0" hangingPunct="0">
              <a:spcBef>
                <a:spcPct val="0"/>
              </a:spcBef>
              <a:buClrTx/>
              <a:buFontTx/>
              <a:buNone/>
            </a:pPr>
            <a:r>
              <a:rPr lang="en-US" sz="1200" b="1" u="none">
                <a:solidFill>
                  <a:srgbClr val="336699"/>
                </a:solidFill>
                <a:latin typeface="Arial" charset="0"/>
              </a:rPr>
              <a:t>and Components</a:t>
            </a:r>
          </a:p>
        </p:txBody>
      </p:sp>
      <p:sp>
        <p:nvSpPr>
          <p:cNvPr id="12316" name="Rectangle 3"/>
          <p:cNvSpPr>
            <a:spLocks noChangeArrowheads="1"/>
          </p:cNvSpPr>
          <p:nvPr/>
        </p:nvSpPr>
        <p:spPr bwMode="auto">
          <a:xfrm>
            <a:off x="609600" y="33432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OEM and MP </a:t>
            </a:r>
          </a:p>
          <a:p>
            <a:pPr eaLnBrk="0" hangingPunct="0">
              <a:spcBef>
                <a:spcPct val="0"/>
              </a:spcBef>
              <a:buClrTx/>
              <a:buFontTx/>
              <a:buNone/>
            </a:pPr>
            <a:r>
              <a:rPr lang="en-US" sz="1200" b="1" u="none">
                <a:solidFill>
                  <a:srgbClr val="336699"/>
                </a:solidFill>
                <a:latin typeface="Arial" charset="0"/>
              </a:rPr>
              <a:t>Organizations</a:t>
            </a:r>
          </a:p>
        </p:txBody>
      </p:sp>
      <p:sp>
        <p:nvSpPr>
          <p:cNvPr id="12317" name="Rectangle 28"/>
          <p:cNvSpPr>
            <a:spLocks noChangeArrowheads="1"/>
          </p:cNvSpPr>
          <p:nvPr/>
        </p:nvSpPr>
        <p:spPr bwMode="auto">
          <a:xfrm>
            <a:off x="609600" y="1922611"/>
            <a:ext cx="1900238" cy="46166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Enable </a:t>
            </a:r>
            <a:r>
              <a:rPr lang="en-US" sz="1200" b="1" u="none" smtClean="0">
                <a:solidFill>
                  <a:srgbClr val="336699"/>
                </a:solidFill>
                <a:latin typeface="Arial" charset="0"/>
              </a:rPr>
              <a:t>Subcontracting </a:t>
            </a:r>
            <a:r>
              <a:rPr lang="en-US" sz="1200" b="1" u="none" dirty="0">
                <a:solidFill>
                  <a:srgbClr val="336699"/>
                </a:solidFill>
                <a:latin typeface="Arial" charset="0"/>
              </a:rPr>
              <a:t>Profiles</a:t>
            </a:r>
          </a:p>
        </p:txBody>
      </p:sp>
      <p:sp>
        <p:nvSpPr>
          <p:cNvPr id="12318" name="Rectangle 120"/>
          <p:cNvSpPr>
            <a:spLocks noChangeArrowheads="1"/>
          </p:cNvSpPr>
          <p:nvPr/>
        </p:nvSpPr>
        <p:spPr bwMode="auto">
          <a:xfrm>
            <a:off x="609600" y="26574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Customers and Suppliers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14400" y="2992438"/>
            <a:ext cx="7315200" cy="1489075"/>
          </a:xfrm>
        </p:spPr>
        <p:txBody>
          <a:bodyPr>
            <a:spAutoFit/>
          </a:bodyPr>
          <a:lstStyle/>
          <a:p>
            <a:pPr eaLnBrk="1" hangingPunct="1"/>
            <a:r>
              <a:rPr lang="en-US" sz="4800" smtClean="0"/>
              <a:t>Setup and Process</a:t>
            </a:r>
            <a:br>
              <a:rPr lang="en-US" sz="4800" smtClean="0"/>
            </a:br>
            <a:endParaRPr lang="en-US" sz="48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1460500"/>
            <a:ext cx="2197100" cy="4711700"/>
          </a:xfrm>
          <a:prstGeom prst="rect">
            <a:avLst/>
          </a:prstGeom>
          <a:solidFill>
            <a:srgbClr val="EAEAEA"/>
          </a:solidFill>
          <a:ln w="6350">
            <a:solidFill>
              <a:srgbClr val="969696"/>
            </a:solidFill>
            <a:prstDash val="dash"/>
            <a:miter lim="800000"/>
            <a:headEnd/>
            <a:tailEnd/>
          </a:ln>
        </p:spPr>
        <p:txBody>
          <a:bodyPr wrap="none" anchor="ctr"/>
          <a:lstStyle/>
          <a:p>
            <a:pPr eaLnBrk="0" hangingPunct="0">
              <a:spcBef>
                <a:spcPct val="0"/>
              </a:spcBef>
              <a:buClrTx/>
              <a:buFontTx/>
              <a:buNone/>
            </a:pPr>
            <a:endParaRPr lang="en-US" sz="1200" b="1" u="none">
              <a:solidFill>
                <a:schemeClr val="tx1"/>
              </a:solidFill>
              <a:latin typeface="Arial" charset="0"/>
            </a:endParaRPr>
          </a:p>
        </p:txBody>
      </p:sp>
      <p:sp>
        <p:nvSpPr>
          <p:cNvPr id="12291" name="Rectangle 8"/>
          <p:cNvSpPr>
            <a:spLocks noChangeArrowheads="1"/>
          </p:cNvSpPr>
          <p:nvPr/>
        </p:nvSpPr>
        <p:spPr bwMode="auto">
          <a:xfrm>
            <a:off x="2819400" y="1447800"/>
            <a:ext cx="5664200" cy="4686300"/>
          </a:xfrm>
          <a:prstGeom prst="rect">
            <a:avLst/>
          </a:prstGeom>
          <a:solidFill>
            <a:srgbClr val="EAEAEA"/>
          </a:solidFill>
          <a:ln w="6350" algn="ctr">
            <a:solidFill>
              <a:srgbClr val="969696"/>
            </a:solidFill>
            <a:prstDash val="dash"/>
            <a:miter lim="800000"/>
            <a:headEnd/>
            <a:tailEnd/>
          </a:ln>
        </p:spPr>
        <p:txBody>
          <a:bodyPr wrap="none" anchor="ctr"/>
          <a:lstStyle/>
          <a:p>
            <a:endParaRPr lang="en-US"/>
          </a:p>
        </p:txBody>
      </p:sp>
      <p:cxnSp>
        <p:nvCxnSpPr>
          <p:cNvPr id="12292" name="AutoShape 15"/>
          <p:cNvCxnSpPr>
            <a:cxnSpLocks noChangeShapeType="1"/>
          </p:cNvCxnSpPr>
          <p:nvPr/>
        </p:nvCxnSpPr>
        <p:spPr bwMode="auto">
          <a:xfrm>
            <a:off x="7086600" y="1931988"/>
            <a:ext cx="0" cy="2944812"/>
          </a:xfrm>
          <a:prstGeom prst="straightConnector1">
            <a:avLst/>
          </a:prstGeom>
          <a:noFill/>
          <a:ln w="9525">
            <a:solidFill>
              <a:srgbClr val="990000"/>
            </a:solidFill>
            <a:round/>
            <a:headEnd/>
            <a:tailEnd type="triangle" w="med" len="med"/>
          </a:ln>
        </p:spPr>
      </p:cxnSp>
      <p:sp>
        <p:nvSpPr>
          <p:cNvPr id="12293" name="Rectangle 27"/>
          <p:cNvSpPr>
            <a:spLocks noGrp="1" noChangeArrowheads="1"/>
          </p:cNvSpPr>
          <p:nvPr>
            <p:ph type="title"/>
          </p:nvPr>
        </p:nvSpPr>
        <p:spPr/>
        <p:txBody>
          <a:bodyPr/>
          <a:lstStyle/>
          <a:p>
            <a:pPr eaLnBrk="1" hangingPunct="1"/>
            <a:r>
              <a:rPr lang="en-US" smtClean="0"/>
              <a:t>Subcontracting</a:t>
            </a:r>
            <a:br>
              <a:rPr lang="en-US" smtClean="0"/>
            </a:br>
            <a:r>
              <a:rPr lang="en-US" smtClean="0"/>
              <a:t>Setup and Process</a:t>
            </a:r>
          </a:p>
        </p:txBody>
      </p:sp>
      <p:sp>
        <p:nvSpPr>
          <p:cNvPr id="12294" name="Rectangle 30"/>
          <p:cNvSpPr>
            <a:spLocks noChangeArrowheads="1"/>
          </p:cNvSpPr>
          <p:nvPr/>
        </p:nvSpPr>
        <p:spPr bwMode="auto">
          <a:xfrm>
            <a:off x="457200" y="1460500"/>
            <a:ext cx="1536700" cy="266700"/>
          </a:xfrm>
          <a:prstGeom prst="rect">
            <a:avLst/>
          </a:prstGeom>
          <a:solidFill>
            <a:srgbClr val="667263"/>
          </a:solidFill>
          <a:ln w="9525" cap="rnd" algn="ctr">
            <a:solidFill>
              <a:schemeClr val="bg2"/>
            </a:solidFill>
            <a:miter lim="800000"/>
            <a:headEnd/>
            <a:tailEnd/>
          </a:ln>
        </p:spPr>
        <p:txBody>
          <a:bodyPr wrap="none" anchor="ctr"/>
          <a:lstStyle/>
          <a:p>
            <a:pPr algn="l" eaLnBrk="0" hangingPunct="0">
              <a:spcBef>
                <a:spcPct val="50000"/>
              </a:spcBef>
              <a:buClrTx/>
              <a:buFontTx/>
              <a:buNone/>
            </a:pPr>
            <a:r>
              <a:rPr lang="en-US" sz="1200" b="1" u="none">
                <a:solidFill>
                  <a:schemeClr val="bg1"/>
                </a:solidFill>
                <a:latin typeface="Arial" charset="0"/>
              </a:rPr>
              <a:t>SETUP</a:t>
            </a:r>
          </a:p>
        </p:txBody>
      </p:sp>
      <p:sp>
        <p:nvSpPr>
          <p:cNvPr id="12295" name="Rectangle 31"/>
          <p:cNvSpPr>
            <a:spLocks noChangeArrowheads="1"/>
          </p:cNvSpPr>
          <p:nvPr/>
        </p:nvSpPr>
        <p:spPr bwMode="auto">
          <a:xfrm>
            <a:off x="2819400" y="1460500"/>
            <a:ext cx="1536700" cy="266700"/>
          </a:xfrm>
          <a:prstGeom prst="rect">
            <a:avLst/>
          </a:prstGeom>
          <a:solidFill>
            <a:srgbClr val="667263"/>
          </a:solidFill>
          <a:ln w="9525" cap="rnd" algn="ctr">
            <a:solidFill>
              <a:schemeClr val="bg2"/>
            </a:solidFill>
            <a:miter lim="800000"/>
            <a:headEnd/>
            <a:tailEnd/>
          </a:ln>
        </p:spPr>
        <p:txBody>
          <a:bodyPr wrap="none" anchor="ctr"/>
          <a:lstStyle/>
          <a:p>
            <a:pPr algn="l" eaLnBrk="0" hangingPunct="0">
              <a:spcBef>
                <a:spcPct val="50000"/>
              </a:spcBef>
              <a:buClrTx/>
              <a:buFontTx/>
              <a:buNone/>
            </a:pPr>
            <a:r>
              <a:rPr lang="en-US" sz="1200" b="1" u="none">
                <a:solidFill>
                  <a:schemeClr val="bg1"/>
                </a:solidFill>
                <a:latin typeface="Arial" charset="0"/>
              </a:rPr>
              <a:t>PROCESS</a:t>
            </a:r>
          </a:p>
        </p:txBody>
      </p:sp>
      <p:cxnSp>
        <p:nvCxnSpPr>
          <p:cNvPr id="12296" name="AutoShape 97"/>
          <p:cNvCxnSpPr>
            <a:cxnSpLocks noChangeShapeType="1"/>
          </p:cNvCxnSpPr>
          <p:nvPr/>
        </p:nvCxnSpPr>
        <p:spPr bwMode="auto">
          <a:xfrm>
            <a:off x="4152900" y="1981200"/>
            <a:ext cx="1588" cy="3048000"/>
          </a:xfrm>
          <a:prstGeom prst="straightConnector1">
            <a:avLst/>
          </a:prstGeom>
          <a:noFill/>
          <a:ln w="9525">
            <a:solidFill>
              <a:srgbClr val="990000"/>
            </a:solidFill>
            <a:round/>
            <a:headEnd/>
            <a:tailEnd type="triangle" w="med" len="med"/>
          </a:ln>
        </p:spPr>
      </p:cxnSp>
      <p:sp>
        <p:nvSpPr>
          <p:cNvPr id="12297" name="AutoShape 100"/>
          <p:cNvSpPr>
            <a:spLocks noChangeArrowheads="1"/>
          </p:cNvSpPr>
          <p:nvPr/>
        </p:nvSpPr>
        <p:spPr bwMode="auto">
          <a:xfrm>
            <a:off x="2971800" y="3816350"/>
            <a:ext cx="2359025" cy="831850"/>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Replenishment</a:t>
            </a:r>
          </a:p>
          <a:p>
            <a:pPr eaLnBrk="0" hangingPunct="0">
              <a:spcBef>
                <a:spcPct val="0"/>
              </a:spcBef>
              <a:buClrTx/>
              <a:buFontTx/>
              <a:buNone/>
            </a:pPr>
            <a:r>
              <a:rPr lang="en-US" sz="1200" b="1" u="none">
                <a:solidFill>
                  <a:schemeClr val="tx1"/>
                </a:solidFill>
                <a:latin typeface="Arial" charset="0"/>
              </a:rPr>
              <a:t> Purchase Orders for </a:t>
            </a:r>
          </a:p>
          <a:p>
            <a:pPr eaLnBrk="0" hangingPunct="0">
              <a:spcBef>
                <a:spcPct val="0"/>
              </a:spcBef>
              <a:buClrTx/>
              <a:buFontTx/>
              <a:buNone/>
            </a:pPr>
            <a:r>
              <a:rPr lang="en-US" sz="1200" b="1" u="none">
                <a:solidFill>
                  <a:schemeClr val="tx1"/>
                </a:solidFill>
                <a:latin typeface="Arial" charset="0"/>
              </a:rPr>
              <a:t>Components in MP Organization</a:t>
            </a:r>
          </a:p>
        </p:txBody>
      </p:sp>
      <p:sp>
        <p:nvSpPr>
          <p:cNvPr id="12298" name="AutoShape 101"/>
          <p:cNvSpPr>
            <a:spLocks noChangeArrowheads="1"/>
          </p:cNvSpPr>
          <p:nvPr/>
        </p:nvSpPr>
        <p:spPr bwMode="auto">
          <a:xfrm>
            <a:off x="2971800" y="5029200"/>
            <a:ext cx="2359025" cy="831850"/>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Replenishment Sales Orders for </a:t>
            </a:r>
          </a:p>
          <a:p>
            <a:pPr eaLnBrk="0" hangingPunct="0">
              <a:spcBef>
                <a:spcPct val="0"/>
              </a:spcBef>
              <a:buClrTx/>
              <a:buFontTx/>
              <a:buNone/>
            </a:pPr>
            <a:r>
              <a:rPr lang="en-US" sz="1200" b="1" u="none">
                <a:solidFill>
                  <a:schemeClr val="tx1"/>
                </a:solidFill>
                <a:latin typeface="Arial" charset="0"/>
              </a:rPr>
              <a:t>Components in OEM Organization</a:t>
            </a:r>
          </a:p>
        </p:txBody>
      </p:sp>
      <p:sp>
        <p:nvSpPr>
          <p:cNvPr id="12299" name="Rectangle 106"/>
          <p:cNvSpPr>
            <a:spLocks noChangeArrowheads="1"/>
          </p:cNvSpPr>
          <p:nvPr/>
        </p:nvSpPr>
        <p:spPr bwMode="auto">
          <a:xfrm>
            <a:off x="5715000" y="1824038"/>
            <a:ext cx="2667000" cy="466725"/>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Ship Replenishment </a:t>
            </a:r>
          </a:p>
          <a:p>
            <a:pPr eaLnBrk="0" hangingPunct="0">
              <a:spcBef>
                <a:spcPct val="0"/>
              </a:spcBef>
              <a:buClrTx/>
              <a:buFontTx/>
              <a:buNone/>
            </a:pPr>
            <a:r>
              <a:rPr lang="en-US" sz="1200" b="1" u="none">
                <a:solidFill>
                  <a:schemeClr val="tx1"/>
                </a:solidFill>
                <a:latin typeface="Arial" charset="0"/>
              </a:rPr>
              <a:t>Sales Order in OEM Organization</a:t>
            </a:r>
          </a:p>
        </p:txBody>
      </p:sp>
      <p:cxnSp>
        <p:nvCxnSpPr>
          <p:cNvPr id="12300" name="AutoShape 107"/>
          <p:cNvCxnSpPr>
            <a:cxnSpLocks noChangeShapeType="1"/>
          </p:cNvCxnSpPr>
          <p:nvPr/>
        </p:nvCxnSpPr>
        <p:spPr bwMode="auto">
          <a:xfrm>
            <a:off x="4189413" y="1824038"/>
            <a:ext cx="1587" cy="233362"/>
          </a:xfrm>
          <a:prstGeom prst="straightConnector1">
            <a:avLst/>
          </a:prstGeom>
          <a:noFill/>
          <a:ln w="9525">
            <a:solidFill>
              <a:srgbClr val="990000"/>
            </a:solidFill>
            <a:round/>
            <a:headEnd type="oval" w="med" len="med"/>
            <a:tailEnd/>
          </a:ln>
        </p:spPr>
      </p:cxnSp>
      <p:sp>
        <p:nvSpPr>
          <p:cNvPr id="12301" name="AutoShape 102"/>
          <p:cNvSpPr>
            <a:spLocks noChangeArrowheads="1"/>
          </p:cNvSpPr>
          <p:nvPr/>
        </p:nvSpPr>
        <p:spPr bwMode="auto">
          <a:xfrm>
            <a:off x="2971800" y="2855913"/>
            <a:ext cx="2359025"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WIP Jobs for </a:t>
            </a:r>
          </a:p>
          <a:p>
            <a:pPr eaLnBrk="0" hangingPunct="0">
              <a:spcBef>
                <a:spcPct val="0"/>
              </a:spcBef>
              <a:buClrTx/>
              <a:buFontTx/>
              <a:buNone/>
            </a:pPr>
            <a:r>
              <a:rPr lang="en-US" sz="1200" b="1" u="none">
                <a:solidFill>
                  <a:schemeClr val="tx1"/>
                </a:solidFill>
                <a:latin typeface="Arial" charset="0"/>
              </a:rPr>
              <a:t> Assembly in MP Organization</a:t>
            </a:r>
          </a:p>
        </p:txBody>
      </p:sp>
      <p:sp>
        <p:nvSpPr>
          <p:cNvPr id="12302" name="AutoShape 108"/>
          <p:cNvSpPr>
            <a:spLocks noChangeArrowheads="1"/>
          </p:cNvSpPr>
          <p:nvPr/>
        </p:nvSpPr>
        <p:spPr bwMode="auto">
          <a:xfrm>
            <a:off x="5715000" y="2493963"/>
            <a:ext cx="2667000"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Receive Components </a:t>
            </a:r>
          </a:p>
          <a:p>
            <a:pPr eaLnBrk="0" hangingPunct="0">
              <a:spcBef>
                <a:spcPct val="0"/>
              </a:spcBef>
              <a:buClrTx/>
              <a:buFontTx/>
              <a:buNone/>
            </a:pPr>
            <a:r>
              <a:rPr lang="en-US" sz="1200" b="1" u="none">
                <a:solidFill>
                  <a:schemeClr val="tx1"/>
                </a:solidFill>
                <a:latin typeface="Arial" charset="0"/>
              </a:rPr>
              <a:t>Against  Replenishment PO in MP Organization</a:t>
            </a:r>
          </a:p>
        </p:txBody>
      </p:sp>
      <p:sp>
        <p:nvSpPr>
          <p:cNvPr id="12303" name="Rectangle 109"/>
          <p:cNvSpPr>
            <a:spLocks noChangeArrowheads="1"/>
          </p:cNvSpPr>
          <p:nvPr/>
        </p:nvSpPr>
        <p:spPr bwMode="auto">
          <a:xfrm>
            <a:off x="5715000" y="3389313"/>
            <a:ext cx="2667000" cy="649287"/>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Receive Assemblies against </a:t>
            </a:r>
          </a:p>
          <a:p>
            <a:pPr eaLnBrk="0" hangingPunct="0">
              <a:spcBef>
                <a:spcPct val="0"/>
              </a:spcBef>
              <a:buClrTx/>
              <a:buFontTx/>
              <a:buNone/>
            </a:pPr>
            <a:r>
              <a:rPr lang="en-US" sz="1200" b="1" u="none">
                <a:solidFill>
                  <a:schemeClr val="tx1"/>
                </a:solidFill>
                <a:latin typeface="Arial" charset="0"/>
              </a:rPr>
              <a:t>Subcontracting orders</a:t>
            </a:r>
          </a:p>
          <a:p>
            <a:pPr eaLnBrk="0" hangingPunct="0">
              <a:spcBef>
                <a:spcPct val="0"/>
              </a:spcBef>
              <a:buClrTx/>
              <a:buFontTx/>
              <a:buNone/>
            </a:pPr>
            <a:r>
              <a:rPr lang="en-US" sz="1200" b="1" u="none">
                <a:solidFill>
                  <a:schemeClr val="tx1"/>
                </a:solidFill>
                <a:latin typeface="Arial" charset="0"/>
              </a:rPr>
              <a:t>In OEM Organization</a:t>
            </a:r>
          </a:p>
        </p:txBody>
      </p:sp>
      <p:sp>
        <p:nvSpPr>
          <p:cNvPr id="12304" name="AutoShape 110"/>
          <p:cNvSpPr>
            <a:spLocks noChangeArrowheads="1"/>
          </p:cNvSpPr>
          <p:nvPr/>
        </p:nvSpPr>
        <p:spPr bwMode="auto">
          <a:xfrm>
            <a:off x="5715000" y="4100513"/>
            <a:ext cx="2667000" cy="649287"/>
          </a:xfrm>
          <a:prstGeom prst="flowChartPredefinedProcess">
            <a:avLst/>
          </a:prstGeom>
          <a:solidFill>
            <a:schemeClr val="bg1"/>
          </a:solidFill>
          <a:ln w="9525" algn="ctr">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Complete WIP jobs and backflush components </a:t>
            </a:r>
          </a:p>
          <a:p>
            <a:pPr eaLnBrk="0" hangingPunct="0">
              <a:spcBef>
                <a:spcPct val="0"/>
              </a:spcBef>
              <a:buClrTx/>
              <a:buFontTx/>
              <a:buNone/>
            </a:pPr>
            <a:r>
              <a:rPr lang="en-US" sz="1200" b="1" u="none">
                <a:solidFill>
                  <a:schemeClr val="tx1"/>
                </a:solidFill>
                <a:latin typeface="Arial" charset="0"/>
              </a:rPr>
              <a:t>in MP Organization</a:t>
            </a:r>
          </a:p>
        </p:txBody>
      </p:sp>
      <p:sp>
        <p:nvSpPr>
          <p:cNvPr id="12305" name="Rectangle 111"/>
          <p:cNvSpPr>
            <a:spLocks noChangeArrowheads="1"/>
          </p:cNvSpPr>
          <p:nvPr/>
        </p:nvSpPr>
        <p:spPr bwMode="auto">
          <a:xfrm>
            <a:off x="5715000" y="4872038"/>
            <a:ext cx="2667000" cy="466725"/>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Net AP/AR in OEM and </a:t>
            </a:r>
          </a:p>
          <a:p>
            <a:pPr eaLnBrk="0" hangingPunct="0">
              <a:spcBef>
                <a:spcPct val="0"/>
              </a:spcBef>
              <a:buClrTx/>
              <a:buFontTx/>
              <a:buNone/>
            </a:pPr>
            <a:r>
              <a:rPr lang="en-US" sz="1200" b="1" u="none">
                <a:solidFill>
                  <a:schemeClr val="tx1"/>
                </a:solidFill>
                <a:latin typeface="Arial" charset="0"/>
              </a:rPr>
              <a:t>Make Payment to MP</a:t>
            </a:r>
          </a:p>
        </p:txBody>
      </p:sp>
      <p:sp>
        <p:nvSpPr>
          <p:cNvPr id="12306" name="Line 112"/>
          <p:cNvSpPr>
            <a:spLocks noChangeShapeType="1"/>
          </p:cNvSpPr>
          <p:nvPr/>
        </p:nvSpPr>
        <p:spPr bwMode="auto">
          <a:xfrm>
            <a:off x="5486400" y="2057400"/>
            <a:ext cx="0" cy="3276600"/>
          </a:xfrm>
          <a:prstGeom prst="line">
            <a:avLst/>
          </a:prstGeom>
          <a:noFill/>
          <a:ln w="9525">
            <a:solidFill>
              <a:srgbClr val="990000"/>
            </a:solidFill>
            <a:round/>
            <a:headEnd type="none" w="sm" len="sm"/>
            <a:tailEnd type="none" w="sm" len="sm"/>
          </a:ln>
        </p:spPr>
        <p:txBody>
          <a:bodyPr/>
          <a:lstStyle/>
          <a:p>
            <a:endParaRPr lang="en-US"/>
          </a:p>
        </p:txBody>
      </p:sp>
      <p:sp>
        <p:nvSpPr>
          <p:cNvPr id="12307" name="Line 113"/>
          <p:cNvSpPr>
            <a:spLocks noChangeShapeType="1"/>
          </p:cNvSpPr>
          <p:nvPr/>
        </p:nvSpPr>
        <p:spPr bwMode="auto">
          <a:xfrm>
            <a:off x="5486400" y="2057400"/>
            <a:ext cx="228600" cy="0"/>
          </a:xfrm>
          <a:prstGeom prst="line">
            <a:avLst/>
          </a:prstGeom>
          <a:noFill/>
          <a:ln w="9525">
            <a:solidFill>
              <a:srgbClr val="990000"/>
            </a:solidFill>
            <a:round/>
            <a:headEnd type="none" w="sm" len="sm"/>
            <a:tailEnd type="triangle" w="med" len="med"/>
          </a:ln>
        </p:spPr>
        <p:txBody>
          <a:bodyPr/>
          <a:lstStyle/>
          <a:p>
            <a:endParaRPr lang="en-US"/>
          </a:p>
        </p:txBody>
      </p:sp>
      <p:sp>
        <p:nvSpPr>
          <p:cNvPr id="12308" name="Line 114"/>
          <p:cNvSpPr>
            <a:spLocks noChangeShapeType="1"/>
          </p:cNvSpPr>
          <p:nvPr/>
        </p:nvSpPr>
        <p:spPr bwMode="auto">
          <a:xfrm>
            <a:off x="5334000" y="5334000"/>
            <a:ext cx="152400" cy="0"/>
          </a:xfrm>
          <a:prstGeom prst="line">
            <a:avLst/>
          </a:prstGeom>
          <a:noFill/>
          <a:ln w="9525">
            <a:solidFill>
              <a:srgbClr val="990000"/>
            </a:solidFill>
            <a:round/>
            <a:headEnd type="none" w="sm" len="sm"/>
            <a:tailEnd type="none" w="sm" len="sm"/>
          </a:ln>
        </p:spPr>
        <p:txBody>
          <a:bodyPr/>
          <a:lstStyle/>
          <a:p>
            <a:endParaRPr lang="en-US"/>
          </a:p>
        </p:txBody>
      </p:sp>
      <p:sp>
        <p:nvSpPr>
          <p:cNvPr id="12309" name="AutoShape 116"/>
          <p:cNvSpPr>
            <a:spLocks noChangeArrowheads="1"/>
          </p:cNvSpPr>
          <p:nvPr/>
        </p:nvSpPr>
        <p:spPr bwMode="auto">
          <a:xfrm>
            <a:off x="6096000" y="5791200"/>
            <a:ext cx="304800" cy="152400"/>
          </a:xfrm>
          <a:prstGeom prst="flowChartPredefinedProcess">
            <a:avLst/>
          </a:prstGeom>
          <a:solidFill>
            <a:schemeClr val="bg1"/>
          </a:solidFill>
          <a:ln w="9525" algn="ctr">
            <a:solidFill>
              <a:srgbClr val="969696"/>
            </a:solidFill>
            <a:miter lim="800000"/>
            <a:headEnd/>
            <a:tailEnd/>
          </a:ln>
        </p:spPr>
        <p:txBody>
          <a:bodyPr wrap="none" anchor="ctr"/>
          <a:lstStyle/>
          <a:p>
            <a:pPr eaLnBrk="0" hangingPunct="0">
              <a:spcBef>
                <a:spcPct val="0"/>
              </a:spcBef>
              <a:buClrTx/>
              <a:buFontTx/>
              <a:buNone/>
            </a:pPr>
            <a:endParaRPr lang="en-US" sz="1200" b="1" u="none">
              <a:solidFill>
                <a:schemeClr val="tx1"/>
              </a:solidFill>
              <a:latin typeface="Arial" charset="0"/>
            </a:endParaRPr>
          </a:p>
        </p:txBody>
      </p:sp>
      <p:sp>
        <p:nvSpPr>
          <p:cNvPr id="12310" name="Text Box 118"/>
          <p:cNvSpPr txBox="1">
            <a:spLocks noChangeArrowheads="1"/>
          </p:cNvSpPr>
          <p:nvPr/>
        </p:nvSpPr>
        <p:spPr bwMode="auto">
          <a:xfrm>
            <a:off x="6400800" y="5745163"/>
            <a:ext cx="1981200" cy="274637"/>
          </a:xfrm>
          <a:prstGeom prst="rect">
            <a:avLst/>
          </a:prstGeom>
          <a:noFill/>
          <a:ln w="28575">
            <a:noFill/>
            <a:miter lim="800000"/>
            <a:headEnd type="none" w="sm" len="sm"/>
            <a:tailEnd type="none" w="sm" len="sm"/>
          </a:ln>
        </p:spPr>
        <p:txBody>
          <a:bodyPr>
            <a:spAutoFit/>
          </a:bodyPr>
          <a:lstStyle/>
          <a:p>
            <a:pPr algn="l" defTabSz="228600">
              <a:spcBef>
                <a:spcPct val="50000"/>
              </a:spcBef>
            </a:pPr>
            <a:r>
              <a:rPr lang="en-US" sz="1200" u="none">
                <a:solidFill>
                  <a:schemeClr val="tx1"/>
                </a:solidFill>
                <a:latin typeface="Arial" charset="0"/>
              </a:rPr>
              <a:t>Automatic Process</a:t>
            </a:r>
          </a:p>
        </p:txBody>
      </p:sp>
      <p:sp>
        <p:nvSpPr>
          <p:cNvPr id="12311" name="Rectangle 13"/>
          <p:cNvSpPr>
            <a:spLocks noChangeArrowheads="1"/>
          </p:cNvSpPr>
          <p:nvPr/>
        </p:nvSpPr>
        <p:spPr bwMode="auto">
          <a:xfrm>
            <a:off x="2971800" y="1795463"/>
            <a:ext cx="2362200" cy="831850"/>
          </a:xfrm>
          <a:prstGeom prst="rect">
            <a:avLst/>
          </a:prstGeom>
          <a:solidFill>
            <a:schemeClr val="bg1"/>
          </a:solidFill>
          <a:ln w="9525">
            <a:solidFill>
              <a:srgbClr val="969696"/>
            </a:solidFill>
            <a:miter lim="800000"/>
            <a:headEnd/>
            <a:tailEnd/>
          </a:ln>
        </p:spPr>
        <p:txBody>
          <a:bodyPr anchor="ctr">
            <a:spAutoFit/>
          </a:bodyPr>
          <a:lstStyle/>
          <a:p>
            <a:pPr eaLnBrk="0" hangingPunct="0">
              <a:spcBef>
                <a:spcPct val="0"/>
              </a:spcBef>
              <a:buClrTx/>
              <a:buFontTx/>
              <a:buNone/>
            </a:pPr>
            <a:r>
              <a:rPr lang="en-US" sz="1200" b="1" u="none">
                <a:solidFill>
                  <a:schemeClr val="tx1"/>
                </a:solidFill>
                <a:latin typeface="Arial" charset="0"/>
              </a:rPr>
              <a:t>Create Subcontracting Orders for Outsourced assembly  in OEM Organizations</a:t>
            </a:r>
          </a:p>
        </p:txBody>
      </p:sp>
      <p:cxnSp>
        <p:nvCxnSpPr>
          <p:cNvPr id="12312" name="AutoShape 119"/>
          <p:cNvCxnSpPr>
            <a:cxnSpLocks noChangeShapeType="1"/>
            <a:endCxn id="12313" idx="0"/>
          </p:cNvCxnSpPr>
          <p:nvPr/>
        </p:nvCxnSpPr>
        <p:spPr bwMode="auto">
          <a:xfrm>
            <a:off x="1522413" y="2209800"/>
            <a:ext cx="39687" cy="3190875"/>
          </a:xfrm>
          <a:prstGeom prst="straightConnector1">
            <a:avLst/>
          </a:prstGeom>
          <a:noFill/>
          <a:ln w="9525">
            <a:solidFill>
              <a:srgbClr val="990000"/>
            </a:solidFill>
            <a:round/>
            <a:headEnd/>
            <a:tailEnd type="triangle" w="med" len="med"/>
          </a:ln>
        </p:spPr>
      </p:cxnSp>
      <p:sp>
        <p:nvSpPr>
          <p:cNvPr id="12313" name="Rectangle 5"/>
          <p:cNvSpPr>
            <a:spLocks noChangeArrowheads="1"/>
          </p:cNvSpPr>
          <p:nvPr/>
        </p:nvSpPr>
        <p:spPr bwMode="auto">
          <a:xfrm>
            <a:off x="609600" y="54006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Shipping </a:t>
            </a:r>
          </a:p>
          <a:p>
            <a:pPr eaLnBrk="0" hangingPunct="0">
              <a:spcBef>
                <a:spcPct val="0"/>
              </a:spcBef>
              <a:buClrTx/>
              <a:buFontTx/>
              <a:buNone/>
            </a:pPr>
            <a:r>
              <a:rPr lang="en-US" sz="1200" b="1" u="none">
                <a:solidFill>
                  <a:srgbClr val="336699"/>
                </a:solidFill>
                <a:latin typeface="Arial" charset="0"/>
              </a:rPr>
              <a:t>Networks</a:t>
            </a:r>
          </a:p>
        </p:txBody>
      </p:sp>
      <p:sp>
        <p:nvSpPr>
          <p:cNvPr id="12314" name="Rectangle 4"/>
          <p:cNvSpPr>
            <a:spLocks noChangeArrowheads="1"/>
          </p:cNvSpPr>
          <p:nvPr/>
        </p:nvSpPr>
        <p:spPr bwMode="auto">
          <a:xfrm>
            <a:off x="600075" y="4714875"/>
            <a:ext cx="1914525" cy="466725"/>
          </a:xfrm>
          <a:prstGeom prst="rect">
            <a:avLst/>
          </a:prstGeom>
          <a:solidFill>
            <a:schemeClr val="bg1">
              <a:lumMod val="85000"/>
            </a:schemeClr>
          </a:solidFill>
          <a:ln w="9525">
            <a:solidFill>
              <a:srgbClr val="336699"/>
            </a:solidFill>
            <a:miter lim="800000"/>
            <a:headEnd/>
            <a:tailEnd/>
          </a:ln>
        </p:spPr>
        <p:txBody>
          <a:bodyPr anchor="ctr">
            <a:spAutoFit/>
          </a:bodyPr>
          <a:lstStyle/>
          <a:p>
            <a:pPr eaLnBrk="0" hangingPunct="0">
              <a:spcBef>
                <a:spcPct val="0"/>
              </a:spcBef>
              <a:buClrTx/>
              <a:buFontTx/>
              <a:buNone/>
              <a:defRPr/>
            </a:pPr>
            <a:r>
              <a:rPr lang="en-US" sz="1200" b="1" u="none">
                <a:solidFill>
                  <a:srgbClr val="336699"/>
                </a:solidFill>
                <a:latin typeface="Arial" charset="0"/>
              </a:rPr>
              <a:t>Define Accounting </a:t>
            </a:r>
          </a:p>
          <a:p>
            <a:pPr eaLnBrk="0" hangingPunct="0">
              <a:spcBef>
                <a:spcPct val="0"/>
              </a:spcBef>
              <a:buClrTx/>
              <a:buFontTx/>
              <a:buNone/>
              <a:defRPr/>
            </a:pPr>
            <a:r>
              <a:rPr lang="en-US" sz="1200" b="1" u="none">
                <a:solidFill>
                  <a:srgbClr val="336699"/>
                </a:solidFill>
                <a:latin typeface="Arial" charset="0"/>
              </a:rPr>
              <a:t>Setup</a:t>
            </a:r>
          </a:p>
        </p:txBody>
      </p:sp>
      <p:sp>
        <p:nvSpPr>
          <p:cNvPr id="12315" name="Rectangle 34"/>
          <p:cNvSpPr>
            <a:spLocks noChangeArrowheads="1"/>
          </p:cNvSpPr>
          <p:nvPr/>
        </p:nvSpPr>
        <p:spPr bwMode="auto">
          <a:xfrm>
            <a:off x="600075" y="4029075"/>
            <a:ext cx="1914525"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Assemblies </a:t>
            </a:r>
          </a:p>
          <a:p>
            <a:pPr eaLnBrk="0" hangingPunct="0">
              <a:spcBef>
                <a:spcPct val="0"/>
              </a:spcBef>
              <a:buClrTx/>
              <a:buFontTx/>
              <a:buNone/>
            </a:pPr>
            <a:r>
              <a:rPr lang="en-US" sz="1200" b="1" u="none">
                <a:solidFill>
                  <a:srgbClr val="336699"/>
                </a:solidFill>
                <a:latin typeface="Arial" charset="0"/>
              </a:rPr>
              <a:t>and Components</a:t>
            </a:r>
          </a:p>
        </p:txBody>
      </p:sp>
      <p:sp>
        <p:nvSpPr>
          <p:cNvPr id="12316" name="Rectangle 3"/>
          <p:cNvSpPr>
            <a:spLocks noChangeArrowheads="1"/>
          </p:cNvSpPr>
          <p:nvPr/>
        </p:nvSpPr>
        <p:spPr bwMode="auto">
          <a:xfrm>
            <a:off x="609600" y="33432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OEM and MP </a:t>
            </a:r>
          </a:p>
          <a:p>
            <a:pPr eaLnBrk="0" hangingPunct="0">
              <a:spcBef>
                <a:spcPct val="0"/>
              </a:spcBef>
              <a:buClrTx/>
              <a:buFontTx/>
              <a:buNone/>
            </a:pPr>
            <a:r>
              <a:rPr lang="en-US" sz="1200" b="1" u="none">
                <a:solidFill>
                  <a:srgbClr val="336699"/>
                </a:solidFill>
                <a:latin typeface="Arial" charset="0"/>
              </a:rPr>
              <a:t>Organizations</a:t>
            </a:r>
          </a:p>
        </p:txBody>
      </p:sp>
      <p:sp>
        <p:nvSpPr>
          <p:cNvPr id="12317" name="Rectangle 28"/>
          <p:cNvSpPr>
            <a:spLocks noChangeArrowheads="1"/>
          </p:cNvSpPr>
          <p:nvPr/>
        </p:nvSpPr>
        <p:spPr bwMode="auto">
          <a:xfrm>
            <a:off x="609600" y="1828800"/>
            <a:ext cx="1900238" cy="649288"/>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Enable Chargeable </a:t>
            </a:r>
          </a:p>
          <a:p>
            <a:pPr eaLnBrk="0" hangingPunct="0">
              <a:spcBef>
                <a:spcPct val="0"/>
              </a:spcBef>
              <a:buClrTx/>
              <a:buFontTx/>
              <a:buNone/>
            </a:pPr>
            <a:r>
              <a:rPr lang="en-US" sz="1200" b="1" u="none">
                <a:solidFill>
                  <a:srgbClr val="336699"/>
                </a:solidFill>
                <a:latin typeface="Arial" charset="0"/>
              </a:rPr>
              <a:t>Subcontracting Profiles</a:t>
            </a:r>
          </a:p>
        </p:txBody>
      </p:sp>
      <p:sp>
        <p:nvSpPr>
          <p:cNvPr id="12318" name="Rectangle 120"/>
          <p:cNvSpPr>
            <a:spLocks noChangeArrowheads="1"/>
          </p:cNvSpPr>
          <p:nvPr/>
        </p:nvSpPr>
        <p:spPr bwMode="auto">
          <a:xfrm>
            <a:off x="609600" y="2657475"/>
            <a:ext cx="1905000" cy="466725"/>
          </a:xfrm>
          <a:prstGeom prst="rect">
            <a:avLst/>
          </a:prstGeom>
          <a:solidFill>
            <a:schemeClr val="bg1"/>
          </a:solidFill>
          <a:ln w="9525">
            <a:solidFill>
              <a:srgbClr val="336699"/>
            </a:solidFill>
            <a:miter lim="800000"/>
            <a:headEnd/>
            <a:tailEnd/>
          </a:ln>
        </p:spPr>
        <p:txBody>
          <a:bodyPr anchor="ctr">
            <a:spAutoFit/>
          </a:bodyPr>
          <a:lstStyle/>
          <a:p>
            <a:pPr eaLnBrk="0" hangingPunct="0">
              <a:spcBef>
                <a:spcPct val="0"/>
              </a:spcBef>
              <a:buClrTx/>
              <a:buFontTx/>
              <a:buNone/>
            </a:pPr>
            <a:r>
              <a:rPr lang="en-US" sz="1200" b="1" u="none">
                <a:solidFill>
                  <a:srgbClr val="336699"/>
                </a:solidFill>
                <a:latin typeface="Arial" charset="0"/>
              </a:rPr>
              <a:t>Define Customers and Suppliers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Setup</a:t>
            </a:r>
          </a:p>
        </p:txBody>
      </p:sp>
      <p:sp>
        <p:nvSpPr>
          <p:cNvPr id="13315" name="Content Placeholder 2"/>
          <p:cNvSpPr>
            <a:spLocks noGrp="1"/>
          </p:cNvSpPr>
          <p:nvPr>
            <p:ph idx="1"/>
          </p:nvPr>
        </p:nvSpPr>
        <p:spPr/>
        <p:txBody>
          <a:bodyPr/>
          <a:lstStyle/>
          <a:p>
            <a:r>
              <a:rPr lang="en-US" sz="2000" smtClean="0"/>
              <a:t>• Setting up OEM Organizations</a:t>
            </a:r>
          </a:p>
          <a:p>
            <a:r>
              <a:rPr lang="en-US" sz="2000" smtClean="0"/>
              <a:t>• Setting Up Manufacturing Partner Organizations</a:t>
            </a:r>
          </a:p>
          <a:p>
            <a:r>
              <a:rPr lang="en-US" sz="2000" smtClean="0"/>
              <a:t>• Defining Customers and Suppliers</a:t>
            </a:r>
          </a:p>
          <a:p>
            <a:r>
              <a:rPr lang="en-US" sz="2000" smtClean="0"/>
              <a:t>• Associating Customers and Suppliers</a:t>
            </a:r>
          </a:p>
          <a:p>
            <a:r>
              <a:rPr lang="en-US" sz="2000" smtClean="0"/>
              <a:t>• Setting Up Item Definitions</a:t>
            </a:r>
          </a:p>
          <a:p>
            <a:r>
              <a:rPr lang="en-US" sz="2000" smtClean="0"/>
              <a:t>• Setting Up Bills of Material for Outsourced Assemblies</a:t>
            </a:r>
          </a:p>
          <a:p>
            <a:r>
              <a:rPr lang="en-US" sz="2000" smtClean="0"/>
              <a:t>• Defining Price Lists for Subcontracting Components</a:t>
            </a:r>
          </a:p>
          <a:p>
            <a:r>
              <a:rPr lang="en-US" sz="2000" smtClean="0"/>
              <a:t>• Setting Up Purchase Price of an Outsourced Assembly</a:t>
            </a:r>
          </a:p>
          <a:p>
            <a:r>
              <a:rPr lang="en-US" sz="2000" smtClean="0"/>
              <a:t>• Setting Up a Shipping Network</a:t>
            </a:r>
          </a:p>
          <a:p>
            <a:r>
              <a:rPr lang="en-US" sz="2000" smtClean="0"/>
              <a:t>• Defining Sourcing Rules</a:t>
            </a:r>
          </a:p>
          <a:p>
            <a:r>
              <a:rPr lang="en-US" sz="2000" smtClean="0"/>
              <a:t>• Defining Netting Agreements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7"/>
          <p:cNvSpPr>
            <a:spLocks noGrp="1" noChangeArrowheads="1"/>
          </p:cNvSpPr>
          <p:nvPr>
            <p:ph type="title"/>
          </p:nvPr>
        </p:nvSpPr>
        <p:spPr/>
        <p:txBody>
          <a:bodyPr/>
          <a:lstStyle/>
          <a:p>
            <a:pPr eaLnBrk="1" hangingPunct="1"/>
            <a:r>
              <a:rPr lang="en-US" smtClean="0"/>
              <a:t>Subcontracting</a:t>
            </a:r>
            <a:br>
              <a:rPr lang="en-US" smtClean="0"/>
            </a:br>
            <a:r>
              <a:rPr lang="en-US" smtClean="0"/>
              <a:t>Setup – Key Profile Options</a:t>
            </a:r>
          </a:p>
        </p:txBody>
      </p:sp>
      <p:sp>
        <p:nvSpPr>
          <p:cNvPr id="14339" name="Rectangle 28"/>
          <p:cNvSpPr>
            <a:spLocks noGrp="1" noChangeArrowheads="1"/>
          </p:cNvSpPr>
          <p:nvPr>
            <p:ph type="body" idx="1"/>
          </p:nvPr>
        </p:nvSpPr>
        <p:spPr>
          <a:xfrm>
            <a:off x="609600" y="1676400"/>
            <a:ext cx="7918450" cy="3097213"/>
          </a:xfrm>
        </p:spPr>
        <p:txBody>
          <a:bodyPr/>
          <a:lstStyle/>
          <a:p>
            <a:pPr lvl="1" eaLnBrk="1" hangingPunct="1"/>
            <a:r>
              <a:rPr lang="en-US" smtClean="0"/>
              <a:t>JMF: Enable Subcontracting</a:t>
            </a:r>
            <a:endParaRPr lang="en-US" smtClean="0">
              <a:solidFill>
                <a:srgbClr val="0033CC"/>
              </a:solidFill>
            </a:endParaRPr>
          </a:p>
          <a:p>
            <a:pPr lvl="2" eaLnBrk="1" hangingPunct="1"/>
            <a:r>
              <a:rPr lang="en-US" smtClean="0"/>
              <a:t>This Profile should be set to ‘YES’ to use Subcontracting feature. This profile is updatable at site level only</a:t>
            </a:r>
          </a:p>
          <a:p>
            <a:pPr lvl="1" eaLnBrk="1" hangingPunct="1"/>
            <a:r>
              <a:rPr lang="en-US" smtClean="0"/>
              <a:t>Enable Subcontracting </a:t>
            </a:r>
          </a:p>
          <a:p>
            <a:pPr lvl="2" eaLnBrk="1" hangingPunct="1"/>
            <a:r>
              <a:rPr lang="en-US" smtClean="0"/>
              <a:t>This Profile should be set to ‘YES’ to include  Outsourced assembly item invoices  in AP/AR Netting. This profile is updatable at site level only</a:t>
            </a:r>
          </a:p>
          <a:p>
            <a:pPr lvl="1" algn="just" eaLnBrk="1" hangingPunct="1"/>
            <a:endParaRPr lang="en-US" smtClean="0"/>
          </a:p>
          <a:p>
            <a:pPr lvl="1" algn="just" eaLnBrk="1" hangingPunct="1">
              <a:buFont typeface="Arial" charset="0"/>
              <a:buNone/>
            </a:pPr>
            <a:endParaRPr lang="en-US" sz="1400" smtClean="0">
              <a:solidFill>
                <a:schemeClr val="hlink"/>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914400" y="2992438"/>
            <a:ext cx="7315200" cy="360362"/>
          </a:xfrm>
        </p:spPr>
        <p:txBody>
          <a:bodyPr/>
          <a:lstStyle/>
          <a:p>
            <a:pPr eaLnBrk="1" hangingPunct="1"/>
            <a:r>
              <a:rPr lang="en-US" sz="4800" smtClean="0"/>
              <a:t>Planning &amp; Execution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63"/>
          <p:cNvSpPr>
            <a:spLocks noChangeShapeType="1"/>
          </p:cNvSpPr>
          <p:nvPr/>
        </p:nvSpPr>
        <p:spPr bwMode="auto">
          <a:xfrm>
            <a:off x="4648200" y="1371600"/>
            <a:ext cx="0" cy="4953000"/>
          </a:xfrm>
          <a:prstGeom prst="line">
            <a:avLst/>
          </a:prstGeom>
          <a:noFill/>
          <a:ln w="12700">
            <a:solidFill>
              <a:schemeClr val="tx1"/>
            </a:solidFill>
            <a:round/>
            <a:headEnd type="none" w="sm" len="sm"/>
            <a:tailEnd type="none" w="sm" len="sm"/>
          </a:ln>
        </p:spPr>
        <p:txBody>
          <a:bodyPr/>
          <a:lstStyle/>
          <a:p>
            <a:endParaRPr lang="en-US"/>
          </a:p>
        </p:txBody>
      </p:sp>
      <p:sp>
        <p:nvSpPr>
          <p:cNvPr id="16387" name="Rectangle 3"/>
          <p:cNvSpPr>
            <a:spLocks noChangeArrowheads="1"/>
          </p:cNvSpPr>
          <p:nvPr/>
        </p:nvSpPr>
        <p:spPr bwMode="auto">
          <a:xfrm>
            <a:off x="211138" y="1371600"/>
            <a:ext cx="8791575" cy="49530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16388" name="Text Box 5"/>
          <p:cNvSpPr txBox="1">
            <a:spLocks noChangeArrowheads="1"/>
          </p:cNvSpPr>
          <p:nvPr/>
        </p:nvSpPr>
        <p:spPr bwMode="auto">
          <a:xfrm>
            <a:off x="1963738" y="1371600"/>
            <a:ext cx="2227262" cy="33655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600" b="1" u="none">
                <a:solidFill>
                  <a:schemeClr val="tx1"/>
                </a:solidFill>
                <a:latin typeface="Arial" charset="0"/>
                <a:cs typeface="Times New Roman" charset="0"/>
              </a:rPr>
              <a:t>OEM Organization</a:t>
            </a:r>
          </a:p>
        </p:txBody>
      </p:sp>
      <p:sp>
        <p:nvSpPr>
          <p:cNvPr id="16389" name="Text Box 6"/>
          <p:cNvSpPr txBox="1">
            <a:spLocks noChangeArrowheads="1"/>
          </p:cNvSpPr>
          <p:nvPr/>
        </p:nvSpPr>
        <p:spPr bwMode="auto">
          <a:xfrm>
            <a:off x="5410200" y="1371600"/>
            <a:ext cx="2057400" cy="33655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600" b="1" u="none">
                <a:solidFill>
                  <a:schemeClr val="tx1"/>
                </a:solidFill>
                <a:latin typeface="Arial" charset="0"/>
                <a:cs typeface="Times New Roman" charset="0"/>
              </a:rPr>
              <a:t>MP Organization</a:t>
            </a:r>
          </a:p>
        </p:txBody>
      </p:sp>
      <p:grpSp>
        <p:nvGrpSpPr>
          <p:cNvPr id="2" name="Group 236"/>
          <p:cNvGrpSpPr>
            <a:grpSpLocks/>
          </p:cNvGrpSpPr>
          <p:nvPr/>
        </p:nvGrpSpPr>
        <p:grpSpPr bwMode="auto">
          <a:xfrm>
            <a:off x="422275" y="2057400"/>
            <a:ext cx="8440738" cy="1295400"/>
            <a:chOff x="266" y="1296"/>
            <a:chExt cx="5317" cy="816"/>
          </a:xfrm>
        </p:grpSpPr>
        <p:sp>
          <p:nvSpPr>
            <p:cNvPr id="16499" name="Text Box 17"/>
            <p:cNvSpPr txBox="1">
              <a:spLocks noChangeArrowheads="1"/>
            </p:cNvSpPr>
            <p:nvPr/>
          </p:nvSpPr>
          <p:spPr bwMode="auto">
            <a:xfrm>
              <a:off x="266" y="1632"/>
              <a:ext cx="487" cy="173"/>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nvGrpSpPr>
            <p:cNvPr id="16500" name="Group 235"/>
            <p:cNvGrpSpPr>
              <a:grpSpLocks/>
            </p:cNvGrpSpPr>
            <p:nvPr/>
          </p:nvGrpSpPr>
          <p:grpSpPr bwMode="auto">
            <a:xfrm>
              <a:off x="443" y="1296"/>
              <a:ext cx="5140" cy="816"/>
              <a:chOff x="443" y="1296"/>
              <a:chExt cx="5140" cy="816"/>
            </a:xfrm>
          </p:grpSpPr>
          <p:sp>
            <p:nvSpPr>
              <p:cNvPr id="16501" name="AutoShape 9"/>
              <p:cNvSpPr>
                <a:spLocks noChangeArrowheads="1"/>
              </p:cNvSpPr>
              <p:nvPr/>
            </p:nvSpPr>
            <p:spPr bwMode="auto">
              <a:xfrm>
                <a:off x="443" y="1872"/>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B </a:t>
                </a:r>
              </a:p>
              <a:p>
                <a:pPr defTabSz="228600"/>
                <a:endParaRPr lang="en-US" sz="1200" b="1" u="none">
                  <a:solidFill>
                    <a:schemeClr val="tx1"/>
                  </a:solidFill>
                </a:endParaRPr>
              </a:p>
            </p:txBody>
          </p:sp>
          <p:sp>
            <p:nvSpPr>
              <p:cNvPr id="16502" name="AutoShape 10"/>
              <p:cNvSpPr>
                <a:spLocks noChangeArrowheads="1"/>
              </p:cNvSpPr>
              <p:nvPr/>
            </p:nvSpPr>
            <p:spPr bwMode="auto">
              <a:xfrm>
                <a:off x="709" y="1392"/>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A </a:t>
                </a:r>
              </a:p>
              <a:p>
                <a:pPr defTabSz="228600"/>
                <a:endParaRPr lang="en-US" sz="1200" b="1" u="none">
                  <a:solidFill>
                    <a:schemeClr val="tx1"/>
                  </a:solidFill>
                </a:endParaRPr>
              </a:p>
            </p:txBody>
          </p:sp>
          <p:sp>
            <p:nvSpPr>
              <p:cNvPr id="16503" name="Line 11"/>
              <p:cNvSpPr>
                <a:spLocks noChangeShapeType="1"/>
              </p:cNvSpPr>
              <p:nvPr/>
            </p:nvSpPr>
            <p:spPr bwMode="auto">
              <a:xfrm>
                <a:off x="864" y="1632"/>
                <a:ext cx="0" cy="144"/>
              </a:xfrm>
              <a:prstGeom prst="line">
                <a:avLst/>
              </a:prstGeom>
              <a:noFill/>
              <a:ln w="28575">
                <a:solidFill>
                  <a:schemeClr val="tx1"/>
                </a:solidFill>
                <a:round/>
                <a:headEnd type="none" w="sm" len="sm"/>
                <a:tailEnd type="none" w="sm" len="sm"/>
              </a:ln>
            </p:spPr>
            <p:txBody>
              <a:bodyPr/>
              <a:lstStyle/>
              <a:p>
                <a:endParaRPr lang="en-US"/>
              </a:p>
            </p:txBody>
          </p:sp>
          <p:sp>
            <p:nvSpPr>
              <p:cNvPr id="16504" name="AutoShape 12"/>
              <p:cNvSpPr>
                <a:spLocks noChangeArrowheads="1"/>
              </p:cNvSpPr>
              <p:nvPr/>
            </p:nvSpPr>
            <p:spPr bwMode="auto">
              <a:xfrm>
                <a:off x="1019" y="1872"/>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C </a:t>
                </a:r>
              </a:p>
              <a:p>
                <a:pPr defTabSz="228600"/>
                <a:endParaRPr lang="en-US" sz="1200" b="1" u="none">
                  <a:solidFill>
                    <a:schemeClr val="tx1"/>
                  </a:solidFill>
                </a:endParaRPr>
              </a:p>
            </p:txBody>
          </p:sp>
          <p:sp>
            <p:nvSpPr>
              <p:cNvPr id="16505" name="Line 13"/>
              <p:cNvSpPr>
                <a:spLocks noChangeShapeType="1"/>
              </p:cNvSpPr>
              <p:nvPr/>
            </p:nvSpPr>
            <p:spPr bwMode="auto">
              <a:xfrm>
                <a:off x="576" y="1776"/>
                <a:ext cx="576" cy="0"/>
              </a:xfrm>
              <a:prstGeom prst="line">
                <a:avLst/>
              </a:prstGeom>
              <a:noFill/>
              <a:ln w="28575">
                <a:solidFill>
                  <a:schemeClr val="tx1"/>
                </a:solidFill>
                <a:round/>
                <a:headEnd type="none" w="sm" len="sm"/>
                <a:tailEnd type="none" w="sm" len="sm"/>
              </a:ln>
            </p:spPr>
            <p:txBody>
              <a:bodyPr/>
              <a:lstStyle/>
              <a:p>
                <a:endParaRPr lang="en-US"/>
              </a:p>
            </p:txBody>
          </p:sp>
          <p:sp>
            <p:nvSpPr>
              <p:cNvPr id="16506" name="Line 14"/>
              <p:cNvSpPr>
                <a:spLocks noChangeShapeType="1"/>
              </p:cNvSpPr>
              <p:nvPr/>
            </p:nvSpPr>
            <p:spPr bwMode="auto">
              <a:xfrm>
                <a:off x="1152" y="1776"/>
                <a:ext cx="0" cy="144"/>
              </a:xfrm>
              <a:prstGeom prst="line">
                <a:avLst/>
              </a:prstGeom>
              <a:noFill/>
              <a:ln w="28575">
                <a:solidFill>
                  <a:schemeClr val="tx1"/>
                </a:solidFill>
                <a:round/>
                <a:headEnd type="none" w="sm" len="sm"/>
                <a:tailEnd type="none" w="sm" len="sm"/>
              </a:ln>
            </p:spPr>
            <p:txBody>
              <a:bodyPr/>
              <a:lstStyle/>
              <a:p>
                <a:endParaRPr lang="en-US"/>
              </a:p>
            </p:txBody>
          </p:sp>
          <p:sp>
            <p:nvSpPr>
              <p:cNvPr id="16507" name="Line 15"/>
              <p:cNvSpPr>
                <a:spLocks noChangeShapeType="1"/>
              </p:cNvSpPr>
              <p:nvPr/>
            </p:nvSpPr>
            <p:spPr bwMode="auto">
              <a:xfrm>
                <a:off x="576" y="1776"/>
                <a:ext cx="0" cy="144"/>
              </a:xfrm>
              <a:prstGeom prst="line">
                <a:avLst/>
              </a:prstGeom>
              <a:noFill/>
              <a:ln w="28575">
                <a:solidFill>
                  <a:schemeClr val="tx1"/>
                </a:solidFill>
                <a:round/>
                <a:headEnd type="none" w="sm" len="sm"/>
                <a:tailEnd type="none" w="sm" len="sm"/>
              </a:ln>
            </p:spPr>
            <p:txBody>
              <a:bodyPr/>
              <a:lstStyle/>
              <a:p>
                <a:endParaRPr lang="en-US"/>
              </a:p>
            </p:txBody>
          </p:sp>
          <p:sp>
            <p:nvSpPr>
              <p:cNvPr id="16508" name="Text Box 16"/>
              <p:cNvSpPr txBox="1">
                <a:spLocks noChangeArrowheads="1"/>
              </p:cNvSpPr>
              <p:nvPr/>
            </p:nvSpPr>
            <p:spPr bwMode="auto">
              <a:xfrm>
                <a:off x="975" y="1632"/>
                <a:ext cx="487" cy="17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16509" name="AutoShape 19"/>
              <p:cNvSpPr>
                <a:spLocks noChangeArrowheads="1"/>
              </p:cNvSpPr>
              <p:nvPr/>
            </p:nvSpPr>
            <p:spPr bwMode="auto">
              <a:xfrm>
                <a:off x="4564" y="1776"/>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B </a:t>
                </a:r>
              </a:p>
              <a:p>
                <a:pPr defTabSz="228600"/>
                <a:endParaRPr lang="en-US" sz="1200" b="1" u="none">
                  <a:solidFill>
                    <a:schemeClr val="tx1"/>
                  </a:solidFill>
                </a:endParaRPr>
              </a:p>
            </p:txBody>
          </p:sp>
          <p:sp>
            <p:nvSpPr>
              <p:cNvPr id="16510" name="AutoShape 20"/>
              <p:cNvSpPr>
                <a:spLocks noChangeArrowheads="1"/>
              </p:cNvSpPr>
              <p:nvPr/>
            </p:nvSpPr>
            <p:spPr bwMode="auto">
              <a:xfrm>
                <a:off x="4830" y="1296"/>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A </a:t>
                </a:r>
              </a:p>
              <a:p>
                <a:pPr defTabSz="228600"/>
                <a:endParaRPr lang="en-US" sz="1200" b="1" u="none">
                  <a:solidFill>
                    <a:schemeClr val="tx1"/>
                  </a:solidFill>
                </a:endParaRPr>
              </a:p>
            </p:txBody>
          </p:sp>
          <p:sp>
            <p:nvSpPr>
              <p:cNvPr id="16511" name="Line 21"/>
              <p:cNvSpPr>
                <a:spLocks noChangeShapeType="1"/>
              </p:cNvSpPr>
              <p:nvPr/>
            </p:nvSpPr>
            <p:spPr bwMode="auto">
              <a:xfrm>
                <a:off x="4985" y="1536"/>
                <a:ext cx="0" cy="144"/>
              </a:xfrm>
              <a:prstGeom prst="line">
                <a:avLst/>
              </a:prstGeom>
              <a:noFill/>
              <a:ln w="28575">
                <a:solidFill>
                  <a:schemeClr val="tx1"/>
                </a:solidFill>
                <a:round/>
                <a:headEnd type="none" w="sm" len="sm"/>
                <a:tailEnd type="none" w="sm" len="sm"/>
              </a:ln>
            </p:spPr>
            <p:txBody>
              <a:bodyPr/>
              <a:lstStyle/>
              <a:p>
                <a:endParaRPr lang="en-US"/>
              </a:p>
            </p:txBody>
          </p:sp>
          <p:sp>
            <p:nvSpPr>
              <p:cNvPr id="16512" name="AutoShape 22"/>
              <p:cNvSpPr>
                <a:spLocks noChangeArrowheads="1"/>
              </p:cNvSpPr>
              <p:nvPr/>
            </p:nvSpPr>
            <p:spPr bwMode="auto">
              <a:xfrm>
                <a:off x="5140" y="1776"/>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C </a:t>
                </a:r>
              </a:p>
              <a:p>
                <a:pPr defTabSz="228600"/>
                <a:endParaRPr lang="en-US" sz="1200" b="1" u="none">
                  <a:solidFill>
                    <a:schemeClr val="tx1"/>
                  </a:solidFill>
                </a:endParaRPr>
              </a:p>
            </p:txBody>
          </p:sp>
          <p:sp>
            <p:nvSpPr>
              <p:cNvPr id="16513" name="Line 23"/>
              <p:cNvSpPr>
                <a:spLocks noChangeShapeType="1"/>
              </p:cNvSpPr>
              <p:nvPr/>
            </p:nvSpPr>
            <p:spPr bwMode="auto">
              <a:xfrm>
                <a:off x="4697" y="1680"/>
                <a:ext cx="576" cy="0"/>
              </a:xfrm>
              <a:prstGeom prst="line">
                <a:avLst/>
              </a:prstGeom>
              <a:noFill/>
              <a:ln w="28575">
                <a:solidFill>
                  <a:schemeClr val="tx1"/>
                </a:solidFill>
                <a:round/>
                <a:headEnd type="none" w="sm" len="sm"/>
                <a:tailEnd type="none" w="sm" len="sm"/>
              </a:ln>
            </p:spPr>
            <p:txBody>
              <a:bodyPr/>
              <a:lstStyle/>
              <a:p>
                <a:endParaRPr lang="en-US"/>
              </a:p>
            </p:txBody>
          </p:sp>
          <p:sp>
            <p:nvSpPr>
              <p:cNvPr id="16514" name="Line 24"/>
              <p:cNvSpPr>
                <a:spLocks noChangeShapeType="1"/>
              </p:cNvSpPr>
              <p:nvPr/>
            </p:nvSpPr>
            <p:spPr bwMode="auto">
              <a:xfrm>
                <a:off x="5273" y="1680"/>
                <a:ext cx="0" cy="144"/>
              </a:xfrm>
              <a:prstGeom prst="line">
                <a:avLst/>
              </a:prstGeom>
              <a:noFill/>
              <a:ln w="28575">
                <a:solidFill>
                  <a:schemeClr val="tx1"/>
                </a:solidFill>
                <a:round/>
                <a:headEnd type="none" w="sm" len="sm"/>
                <a:tailEnd type="none" w="sm" len="sm"/>
              </a:ln>
            </p:spPr>
            <p:txBody>
              <a:bodyPr/>
              <a:lstStyle/>
              <a:p>
                <a:endParaRPr lang="en-US"/>
              </a:p>
            </p:txBody>
          </p:sp>
          <p:sp>
            <p:nvSpPr>
              <p:cNvPr id="16515" name="Line 25"/>
              <p:cNvSpPr>
                <a:spLocks noChangeShapeType="1"/>
              </p:cNvSpPr>
              <p:nvPr/>
            </p:nvSpPr>
            <p:spPr bwMode="auto">
              <a:xfrm>
                <a:off x="4697" y="1680"/>
                <a:ext cx="0" cy="144"/>
              </a:xfrm>
              <a:prstGeom prst="line">
                <a:avLst/>
              </a:prstGeom>
              <a:noFill/>
              <a:ln w="28575">
                <a:solidFill>
                  <a:schemeClr val="tx1"/>
                </a:solidFill>
                <a:round/>
                <a:headEnd type="none" w="sm" len="sm"/>
                <a:tailEnd type="none" w="sm" len="sm"/>
              </a:ln>
            </p:spPr>
            <p:txBody>
              <a:bodyPr/>
              <a:lstStyle/>
              <a:p>
                <a:endParaRPr lang="en-US"/>
              </a:p>
            </p:txBody>
          </p:sp>
          <p:sp>
            <p:nvSpPr>
              <p:cNvPr id="16516" name="Text Box 26"/>
              <p:cNvSpPr txBox="1">
                <a:spLocks noChangeArrowheads="1"/>
              </p:cNvSpPr>
              <p:nvPr/>
            </p:nvSpPr>
            <p:spPr bwMode="auto">
              <a:xfrm>
                <a:off x="5096" y="1536"/>
                <a:ext cx="487" cy="17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16517" name="Text Box 27"/>
              <p:cNvSpPr txBox="1">
                <a:spLocks noChangeArrowheads="1"/>
              </p:cNvSpPr>
              <p:nvPr/>
            </p:nvSpPr>
            <p:spPr bwMode="auto">
              <a:xfrm>
                <a:off x="4387" y="1536"/>
                <a:ext cx="487" cy="173"/>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grpSp>
      <p:graphicFrame>
        <p:nvGraphicFramePr>
          <p:cNvPr id="536604" name="Group 28"/>
          <p:cNvGraphicFramePr>
            <a:graphicFrameLocks noGrp="1"/>
          </p:cNvGraphicFramePr>
          <p:nvPr/>
        </p:nvGraphicFramePr>
        <p:xfrm>
          <a:off x="3095625" y="2209800"/>
          <a:ext cx="2952750" cy="1214439"/>
        </p:xfrm>
        <a:graphic>
          <a:graphicData uri="http://schemas.openxmlformats.org/drawingml/2006/table">
            <a:tbl>
              <a:tblPr/>
              <a:tblGrid>
                <a:gridCol w="1125538"/>
                <a:gridCol w="912812"/>
                <a:gridCol w="914400"/>
              </a:tblGrid>
              <a:tr h="304800">
                <a:tc gridSpan="3">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0" i="0" u="none" strike="noStrike" cap="none" normalizeH="0" baseline="0" smtClean="0">
                          <a:ln>
                            <a:noFill/>
                          </a:ln>
                          <a:solidFill>
                            <a:schemeClr val="tx1"/>
                          </a:solidFill>
                          <a:effectLst/>
                          <a:latin typeface="Arial" charset="0"/>
                        </a:rPr>
                        <a:t>Organization Roles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r>
              <a:tr h="3032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Organization</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Customer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Supplier</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r>
              <a:tr h="3032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0" i="0" u="none" strike="noStrike" cap="none" normalizeH="0" baseline="0" smtClean="0">
                          <a:ln>
                            <a:noFill/>
                          </a:ln>
                          <a:solidFill>
                            <a:schemeClr val="tx1"/>
                          </a:solidFill>
                          <a:effectLst/>
                          <a:latin typeface="Arial" charset="0"/>
                        </a:rPr>
                        <a:t>MP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ECF2C2"/>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CC8F2"/>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CC8F2"/>
                    </a:solidFill>
                  </a:tcPr>
                </a:tc>
              </a:tr>
              <a:tr h="303213">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0" i="0" u="none" strike="noStrike" cap="none" normalizeH="0" baseline="0" smtClean="0">
                          <a:ln>
                            <a:noFill/>
                          </a:ln>
                          <a:solidFill>
                            <a:schemeClr val="tx1"/>
                          </a:solidFill>
                          <a:effectLst/>
                          <a:latin typeface="Arial" charset="0"/>
                        </a:rPr>
                        <a:t>OEM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ECF2C2"/>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endParaRPr kumimoji="0" lang="en-US" sz="12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CC8F2"/>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1" i="0" u="none" strike="noStrike" cap="none" normalizeH="0" baseline="0" smtClean="0">
                          <a:ln>
                            <a:noFill/>
                          </a:ln>
                          <a:solidFill>
                            <a:schemeClr val="tx1"/>
                          </a:solidFill>
                          <a:effectLst/>
                          <a:latin typeface="Arial" charset="0"/>
                        </a:rPr>
                        <a:t>√</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CC8F2"/>
                    </a:solidFill>
                  </a:tcPr>
                </a:tc>
              </a:tr>
            </a:tbl>
          </a:graphicData>
        </a:graphic>
      </p:graphicFrame>
      <p:graphicFrame>
        <p:nvGraphicFramePr>
          <p:cNvPr id="536735" name="Group 159"/>
          <p:cNvGraphicFramePr>
            <a:graphicFrameLocks noGrp="1"/>
          </p:cNvGraphicFramePr>
          <p:nvPr/>
        </p:nvGraphicFramePr>
        <p:xfrm>
          <a:off x="3733800" y="5105400"/>
          <a:ext cx="1828800" cy="1047750"/>
        </p:xfrm>
        <a:graphic>
          <a:graphicData uri="http://schemas.openxmlformats.org/drawingml/2006/table">
            <a:tbl>
              <a:tblPr/>
              <a:tblGrid>
                <a:gridCol w="914400"/>
                <a:gridCol w="914400"/>
              </a:tblGrid>
              <a:tr h="230188">
                <a:tc gridSpan="2">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200" b="0" i="0" u="none" strike="noStrike" cap="none" normalizeH="0" baseline="0" smtClean="0">
                          <a:ln>
                            <a:noFill/>
                          </a:ln>
                          <a:solidFill>
                            <a:schemeClr val="tx1"/>
                          </a:solidFill>
                          <a:effectLst/>
                          <a:latin typeface="Arial" charset="0"/>
                        </a:rPr>
                        <a:t>Shipping Networks</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c hMerge="1">
                  <a:txBody>
                    <a:bodyPr/>
                    <a:lstStyle/>
                    <a:p>
                      <a:endParaRPr lang="en-US"/>
                    </a:p>
                  </a:txBody>
                  <a:tcPr/>
                </a:tc>
              </a:tr>
              <a:tr h="23018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From Org</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To Org</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AF5D4"/>
                    </a:solidFill>
                  </a:tcPr>
                </a:tc>
              </a:tr>
              <a:tr h="230188">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OEM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MP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MP</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000" b="0" i="0" u="none" strike="noStrike" cap="none" normalizeH="0" baseline="0" smtClean="0">
                          <a:ln>
                            <a:noFill/>
                          </a:ln>
                          <a:solidFill>
                            <a:schemeClr val="tx1"/>
                          </a:solidFill>
                          <a:effectLst/>
                          <a:latin typeface="Arial" charset="0"/>
                        </a:rPr>
                        <a:t>OEM</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r>
            </a:tbl>
          </a:graphicData>
        </a:graphic>
      </p:graphicFrame>
      <p:sp>
        <p:nvSpPr>
          <p:cNvPr id="16427" name="Text Box 114"/>
          <p:cNvSpPr txBox="1">
            <a:spLocks noChangeArrowheads="1"/>
          </p:cNvSpPr>
          <p:nvPr/>
        </p:nvSpPr>
        <p:spPr bwMode="auto">
          <a:xfrm>
            <a:off x="3940175" y="1524000"/>
            <a:ext cx="1546225" cy="527050"/>
          </a:xfrm>
          <a:prstGeom prst="rect">
            <a:avLst/>
          </a:prstGeom>
          <a:solidFill>
            <a:schemeClr val="bg1"/>
          </a:solidFill>
          <a:ln w="9525">
            <a:solidFill>
              <a:srgbClr val="FF0000"/>
            </a:solidFill>
            <a:miter lim="800000"/>
            <a:headEnd type="none" w="sm" len="sm"/>
            <a:tailEnd type="none" w="sm" len="sm"/>
          </a:ln>
        </p:spPr>
        <p:txBody>
          <a:bodyPr>
            <a:spAutoFit/>
          </a:bodyPr>
          <a:lstStyle/>
          <a:p>
            <a:pPr eaLnBrk="0" hangingPunct="0">
              <a:spcBef>
                <a:spcPct val="50000"/>
              </a:spcBef>
              <a:buClrTx/>
              <a:buFontTx/>
              <a:buNone/>
            </a:pPr>
            <a:r>
              <a:rPr lang="en-US" sz="1400" b="1" u="none">
                <a:solidFill>
                  <a:schemeClr val="tx1"/>
                </a:solidFill>
                <a:latin typeface="Arial" charset="0"/>
                <a:cs typeface="Times New Roman" charset="0"/>
              </a:rPr>
              <a:t>Standard Costing</a:t>
            </a:r>
          </a:p>
        </p:txBody>
      </p:sp>
      <p:grpSp>
        <p:nvGrpSpPr>
          <p:cNvPr id="4" name="Group 233"/>
          <p:cNvGrpSpPr>
            <a:grpSpLocks/>
          </p:cNvGrpSpPr>
          <p:nvPr/>
        </p:nvGrpSpPr>
        <p:grpSpPr bwMode="auto">
          <a:xfrm>
            <a:off x="298450" y="1387475"/>
            <a:ext cx="8628063" cy="527050"/>
            <a:chOff x="188" y="874"/>
            <a:chExt cx="5435" cy="332"/>
          </a:xfrm>
        </p:grpSpPr>
        <p:sp>
          <p:nvSpPr>
            <p:cNvPr id="16497" name="Text Box 116"/>
            <p:cNvSpPr txBox="1">
              <a:spLocks noChangeArrowheads="1"/>
            </p:cNvSpPr>
            <p:nvPr/>
          </p:nvSpPr>
          <p:spPr bwMode="auto">
            <a:xfrm>
              <a:off x="4560" y="874"/>
              <a:ext cx="1063" cy="332"/>
            </a:xfrm>
            <a:prstGeom prst="rect">
              <a:avLst/>
            </a:prstGeom>
            <a:solidFill>
              <a:schemeClr val="bg1"/>
            </a:solidFill>
            <a:ln w="9525">
              <a:solidFill>
                <a:srgbClr val="FF0000"/>
              </a:solidFill>
              <a:miter lim="800000"/>
              <a:headEnd type="none" w="sm" len="sm"/>
              <a:tailEnd type="none" w="sm" len="sm"/>
            </a:ln>
          </p:spPr>
          <p:txBody>
            <a:bodyPr>
              <a:spAutoFit/>
            </a:bodyPr>
            <a:lstStyle/>
            <a:p>
              <a:pPr eaLnBrk="0" hangingPunct="0">
                <a:spcBef>
                  <a:spcPct val="50000"/>
                </a:spcBef>
                <a:buClrTx/>
                <a:buFontTx/>
                <a:buNone/>
              </a:pPr>
              <a:r>
                <a:rPr lang="en-US" sz="1400" b="1" u="none">
                  <a:solidFill>
                    <a:schemeClr val="tx1"/>
                  </a:solidFill>
                  <a:latin typeface="Arial" charset="0"/>
                  <a:cs typeface="Times New Roman" charset="0"/>
                </a:rPr>
                <a:t>Transfer to GL : NO</a:t>
              </a:r>
            </a:p>
          </p:txBody>
        </p:sp>
        <p:sp>
          <p:nvSpPr>
            <p:cNvPr id="16498" name="Text Box 117"/>
            <p:cNvSpPr txBox="1">
              <a:spLocks noChangeArrowheads="1"/>
            </p:cNvSpPr>
            <p:nvPr/>
          </p:nvSpPr>
          <p:spPr bwMode="auto">
            <a:xfrm>
              <a:off x="188" y="874"/>
              <a:ext cx="1108" cy="332"/>
            </a:xfrm>
            <a:prstGeom prst="rect">
              <a:avLst/>
            </a:prstGeom>
            <a:solidFill>
              <a:schemeClr val="bg1"/>
            </a:solidFill>
            <a:ln w="9525">
              <a:solidFill>
                <a:srgbClr val="FF0000"/>
              </a:solidFill>
              <a:miter lim="800000"/>
              <a:headEnd type="none" w="sm" len="sm"/>
              <a:tailEnd type="none" w="sm" len="sm"/>
            </a:ln>
          </p:spPr>
          <p:txBody>
            <a:bodyPr>
              <a:spAutoFit/>
            </a:bodyPr>
            <a:lstStyle/>
            <a:p>
              <a:pPr eaLnBrk="0" hangingPunct="0">
                <a:spcBef>
                  <a:spcPct val="50000"/>
                </a:spcBef>
                <a:buClrTx/>
                <a:buFontTx/>
                <a:buNone/>
              </a:pPr>
              <a:r>
                <a:rPr lang="en-US" sz="1400" b="1" u="none">
                  <a:solidFill>
                    <a:schemeClr val="tx1"/>
                  </a:solidFill>
                  <a:latin typeface="Arial" charset="0"/>
                  <a:cs typeface="Times New Roman" charset="0"/>
                </a:rPr>
                <a:t>Transfer to GL : Yes</a:t>
              </a:r>
            </a:p>
          </p:txBody>
        </p:sp>
      </p:grpSp>
      <p:sp>
        <p:nvSpPr>
          <p:cNvPr id="16429" name="Rectangle 162"/>
          <p:cNvSpPr>
            <a:spLocks noGrp="1" noChangeArrowheads="1"/>
          </p:cNvSpPr>
          <p:nvPr>
            <p:ph type="title"/>
          </p:nvPr>
        </p:nvSpPr>
        <p:spPr>
          <a:noFill/>
        </p:spPr>
        <p:txBody>
          <a:bodyPr/>
          <a:lstStyle/>
          <a:p>
            <a:pPr eaLnBrk="1" hangingPunct="1"/>
            <a:r>
              <a:rPr lang="en-US" smtClean="0"/>
              <a:t>Subcontracting</a:t>
            </a:r>
            <a:br>
              <a:rPr lang="en-US" smtClean="0"/>
            </a:br>
            <a:r>
              <a:rPr lang="en-US" smtClean="0"/>
              <a:t>Setup – Overview</a:t>
            </a:r>
          </a:p>
        </p:txBody>
      </p:sp>
      <p:grpSp>
        <p:nvGrpSpPr>
          <p:cNvPr id="5" name="Group 234"/>
          <p:cNvGrpSpPr>
            <a:grpSpLocks/>
          </p:cNvGrpSpPr>
          <p:nvPr/>
        </p:nvGrpSpPr>
        <p:grpSpPr bwMode="auto">
          <a:xfrm>
            <a:off x="304800" y="3810000"/>
            <a:ext cx="8610600" cy="1166813"/>
            <a:chOff x="192" y="2400"/>
            <a:chExt cx="5424" cy="735"/>
          </a:xfrm>
        </p:grpSpPr>
        <p:sp>
          <p:nvSpPr>
            <p:cNvPr id="16431" name="Rectangle 179"/>
            <p:cNvSpPr>
              <a:spLocks noChangeArrowheads="1"/>
            </p:cNvSpPr>
            <p:nvPr/>
          </p:nvSpPr>
          <p:spPr bwMode="auto">
            <a:xfrm>
              <a:off x="960" y="2955"/>
              <a:ext cx="528"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No</a:t>
              </a:r>
            </a:p>
          </p:txBody>
        </p:sp>
        <p:sp>
          <p:nvSpPr>
            <p:cNvPr id="16432" name="Rectangle 177"/>
            <p:cNvSpPr>
              <a:spLocks noChangeArrowheads="1"/>
            </p:cNvSpPr>
            <p:nvPr/>
          </p:nvSpPr>
          <p:spPr bwMode="auto">
            <a:xfrm>
              <a:off x="960" y="2802"/>
              <a:ext cx="528"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No</a:t>
              </a:r>
            </a:p>
          </p:txBody>
        </p:sp>
        <p:sp>
          <p:nvSpPr>
            <p:cNvPr id="16433" name="Rectangle 175"/>
            <p:cNvSpPr>
              <a:spLocks noChangeArrowheads="1"/>
            </p:cNvSpPr>
            <p:nvPr/>
          </p:nvSpPr>
          <p:spPr bwMode="auto">
            <a:xfrm>
              <a:off x="960" y="2649"/>
              <a:ext cx="528"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Yes</a:t>
              </a:r>
            </a:p>
          </p:txBody>
        </p:sp>
        <p:sp>
          <p:nvSpPr>
            <p:cNvPr id="16434" name="Rectangle 173"/>
            <p:cNvSpPr>
              <a:spLocks noChangeArrowheads="1"/>
            </p:cNvSpPr>
            <p:nvPr/>
          </p:nvSpPr>
          <p:spPr bwMode="auto">
            <a:xfrm>
              <a:off x="960" y="2400"/>
              <a:ext cx="528"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Outsourced Assembly</a:t>
              </a:r>
            </a:p>
          </p:txBody>
        </p:sp>
        <p:sp>
          <p:nvSpPr>
            <p:cNvPr id="16435" name="Rectangle 170"/>
            <p:cNvSpPr>
              <a:spLocks noChangeArrowheads="1"/>
            </p:cNvSpPr>
            <p:nvPr/>
          </p:nvSpPr>
          <p:spPr bwMode="auto">
            <a:xfrm>
              <a:off x="1488" y="2955"/>
              <a:ext cx="672"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Synchronized</a:t>
              </a:r>
            </a:p>
          </p:txBody>
        </p:sp>
        <p:sp>
          <p:nvSpPr>
            <p:cNvPr id="16436" name="Rectangle 168"/>
            <p:cNvSpPr>
              <a:spLocks noChangeArrowheads="1"/>
            </p:cNvSpPr>
            <p:nvPr/>
          </p:nvSpPr>
          <p:spPr bwMode="auto">
            <a:xfrm>
              <a:off x="1488" y="2802"/>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Synchronized</a:t>
              </a:r>
            </a:p>
          </p:txBody>
        </p:sp>
        <p:sp>
          <p:nvSpPr>
            <p:cNvPr id="16437" name="Rectangle 166"/>
            <p:cNvSpPr>
              <a:spLocks noChangeArrowheads="1"/>
            </p:cNvSpPr>
            <p:nvPr/>
          </p:nvSpPr>
          <p:spPr bwMode="auto">
            <a:xfrm>
              <a:off x="1488" y="2649"/>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a:t>
              </a:r>
            </a:p>
          </p:txBody>
        </p:sp>
        <p:sp>
          <p:nvSpPr>
            <p:cNvPr id="16438" name="Rectangle 164"/>
            <p:cNvSpPr>
              <a:spLocks noChangeArrowheads="1"/>
            </p:cNvSpPr>
            <p:nvPr/>
          </p:nvSpPr>
          <p:spPr bwMode="auto">
            <a:xfrm>
              <a:off x="1488" y="2400"/>
              <a:ext cx="672"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Subcontracting Component</a:t>
              </a:r>
            </a:p>
          </p:txBody>
        </p:sp>
        <p:sp>
          <p:nvSpPr>
            <p:cNvPr id="16439" name="Rectangle 51"/>
            <p:cNvSpPr>
              <a:spLocks noChangeArrowheads="1"/>
            </p:cNvSpPr>
            <p:nvPr/>
          </p:nvSpPr>
          <p:spPr bwMode="auto">
            <a:xfrm>
              <a:off x="2160" y="2649"/>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 From MP</a:t>
              </a:r>
            </a:p>
          </p:txBody>
        </p:sp>
        <p:sp>
          <p:nvSpPr>
            <p:cNvPr id="16440" name="Rectangle 52"/>
            <p:cNvSpPr>
              <a:spLocks noChangeArrowheads="1"/>
            </p:cNvSpPr>
            <p:nvPr/>
          </p:nvSpPr>
          <p:spPr bwMode="auto">
            <a:xfrm>
              <a:off x="480" y="2649"/>
              <a:ext cx="480"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a:t>
              </a:r>
            </a:p>
          </p:txBody>
        </p:sp>
        <p:sp>
          <p:nvSpPr>
            <p:cNvPr id="16441" name="Rectangle 53"/>
            <p:cNvSpPr>
              <a:spLocks noChangeArrowheads="1"/>
            </p:cNvSpPr>
            <p:nvPr/>
          </p:nvSpPr>
          <p:spPr bwMode="auto">
            <a:xfrm>
              <a:off x="192" y="2649"/>
              <a:ext cx="288" cy="153"/>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A</a:t>
              </a:r>
            </a:p>
          </p:txBody>
        </p:sp>
        <p:sp>
          <p:nvSpPr>
            <p:cNvPr id="16442" name="Rectangle 54"/>
            <p:cNvSpPr>
              <a:spLocks noChangeArrowheads="1"/>
            </p:cNvSpPr>
            <p:nvPr/>
          </p:nvSpPr>
          <p:spPr bwMode="auto">
            <a:xfrm>
              <a:off x="2160" y="2955"/>
              <a:ext cx="672"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 from RMS</a:t>
              </a:r>
            </a:p>
          </p:txBody>
        </p:sp>
        <p:sp>
          <p:nvSpPr>
            <p:cNvPr id="16443" name="Rectangle 55"/>
            <p:cNvSpPr>
              <a:spLocks noChangeArrowheads="1"/>
            </p:cNvSpPr>
            <p:nvPr/>
          </p:nvSpPr>
          <p:spPr bwMode="auto">
            <a:xfrm>
              <a:off x="2160" y="2802"/>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 from RMS</a:t>
              </a:r>
            </a:p>
          </p:txBody>
        </p:sp>
        <p:sp>
          <p:nvSpPr>
            <p:cNvPr id="16444" name="Rectangle 56"/>
            <p:cNvSpPr>
              <a:spLocks noChangeArrowheads="1"/>
            </p:cNvSpPr>
            <p:nvPr/>
          </p:nvSpPr>
          <p:spPr bwMode="auto">
            <a:xfrm>
              <a:off x="2160" y="2400"/>
              <a:ext cx="672"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Supply Source</a:t>
              </a:r>
            </a:p>
          </p:txBody>
        </p:sp>
        <p:sp>
          <p:nvSpPr>
            <p:cNvPr id="16445" name="Rectangle 57"/>
            <p:cNvSpPr>
              <a:spLocks noChangeArrowheads="1"/>
            </p:cNvSpPr>
            <p:nvPr/>
          </p:nvSpPr>
          <p:spPr bwMode="auto">
            <a:xfrm>
              <a:off x="480" y="2400"/>
              <a:ext cx="480"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Make/ Buy</a:t>
              </a:r>
            </a:p>
          </p:txBody>
        </p:sp>
        <p:sp>
          <p:nvSpPr>
            <p:cNvPr id="16446" name="Rectangle 58"/>
            <p:cNvSpPr>
              <a:spLocks noChangeArrowheads="1"/>
            </p:cNvSpPr>
            <p:nvPr/>
          </p:nvSpPr>
          <p:spPr bwMode="auto">
            <a:xfrm>
              <a:off x="192" y="2400"/>
              <a:ext cx="288"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Item</a:t>
              </a:r>
            </a:p>
          </p:txBody>
        </p:sp>
        <p:sp>
          <p:nvSpPr>
            <p:cNvPr id="16447" name="Rectangle 59"/>
            <p:cNvSpPr>
              <a:spLocks noChangeArrowheads="1"/>
            </p:cNvSpPr>
            <p:nvPr/>
          </p:nvSpPr>
          <p:spPr bwMode="auto">
            <a:xfrm>
              <a:off x="480" y="2955"/>
              <a:ext cx="480"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a:t>
              </a:r>
            </a:p>
          </p:txBody>
        </p:sp>
        <p:sp>
          <p:nvSpPr>
            <p:cNvPr id="16448" name="Rectangle 60"/>
            <p:cNvSpPr>
              <a:spLocks noChangeArrowheads="1"/>
            </p:cNvSpPr>
            <p:nvPr/>
          </p:nvSpPr>
          <p:spPr bwMode="auto">
            <a:xfrm>
              <a:off x="192" y="2955"/>
              <a:ext cx="288" cy="180"/>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C</a:t>
              </a:r>
            </a:p>
          </p:txBody>
        </p:sp>
        <p:sp>
          <p:nvSpPr>
            <p:cNvPr id="16449" name="Rectangle 61"/>
            <p:cNvSpPr>
              <a:spLocks noChangeArrowheads="1"/>
            </p:cNvSpPr>
            <p:nvPr/>
          </p:nvSpPr>
          <p:spPr bwMode="auto">
            <a:xfrm>
              <a:off x="480" y="2802"/>
              <a:ext cx="480"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a:t>
              </a:r>
            </a:p>
          </p:txBody>
        </p:sp>
        <p:sp>
          <p:nvSpPr>
            <p:cNvPr id="16450" name="Rectangle 62"/>
            <p:cNvSpPr>
              <a:spLocks noChangeArrowheads="1"/>
            </p:cNvSpPr>
            <p:nvPr/>
          </p:nvSpPr>
          <p:spPr bwMode="auto">
            <a:xfrm>
              <a:off x="192" y="2802"/>
              <a:ext cx="288" cy="153"/>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B</a:t>
              </a:r>
            </a:p>
          </p:txBody>
        </p:sp>
        <p:sp>
          <p:nvSpPr>
            <p:cNvPr id="16451" name="Line 63"/>
            <p:cNvSpPr>
              <a:spLocks noChangeShapeType="1"/>
            </p:cNvSpPr>
            <p:nvPr/>
          </p:nvSpPr>
          <p:spPr bwMode="auto">
            <a:xfrm>
              <a:off x="192" y="2400"/>
              <a:ext cx="2640" cy="0"/>
            </a:xfrm>
            <a:prstGeom prst="line">
              <a:avLst/>
            </a:prstGeom>
            <a:noFill/>
            <a:ln w="12700" cap="sq">
              <a:solidFill>
                <a:srgbClr val="000000"/>
              </a:solidFill>
              <a:round/>
              <a:headEnd type="none" w="sm" len="sm"/>
              <a:tailEnd type="none" w="sm" len="sm"/>
            </a:ln>
          </p:spPr>
          <p:txBody>
            <a:bodyPr/>
            <a:lstStyle/>
            <a:p>
              <a:endParaRPr lang="en-US"/>
            </a:p>
          </p:txBody>
        </p:sp>
        <p:sp>
          <p:nvSpPr>
            <p:cNvPr id="16452" name="Line 64"/>
            <p:cNvSpPr>
              <a:spLocks noChangeShapeType="1"/>
            </p:cNvSpPr>
            <p:nvPr/>
          </p:nvSpPr>
          <p:spPr bwMode="auto">
            <a:xfrm>
              <a:off x="192" y="2955"/>
              <a:ext cx="2640" cy="0"/>
            </a:xfrm>
            <a:prstGeom prst="line">
              <a:avLst/>
            </a:prstGeom>
            <a:noFill/>
            <a:ln w="12700">
              <a:solidFill>
                <a:srgbClr val="000000"/>
              </a:solidFill>
              <a:round/>
              <a:headEnd type="none" w="sm" len="sm"/>
              <a:tailEnd type="none" w="sm" len="sm"/>
            </a:ln>
          </p:spPr>
          <p:txBody>
            <a:bodyPr/>
            <a:lstStyle/>
            <a:p>
              <a:endParaRPr lang="en-US"/>
            </a:p>
          </p:txBody>
        </p:sp>
        <p:sp>
          <p:nvSpPr>
            <p:cNvPr id="16453" name="Line 65"/>
            <p:cNvSpPr>
              <a:spLocks noChangeShapeType="1"/>
            </p:cNvSpPr>
            <p:nvPr/>
          </p:nvSpPr>
          <p:spPr bwMode="auto">
            <a:xfrm>
              <a:off x="192" y="3135"/>
              <a:ext cx="2640" cy="0"/>
            </a:xfrm>
            <a:prstGeom prst="line">
              <a:avLst/>
            </a:prstGeom>
            <a:noFill/>
            <a:ln w="12700" cap="sq">
              <a:solidFill>
                <a:srgbClr val="000000"/>
              </a:solidFill>
              <a:round/>
              <a:headEnd type="none" w="sm" len="sm"/>
              <a:tailEnd type="none" w="sm" len="sm"/>
            </a:ln>
          </p:spPr>
          <p:txBody>
            <a:bodyPr/>
            <a:lstStyle/>
            <a:p>
              <a:endParaRPr lang="en-US"/>
            </a:p>
          </p:txBody>
        </p:sp>
        <p:sp>
          <p:nvSpPr>
            <p:cNvPr id="16454" name="Line 66"/>
            <p:cNvSpPr>
              <a:spLocks noChangeShapeType="1"/>
            </p:cNvSpPr>
            <p:nvPr/>
          </p:nvSpPr>
          <p:spPr bwMode="auto">
            <a:xfrm>
              <a:off x="192" y="2400"/>
              <a:ext cx="0" cy="735"/>
            </a:xfrm>
            <a:prstGeom prst="line">
              <a:avLst/>
            </a:prstGeom>
            <a:noFill/>
            <a:ln w="12700" cap="sq">
              <a:solidFill>
                <a:srgbClr val="000000"/>
              </a:solidFill>
              <a:round/>
              <a:headEnd type="none" w="sm" len="sm"/>
              <a:tailEnd type="none" w="sm" len="sm"/>
            </a:ln>
          </p:spPr>
          <p:txBody>
            <a:bodyPr/>
            <a:lstStyle/>
            <a:p>
              <a:endParaRPr lang="en-US"/>
            </a:p>
          </p:txBody>
        </p:sp>
        <p:sp>
          <p:nvSpPr>
            <p:cNvPr id="16455" name="Line 67"/>
            <p:cNvSpPr>
              <a:spLocks noChangeShapeType="1"/>
            </p:cNvSpPr>
            <p:nvPr/>
          </p:nvSpPr>
          <p:spPr bwMode="auto">
            <a:xfrm>
              <a:off x="2832" y="2400"/>
              <a:ext cx="0" cy="735"/>
            </a:xfrm>
            <a:prstGeom prst="line">
              <a:avLst/>
            </a:prstGeom>
            <a:noFill/>
            <a:ln w="12700" cap="sq">
              <a:solidFill>
                <a:srgbClr val="000000"/>
              </a:solidFill>
              <a:round/>
              <a:headEnd type="none" w="sm" len="sm"/>
              <a:tailEnd type="none" w="sm" len="sm"/>
            </a:ln>
          </p:spPr>
          <p:txBody>
            <a:bodyPr/>
            <a:lstStyle/>
            <a:p>
              <a:endParaRPr lang="en-US"/>
            </a:p>
          </p:txBody>
        </p:sp>
        <p:sp>
          <p:nvSpPr>
            <p:cNvPr id="16456" name="Line 68"/>
            <p:cNvSpPr>
              <a:spLocks noChangeShapeType="1"/>
            </p:cNvSpPr>
            <p:nvPr/>
          </p:nvSpPr>
          <p:spPr bwMode="auto">
            <a:xfrm>
              <a:off x="192" y="2649"/>
              <a:ext cx="288" cy="0"/>
            </a:xfrm>
            <a:prstGeom prst="line">
              <a:avLst/>
            </a:prstGeom>
            <a:noFill/>
            <a:ln w="12700">
              <a:solidFill>
                <a:srgbClr val="000000"/>
              </a:solidFill>
              <a:round/>
              <a:headEnd type="none" w="sm" len="sm"/>
              <a:tailEnd type="none" w="sm" len="sm"/>
            </a:ln>
          </p:spPr>
          <p:txBody>
            <a:bodyPr/>
            <a:lstStyle/>
            <a:p>
              <a:endParaRPr lang="en-US"/>
            </a:p>
          </p:txBody>
        </p:sp>
        <p:sp>
          <p:nvSpPr>
            <p:cNvPr id="16457" name="Line 69"/>
            <p:cNvSpPr>
              <a:spLocks noChangeShapeType="1"/>
            </p:cNvSpPr>
            <p:nvPr/>
          </p:nvSpPr>
          <p:spPr bwMode="auto">
            <a:xfrm>
              <a:off x="480" y="2400"/>
              <a:ext cx="0" cy="249"/>
            </a:xfrm>
            <a:prstGeom prst="line">
              <a:avLst/>
            </a:prstGeom>
            <a:noFill/>
            <a:ln w="12700">
              <a:solidFill>
                <a:srgbClr val="000000"/>
              </a:solidFill>
              <a:round/>
              <a:headEnd type="none" w="sm" len="sm"/>
              <a:tailEnd type="none" w="sm" len="sm"/>
            </a:ln>
          </p:spPr>
          <p:txBody>
            <a:bodyPr/>
            <a:lstStyle/>
            <a:p>
              <a:endParaRPr lang="en-US"/>
            </a:p>
          </p:txBody>
        </p:sp>
        <p:sp>
          <p:nvSpPr>
            <p:cNvPr id="16458" name="Line 70"/>
            <p:cNvSpPr>
              <a:spLocks noChangeShapeType="1"/>
            </p:cNvSpPr>
            <p:nvPr/>
          </p:nvSpPr>
          <p:spPr bwMode="auto">
            <a:xfrm>
              <a:off x="960" y="2400"/>
              <a:ext cx="0" cy="735"/>
            </a:xfrm>
            <a:prstGeom prst="line">
              <a:avLst/>
            </a:prstGeom>
            <a:noFill/>
            <a:ln w="12700">
              <a:solidFill>
                <a:srgbClr val="000000"/>
              </a:solidFill>
              <a:round/>
              <a:headEnd type="none" w="sm" len="sm"/>
              <a:tailEnd type="none" w="sm" len="sm"/>
            </a:ln>
          </p:spPr>
          <p:txBody>
            <a:bodyPr/>
            <a:lstStyle/>
            <a:p>
              <a:endParaRPr lang="en-US"/>
            </a:p>
          </p:txBody>
        </p:sp>
        <p:sp>
          <p:nvSpPr>
            <p:cNvPr id="16459" name="Line 71"/>
            <p:cNvSpPr>
              <a:spLocks noChangeShapeType="1"/>
            </p:cNvSpPr>
            <p:nvPr/>
          </p:nvSpPr>
          <p:spPr bwMode="auto">
            <a:xfrm>
              <a:off x="480" y="2649"/>
              <a:ext cx="2352" cy="0"/>
            </a:xfrm>
            <a:prstGeom prst="line">
              <a:avLst/>
            </a:prstGeom>
            <a:noFill/>
            <a:ln w="12700" cap="sq">
              <a:solidFill>
                <a:srgbClr val="000000"/>
              </a:solidFill>
              <a:round/>
              <a:headEnd type="none" w="sm" len="sm"/>
              <a:tailEnd type="none" w="sm" len="sm"/>
            </a:ln>
          </p:spPr>
          <p:txBody>
            <a:bodyPr/>
            <a:lstStyle/>
            <a:p>
              <a:endParaRPr lang="en-US"/>
            </a:p>
          </p:txBody>
        </p:sp>
        <p:sp>
          <p:nvSpPr>
            <p:cNvPr id="16460" name="Line 72"/>
            <p:cNvSpPr>
              <a:spLocks noChangeShapeType="1"/>
            </p:cNvSpPr>
            <p:nvPr/>
          </p:nvSpPr>
          <p:spPr bwMode="auto">
            <a:xfrm>
              <a:off x="480" y="2649"/>
              <a:ext cx="0" cy="486"/>
            </a:xfrm>
            <a:prstGeom prst="line">
              <a:avLst/>
            </a:prstGeom>
            <a:noFill/>
            <a:ln w="12700" cap="sq">
              <a:solidFill>
                <a:srgbClr val="000000"/>
              </a:solidFill>
              <a:round/>
              <a:headEnd type="none" w="sm" len="sm"/>
              <a:tailEnd type="none" w="sm" len="sm"/>
            </a:ln>
          </p:spPr>
          <p:txBody>
            <a:bodyPr/>
            <a:lstStyle/>
            <a:p>
              <a:endParaRPr lang="en-US"/>
            </a:p>
          </p:txBody>
        </p:sp>
        <p:sp>
          <p:nvSpPr>
            <p:cNvPr id="16461" name="Line 73"/>
            <p:cNvSpPr>
              <a:spLocks noChangeShapeType="1"/>
            </p:cNvSpPr>
            <p:nvPr/>
          </p:nvSpPr>
          <p:spPr bwMode="auto">
            <a:xfrm>
              <a:off x="192" y="2802"/>
              <a:ext cx="2640" cy="0"/>
            </a:xfrm>
            <a:prstGeom prst="line">
              <a:avLst/>
            </a:prstGeom>
            <a:noFill/>
            <a:ln w="12700">
              <a:solidFill>
                <a:srgbClr val="000000"/>
              </a:solidFill>
              <a:round/>
              <a:headEnd type="none" w="sm" len="sm"/>
              <a:tailEnd type="none" w="sm" len="sm"/>
            </a:ln>
          </p:spPr>
          <p:txBody>
            <a:bodyPr/>
            <a:lstStyle/>
            <a:p>
              <a:endParaRPr lang="en-US"/>
            </a:p>
          </p:txBody>
        </p:sp>
        <p:sp>
          <p:nvSpPr>
            <p:cNvPr id="16462" name="Line 165"/>
            <p:cNvSpPr>
              <a:spLocks noChangeShapeType="1"/>
            </p:cNvSpPr>
            <p:nvPr/>
          </p:nvSpPr>
          <p:spPr bwMode="auto">
            <a:xfrm>
              <a:off x="2160" y="2400"/>
              <a:ext cx="0" cy="735"/>
            </a:xfrm>
            <a:prstGeom prst="line">
              <a:avLst/>
            </a:prstGeom>
            <a:noFill/>
            <a:ln w="12700">
              <a:solidFill>
                <a:srgbClr val="000000"/>
              </a:solidFill>
              <a:round/>
              <a:headEnd type="none" w="sm" len="sm"/>
              <a:tailEnd type="none" w="sm" len="sm"/>
            </a:ln>
          </p:spPr>
          <p:txBody>
            <a:bodyPr/>
            <a:lstStyle/>
            <a:p>
              <a:endParaRPr lang="en-US"/>
            </a:p>
          </p:txBody>
        </p:sp>
        <p:sp>
          <p:nvSpPr>
            <p:cNvPr id="16463" name="Line 174"/>
            <p:cNvSpPr>
              <a:spLocks noChangeShapeType="1"/>
            </p:cNvSpPr>
            <p:nvPr/>
          </p:nvSpPr>
          <p:spPr bwMode="auto">
            <a:xfrm>
              <a:off x="1488" y="2400"/>
              <a:ext cx="0" cy="735"/>
            </a:xfrm>
            <a:prstGeom prst="line">
              <a:avLst/>
            </a:prstGeom>
            <a:noFill/>
            <a:ln w="12700">
              <a:solidFill>
                <a:srgbClr val="000000"/>
              </a:solidFill>
              <a:round/>
              <a:headEnd type="none" w="sm" len="sm"/>
              <a:tailEnd type="none" w="sm" len="sm"/>
            </a:ln>
          </p:spPr>
          <p:txBody>
            <a:bodyPr/>
            <a:lstStyle/>
            <a:p>
              <a:endParaRPr lang="en-US"/>
            </a:p>
          </p:txBody>
        </p:sp>
        <p:sp>
          <p:nvSpPr>
            <p:cNvPr id="16464" name="Rectangle 200"/>
            <p:cNvSpPr>
              <a:spLocks noChangeArrowheads="1"/>
            </p:cNvSpPr>
            <p:nvPr/>
          </p:nvSpPr>
          <p:spPr bwMode="auto">
            <a:xfrm>
              <a:off x="3744" y="2955"/>
              <a:ext cx="528"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No</a:t>
              </a:r>
            </a:p>
          </p:txBody>
        </p:sp>
        <p:sp>
          <p:nvSpPr>
            <p:cNvPr id="16465" name="Rectangle 201"/>
            <p:cNvSpPr>
              <a:spLocks noChangeArrowheads="1"/>
            </p:cNvSpPr>
            <p:nvPr/>
          </p:nvSpPr>
          <p:spPr bwMode="auto">
            <a:xfrm>
              <a:off x="3744" y="2802"/>
              <a:ext cx="528"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No</a:t>
              </a:r>
            </a:p>
          </p:txBody>
        </p:sp>
        <p:sp>
          <p:nvSpPr>
            <p:cNvPr id="16466" name="Rectangle 202"/>
            <p:cNvSpPr>
              <a:spLocks noChangeArrowheads="1"/>
            </p:cNvSpPr>
            <p:nvPr/>
          </p:nvSpPr>
          <p:spPr bwMode="auto">
            <a:xfrm>
              <a:off x="3744" y="2649"/>
              <a:ext cx="528"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Yes</a:t>
              </a:r>
            </a:p>
          </p:txBody>
        </p:sp>
        <p:sp>
          <p:nvSpPr>
            <p:cNvPr id="16467" name="Rectangle 203"/>
            <p:cNvSpPr>
              <a:spLocks noChangeArrowheads="1"/>
            </p:cNvSpPr>
            <p:nvPr/>
          </p:nvSpPr>
          <p:spPr bwMode="auto">
            <a:xfrm>
              <a:off x="3744" y="2400"/>
              <a:ext cx="528"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Outsourced Assembly</a:t>
              </a:r>
            </a:p>
          </p:txBody>
        </p:sp>
        <p:sp>
          <p:nvSpPr>
            <p:cNvPr id="16468" name="Rectangle 204"/>
            <p:cNvSpPr>
              <a:spLocks noChangeArrowheads="1"/>
            </p:cNvSpPr>
            <p:nvPr/>
          </p:nvSpPr>
          <p:spPr bwMode="auto">
            <a:xfrm>
              <a:off x="4272" y="2955"/>
              <a:ext cx="672"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Synchronized</a:t>
              </a:r>
            </a:p>
          </p:txBody>
        </p:sp>
        <p:sp>
          <p:nvSpPr>
            <p:cNvPr id="16469" name="Rectangle 205"/>
            <p:cNvSpPr>
              <a:spLocks noChangeArrowheads="1"/>
            </p:cNvSpPr>
            <p:nvPr/>
          </p:nvSpPr>
          <p:spPr bwMode="auto">
            <a:xfrm>
              <a:off x="4272" y="2802"/>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Synchronized</a:t>
              </a:r>
            </a:p>
          </p:txBody>
        </p:sp>
        <p:sp>
          <p:nvSpPr>
            <p:cNvPr id="16470" name="Rectangle 206"/>
            <p:cNvSpPr>
              <a:spLocks noChangeArrowheads="1"/>
            </p:cNvSpPr>
            <p:nvPr/>
          </p:nvSpPr>
          <p:spPr bwMode="auto">
            <a:xfrm>
              <a:off x="4272" y="2649"/>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a:t>
              </a:r>
            </a:p>
          </p:txBody>
        </p:sp>
        <p:sp>
          <p:nvSpPr>
            <p:cNvPr id="16471" name="Rectangle 207"/>
            <p:cNvSpPr>
              <a:spLocks noChangeArrowheads="1"/>
            </p:cNvSpPr>
            <p:nvPr/>
          </p:nvSpPr>
          <p:spPr bwMode="auto">
            <a:xfrm>
              <a:off x="4272" y="2400"/>
              <a:ext cx="672"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Subcontracting Component</a:t>
              </a:r>
            </a:p>
          </p:txBody>
        </p:sp>
        <p:sp>
          <p:nvSpPr>
            <p:cNvPr id="16472" name="Rectangle 208"/>
            <p:cNvSpPr>
              <a:spLocks noChangeArrowheads="1"/>
            </p:cNvSpPr>
            <p:nvPr/>
          </p:nvSpPr>
          <p:spPr bwMode="auto">
            <a:xfrm>
              <a:off x="4944" y="2649"/>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Make at  MP</a:t>
              </a:r>
            </a:p>
          </p:txBody>
        </p:sp>
        <p:sp>
          <p:nvSpPr>
            <p:cNvPr id="16473" name="Rectangle 209"/>
            <p:cNvSpPr>
              <a:spLocks noChangeArrowheads="1"/>
            </p:cNvSpPr>
            <p:nvPr/>
          </p:nvSpPr>
          <p:spPr bwMode="auto">
            <a:xfrm>
              <a:off x="3264" y="2649"/>
              <a:ext cx="480"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Make</a:t>
              </a:r>
            </a:p>
          </p:txBody>
        </p:sp>
        <p:sp>
          <p:nvSpPr>
            <p:cNvPr id="16474" name="Rectangle 210"/>
            <p:cNvSpPr>
              <a:spLocks noChangeArrowheads="1"/>
            </p:cNvSpPr>
            <p:nvPr/>
          </p:nvSpPr>
          <p:spPr bwMode="auto">
            <a:xfrm>
              <a:off x="2976" y="2649"/>
              <a:ext cx="288" cy="153"/>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A</a:t>
              </a:r>
            </a:p>
          </p:txBody>
        </p:sp>
        <p:sp>
          <p:nvSpPr>
            <p:cNvPr id="16475" name="Rectangle 211"/>
            <p:cNvSpPr>
              <a:spLocks noChangeArrowheads="1"/>
            </p:cNvSpPr>
            <p:nvPr/>
          </p:nvSpPr>
          <p:spPr bwMode="auto">
            <a:xfrm>
              <a:off x="4944" y="2955"/>
              <a:ext cx="672"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 from OEM</a:t>
              </a:r>
            </a:p>
          </p:txBody>
        </p:sp>
        <p:sp>
          <p:nvSpPr>
            <p:cNvPr id="16476" name="Rectangle 212"/>
            <p:cNvSpPr>
              <a:spLocks noChangeArrowheads="1"/>
            </p:cNvSpPr>
            <p:nvPr/>
          </p:nvSpPr>
          <p:spPr bwMode="auto">
            <a:xfrm>
              <a:off x="4944" y="2802"/>
              <a:ext cx="672"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 from OEM</a:t>
              </a:r>
            </a:p>
          </p:txBody>
        </p:sp>
        <p:sp>
          <p:nvSpPr>
            <p:cNvPr id="16477" name="Rectangle 213"/>
            <p:cNvSpPr>
              <a:spLocks noChangeArrowheads="1"/>
            </p:cNvSpPr>
            <p:nvPr/>
          </p:nvSpPr>
          <p:spPr bwMode="auto">
            <a:xfrm>
              <a:off x="4944" y="2400"/>
              <a:ext cx="672"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Supply Source</a:t>
              </a:r>
            </a:p>
          </p:txBody>
        </p:sp>
        <p:sp>
          <p:nvSpPr>
            <p:cNvPr id="16478" name="Rectangle 214"/>
            <p:cNvSpPr>
              <a:spLocks noChangeArrowheads="1"/>
            </p:cNvSpPr>
            <p:nvPr/>
          </p:nvSpPr>
          <p:spPr bwMode="auto">
            <a:xfrm>
              <a:off x="3264" y="2400"/>
              <a:ext cx="480"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Make/ Buy</a:t>
              </a:r>
            </a:p>
          </p:txBody>
        </p:sp>
        <p:sp>
          <p:nvSpPr>
            <p:cNvPr id="16479" name="Rectangle 215"/>
            <p:cNvSpPr>
              <a:spLocks noChangeArrowheads="1"/>
            </p:cNvSpPr>
            <p:nvPr/>
          </p:nvSpPr>
          <p:spPr bwMode="auto">
            <a:xfrm>
              <a:off x="2976" y="2400"/>
              <a:ext cx="288" cy="249"/>
            </a:xfrm>
            <a:prstGeom prst="rect">
              <a:avLst/>
            </a:prstGeom>
            <a:solidFill>
              <a:srgbClr val="FAF5D4"/>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Item</a:t>
              </a:r>
            </a:p>
          </p:txBody>
        </p:sp>
        <p:sp>
          <p:nvSpPr>
            <p:cNvPr id="16480" name="Rectangle 216"/>
            <p:cNvSpPr>
              <a:spLocks noChangeArrowheads="1"/>
            </p:cNvSpPr>
            <p:nvPr/>
          </p:nvSpPr>
          <p:spPr bwMode="auto">
            <a:xfrm>
              <a:off x="3264" y="2955"/>
              <a:ext cx="480" cy="180"/>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a:t>
              </a:r>
            </a:p>
          </p:txBody>
        </p:sp>
        <p:sp>
          <p:nvSpPr>
            <p:cNvPr id="16481" name="Rectangle 217"/>
            <p:cNvSpPr>
              <a:spLocks noChangeArrowheads="1"/>
            </p:cNvSpPr>
            <p:nvPr/>
          </p:nvSpPr>
          <p:spPr bwMode="auto">
            <a:xfrm>
              <a:off x="2976" y="2955"/>
              <a:ext cx="288" cy="180"/>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C</a:t>
              </a:r>
            </a:p>
          </p:txBody>
        </p:sp>
        <p:sp>
          <p:nvSpPr>
            <p:cNvPr id="16482" name="Rectangle 218"/>
            <p:cNvSpPr>
              <a:spLocks noChangeArrowheads="1"/>
            </p:cNvSpPr>
            <p:nvPr/>
          </p:nvSpPr>
          <p:spPr bwMode="auto">
            <a:xfrm>
              <a:off x="3264" y="2802"/>
              <a:ext cx="480" cy="153"/>
            </a:xfrm>
            <a:prstGeom prst="rect">
              <a:avLst/>
            </a:prstGeom>
            <a:solidFill>
              <a:schemeClr val="bg1"/>
            </a:solidFill>
            <a:ln w="9525">
              <a:noFill/>
              <a:miter lim="800000"/>
              <a:headEnd type="none" w="sm" len="sm"/>
              <a:tailEnd type="none" w="sm" len="sm"/>
            </a:ln>
          </p:spPr>
          <p:txBody>
            <a:bodyPr/>
            <a:lstStyle/>
            <a:p>
              <a:pPr>
                <a:buClr>
                  <a:srgbClr val="000000"/>
                </a:buClr>
              </a:pPr>
              <a:r>
                <a:rPr lang="en-US" sz="1000" b="1" u="none">
                  <a:solidFill>
                    <a:schemeClr val="tx1"/>
                  </a:solidFill>
                  <a:latin typeface="Arial" charset="0"/>
                </a:rPr>
                <a:t>Buy</a:t>
              </a:r>
            </a:p>
          </p:txBody>
        </p:sp>
        <p:sp>
          <p:nvSpPr>
            <p:cNvPr id="16483" name="Rectangle 219"/>
            <p:cNvSpPr>
              <a:spLocks noChangeArrowheads="1"/>
            </p:cNvSpPr>
            <p:nvPr/>
          </p:nvSpPr>
          <p:spPr bwMode="auto">
            <a:xfrm>
              <a:off x="2976" y="2802"/>
              <a:ext cx="288" cy="153"/>
            </a:xfrm>
            <a:prstGeom prst="rect">
              <a:avLst/>
            </a:prstGeom>
            <a:solidFill>
              <a:schemeClr val="bg1"/>
            </a:solidFill>
            <a:ln w="9525">
              <a:noFill/>
              <a:miter lim="800000"/>
              <a:headEnd type="none" w="sm" len="sm"/>
              <a:tailEnd type="none" w="sm" len="sm"/>
            </a:ln>
          </p:spPr>
          <p:txBody>
            <a:bodyPr/>
            <a:lstStyle/>
            <a:p>
              <a:pPr algn="l">
                <a:buClr>
                  <a:srgbClr val="000000"/>
                </a:buClr>
              </a:pPr>
              <a:r>
                <a:rPr lang="en-US" sz="1000" u="none">
                  <a:solidFill>
                    <a:schemeClr val="tx1"/>
                  </a:solidFill>
                  <a:latin typeface="Arial" charset="0"/>
                </a:rPr>
                <a:t>B</a:t>
              </a:r>
            </a:p>
          </p:txBody>
        </p:sp>
        <p:sp>
          <p:nvSpPr>
            <p:cNvPr id="16484" name="Line 220"/>
            <p:cNvSpPr>
              <a:spLocks noChangeShapeType="1"/>
            </p:cNvSpPr>
            <p:nvPr/>
          </p:nvSpPr>
          <p:spPr bwMode="auto">
            <a:xfrm>
              <a:off x="2976" y="2400"/>
              <a:ext cx="2640" cy="0"/>
            </a:xfrm>
            <a:prstGeom prst="line">
              <a:avLst/>
            </a:prstGeom>
            <a:noFill/>
            <a:ln w="12700" cap="sq">
              <a:solidFill>
                <a:srgbClr val="000000"/>
              </a:solidFill>
              <a:round/>
              <a:headEnd type="none" w="sm" len="sm"/>
              <a:tailEnd type="none" w="sm" len="sm"/>
            </a:ln>
          </p:spPr>
          <p:txBody>
            <a:bodyPr/>
            <a:lstStyle/>
            <a:p>
              <a:endParaRPr lang="en-US"/>
            </a:p>
          </p:txBody>
        </p:sp>
        <p:sp>
          <p:nvSpPr>
            <p:cNvPr id="16485" name="Line 221"/>
            <p:cNvSpPr>
              <a:spLocks noChangeShapeType="1"/>
            </p:cNvSpPr>
            <p:nvPr/>
          </p:nvSpPr>
          <p:spPr bwMode="auto">
            <a:xfrm>
              <a:off x="2976" y="2955"/>
              <a:ext cx="2640" cy="0"/>
            </a:xfrm>
            <a:prstGeom prst="line">
              <a:avLst/>
            </a:prstGeom>
            <a:noFill/>
            <a:ln w="12700">
              <a:solidFill>
                <a:srgbClr val="000000"/>
              </a:solidFill>
              <a:round/>
              <a:headEnd type="none" w="sm" len="sm"/>
              <a:tailEnd type="none" w="sm" len="sm"/>
            </a:ln>
          </p:spPr>
          <p:txBody>
            <a:bodyPr/>
            <a:lstStyle/>
            <a:p>
              <a:endParaRPr lang="en-US"/>
            </a:p>
          </p:txBody>
        </p:sp>
        <p:sp>
          <p:nvSpPr>
            <p:cNvPr id="16486" name="Line 222"/>
            <p:cNvSpPr>
              <a:spLocks noChangeShapeType="1"/>
            </p:cNvSpPr>
            <p:nvPr/>
          </p:nvSpPr>
          <p:spPr bwMode="auto">
            <a:xfrm>
              <a:off x="2976" y="3135"/>
              <a:ext cx="2640" cy="0"/>
            </a:xfrm>
            <a:prstGeom prst="line">
              <a:avLst/>
            </a:prstGeom>
            <a:noFill/>
            <a:ln w="12700" cap="sq">
              <a:solidFill>
                <a:srgbClr val="000000"/>
              </a:solidFill>
              <a:round/>
              <a:headEnd type="none" w="sm" len="sm"/>
              <a:tailEnd type="none" w="sm" len="sm"/>
            </a:ln>
          </p:spPr>
          <p:txBody>
            <a:bodyPr/>
            <a:lstStyle/>
            <a:p>
              <a:endParaRPr lang="en-US"/>
            </a:p>
          </p:txBody>
        </p:sp>
        <p:sp>
          <p:nvSpPr>
            <p:cNvPr id="16487" name="Line 223"/>
            <p:cNvSpPr>
              <a:spLocks noChangeShapeType="1"/>
            </p:cNvSpPr>
            <p:nvPr/>
          </p:nvSpPr>
          <p:spPr bwMode="auto">
            <a:xfrm>
              <a:off x="2976" y="2400"/>
              <a:ext cx="0" cy="735"/>
            </a:xfrm>
            <a:prstGeom prst="line">
              <a:avLst/>
            </a:prstGeom>
            <a:noFill/>
            <a:ln w="12700" cap="sq">
              <a:solidFill>
                <a:srgbClr val="000000"/>
              </a:solidFill>
              <a:round/>
              <a:headEnd type="none" w="sm" len="sm"/>
              <a:tailEnd type="none" w="sm" len="sm"/>
            </a:ln>
          </p:spPr>
          <p:txBody>
            <a:bodyPr/>
            <a:lstStyle/>
            <a:p>
              <a:endParaRPr lang="en-US"/>
            </a:p>
          </p:txBody>
        </p:sp>
        <p:sp>
          <p:nvSpPr>
            <p:cNvPr id="16488" name="Line 224"/>
            <p:cNvSpPr>
              <a:spLocks noChangeShapeType="1"/>
            </p:cNvSpPr>
            <p:nvPr/>
          </p:nvSpPr>
          <p:spPr bwMode="auto">
            <a:xfrm>
              <a:off x="5616" y="2400"/>
              <a:ext cx="0" cy="735"/>
            </a:xfrm>
            <a:prstGeom prst="line">
              <a:avLst/>
            </a:prstGeom>
            <a:noFill/>
            <a:ln w="12700" cap="sq">
              <a:solidFill>
                <a:srgbClr val="000000"/>
              </a:solidFill>
              <a:round/>
              <a:headEnd type="none" w="sm" len="sm"/>
              <a:tailEnd type="none" w="sm" len="sm"/>
            </a:ln>
          </p:spPr>
          <p:txBody>
            <a:bodyPr/>
            <a:lstStyle/>
            <a:p>
              <a:endParaRPr lang="en-US"/>
            </a:p>
          </p:txBody>
        </p:sp>
        <p:sp>
          <p:nvSpPr>
            <p:cNvPr id="16489" name="Line 225"/>
            <p:cNvSpPr>
              <a:spLocks noChangeShapeType="1"/>
            </p:cNvSpPr>
            <p:nvPr/>
          </p:nvSpPr>
          <p:spPr bwMode="auto">
            <a:xfrm>
              <a:off x="2976" y="2649"/>
              <a:ext cx="288" cy="0"/>
            </a:xfrm>
            <a:prstGeom prst="line">
              <a:avLst/>
            </a:prstGeom>
            <a:noFill/>
            <a:ln w="12700">
              <a:solidFill>
                <a:srgbClr val="000000"/>
              </a:solidFill>
              <a:round/>
              <a:headEnd type="none" w="sm" len="sm"/>
              <a:tailEnd type="none" w="sm" len="sm"/>
            </a:ln>
          </p:spPr>
          <p:txBody>
            <a:bodyPr/>
            <a:lstStyle/>
            <a:p>
              <a:endParaRPr lang="en-US"/>
            </a:p>
          </p:txBody>
        </p:sp>
        <p:sp>
          <p:nvSpPr>
            <p:cNvPr id="16490" name="Line 226"/>
            <p:cNvSpPr>
              <a:spLocks noChangeShapeType="1"/>
            </p:cNvSpPr>
            <p:nvPr/>
          </p:nvSpPr>
          <p:spPr bwMode="auto">
            <a:xfrm>
              <a:off x="3264" y="2400"/>
              <a:ext cx="0" cy="249"/>
            </a:xfrm>
            <a:prstGeom prst="line">
              <a:avLst/>
            </a:prstGeom>
            <a:noFill/>
            <a:ln w="12700">
              <a:solidFill>
                <a:srgbClr val="000000"/>
              </a:solidFill>
              <a:round/>
              <a:headEnd type="none" w="sm" len="sm"/>
              <a:tailEnd type="none" w="sm" len="sm"/>
            </a:ln>
          </p:spPr>
          <p:txBody>
            <a:bodyPr/>
            <a:lstStyle/>
            <a:p>
              <a:endParaRPr lang="en-US"/>
            </a:p>
          </p:txBody>
        </p:sp>
        <p:sp>
          <p:nvSpPr>
            <p:cNvPr id="16491" name="Line 227"/>
            <p:cNvSpPr>
              <a:spLocks noChangeShapeType="1"/>
            </p:cNvSpPr>
            <p:nvPr/>
          </p:nvSpPr>
          <p:spPr bwMode="auto">
            <a:xfrm>
              <a:off x="3744" y="2400"/>
              <a:ext cx="0" cy="735"/>
            </a:xfrm>
            <a:prstGeom prst="line">
              <a:avLst/>
            </a:prstGeom>
            <a:noFill/>
            <a:ln w="12700">
              <a:solidFill>
                <a:srgbClr val="000000"/>
              </a:solidFill>
              <a:round/>
              <a:headEnd type="none" w="sm" len="sm"/>
              <a:tailEnd type="none" w="sm" len="sm"/>
            </a:ln>
          </p:spPr>
          <p:txBody>
            <a:bodyPr/>
            <a:lstStyle/>
            <a:p>
              <a:endParaRPr lang="en-US"/>
            </a:p>
          </p:txBody>
        </p:sp>
        <p:sp>
          <p:nvSpPr>
            <p:cNvPr id="16492" name="Line 228"/>
            <p:cNvSpPr>
              <a:spLocks noChangeShapeType="1"/>
            </p:cNvSpPr>
            <p:nvPr/>
          </p:nvSpPr>
          <p:spPr bwMode="auto">
            <a:xfrm>
              <a:off x="3264" y="2649"/>
              <a:ext cx="2352" cy="0"/>
            </a:xfrm>
            <a:prstGeom prst="line">
              <a:avLst/>
            </a:prstGeom>
            <a:noFill/>
            <a:ln w="12700" cap="sq">
              <a:solidFill>
                <a:srgbClr val="000000"/>
              </a:solidFill>
              <a:round/>
              <a:headEnd type="none" w="sm" len="sm"/>
              <a:tailEnd type="none" w="sm" len="sm"/>
            </a:ln>
          </p:spPr>
          <p:txBody>
            <a:bodyPr/>
            <a:lstStyle/>
            <a:p>
              <a:endParaRPr lang="en-US"/>
            </a:p>
          </p:txBody>
        </p:sp>
        <p:sp>
          <p:nvSpPr>
            <p:cNvPr id="16493" name="Line 229"/>
            <p:cNvSpPr>
              <a:spLocks noChangeShapeType="1"/>
            </p:cNvSpPr>
            <p:nvPr/>
          </p:nvSpPr>
          <p:spPr bwMode="auto">
            <a:xfrm>
              <a:off x="3264" y="2649"/>
              <a:ext cx="0" cy="486"/>
            </a:xfrm>
            <a:prstGeom prst="line">
              <a:avLst/>
            </a:prstGeom>
            <a:noFill/>
            <a:ln w="12700" cap="sq">
              <a:solidFill>
                <a:srgbClr val="000000"/>
              </a:solidFill>
              <a:round/>
              <a:headEnd type="none" w="sm" len="sm"/>
              <a:tailEnd type="none" w="sm" len="sm"/>
            </a:ln>
          </p:spPr>
          <p:txBody>
            <a:bodyPr/>
            <a:lstStyle/>
            <a:p>
              <a:endParaRPr lang="en-US"/>
            </a:p>
          </p:txBody>
        </p:sp>
        <p:sp>
          <p:nvSpPr>
            <p:cNvPr id="16494" name="Line 230"/>
            <p:cNvSpPr>
              <a:spLocks noChangeShapeType="1"/>
            </p:cNvSpPr>
            <p:nvPr/>
          </p:nvSpPr>
          <p:spPr bwMode="auto">
            <a:xfrm>
              <a:off x="2976" y="2802"/>
              <a:ext cx="2640" cy="0"/>
            </a:xfrm>
            <a:prstGeom prst="line">
              <a:avLst/>
            </a:prstGeom>
            <a:noFill/>
            <a:ln w="12700">
              <a:solidFill>
                <a:srgbClr val="000000"/>
              </a:solidFill>
              <a:round/>
              <a:headEnd type="none" w="sm" len="sm"/>
              <a:tailEnd type="none" w="sm" len="sm"/>
            </a:ln>
          </p:spPr>
          <p:txBody>
            <a:bodyPr/>
            <a:lstStyle/>
            <a:p>
              <a:endParaRPr lang="en-US"/>
            </a:p>
          </p:txBody>
        </p:sp>
        <p:sp>
          <p:nvSpPr>
            <p:cNvPr id="16495" name="Line 231"/>
            <p:cNvSpPr>
              <a:spLocks noChangeShapeType="1"/>
            </p:cNvSpPr>
            <p:nvPr/>
          </p:nvSpPr>
          <p:spPr bwMode="auto">
            <a:xfrm>
              <a:off x="4944" y="2400"/>
              <a:ext cx="0" cy="735"/>
            </a:xfrm>
            <a:prstGeom prst="line">
              <a:avLst/>
            </a:prstGeom>
            <a:noFill/>
            <a:ln w="12700">
              <a:solidFill>
                <a:srgbClr val="000000"/>
              </a:solidFill>
              <a:round/>
              <a:headEnd type="none" w="sm" len="sm"/>
              <a:tailEnd type="none" w="sm" len="sm"/>
            </a:ln>
          </p:spPr>
          <p:txBody>
            <a:bodyPr/>
            <a:lstStyle/>
            <a:p>
              <a:endParaRPr lang="en-US"/>
            </a:p>
          </p:txBody>
        </p:sp>
        <p:sp>
          <p:nvSpPr>
            <p:cNvPr id="16496" name="Line 232"/>
            <p:cNvSpPr>
              <a:spLocks noChangeShapeType="1"/>
            </p:cNvSpPr>
            <p:nvPr/>
          </p:nvSpPr>
          <p:spPr bwMode="auto">
            <a:xfrm>
              <a:off x="4272" y="2400"/>
              <a:ext cx="0" cy="735"/>
            </a:xfrm>
            <a:prstGeom prst="line">
              <a:avLst/>
            </a:prstGeom>
            <a:noFill/>
            <a:ln w="12700">
              <a:solidFill>
                <a:srgbClr val="000000"/>
              </a:solidFill>
              <a:round/>
              <a:headEnd type="none" w="sm" len="sm"/>
              <a:tailEnd type="none" w="sm" len="sm"/>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366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36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38"/>
          <p:cNvGrpSpPr>
            <a:grpSpLocks/>
          </p:cNvGrpSpPr>
          <p:nvPr/>
        </p:nvGrpSpPr>
        <p:grpSpPr bwMode="auto">
          <a:xfrm>
            <a:off x="627063" y="1687513"/>
            <a:ext cx="5265737" cy="3189287"/>
            <a:chOff x="395" y="1063"/>
            <a:chExt cx="3317" cy="2009"/>
          </a:xfrm>
        </p:grpSpPr>
        <p:pic>
          <p:nvPicPr>
            <p:cNvPr id="17418" name="Picture 29"/>
            <p:cNvPicPr>
              <a:picLocks noChangeAspect="1" noChangeArrowheads="1"/>
            </p:cNvPicPr>
            <p:nvPr/>
          </p:nvPicPr>
          <p:blipFill>
            <a:blip r:embed="rId3" cstate="print"/>
            <a:srcRect/>
            <a:stretch>
              <a:fillRect/>
            </a:stretch>
          </p:blipFill>
          <p:spPr bwMode="auto">
            <a:xfrm>
              <a:off x="395" y="1063"/>
              <a:ext cx="3317" cy="2009"/>
            </a:xfrm>
            <a:prstGeom prst="rect">
              <a:avLst/>
            </a:prstGeom>
            <a:noFill/>
            <a:ln w="28575">
              <a:noFill/>
              <a:miter lim="800000"/>
              <a:headEnd type="none" w="sm" len="sm"/>
              <a:tailEnd type="none" w="sm" len="sm"/>
            </a:ln>
          </p:spPr>
        </p:pic>
        <p:sp>
          <p:nvSpPr>
            <p:cNvPr id="17419" name="Rectangle 12"/>
            <p:cNvSpPr>
              <a:spLocks noChangeArrowheads="1"/>
            </p:cNvSpPr>
            <p:nvPr/>
          </p:nvSpPr>
          <p:spPr bwMode="auto">
            <a:xfrm>
              <a:off x="1259" y="1831"/>
              <a:ext cx="912" cy="192"/>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17420" name="AutoShape 21"/>
            <p:cNvSpPr>
              <a:spLocks/>
            </p:cNvSpPr>
            <p:nvPr/>
          </p:nvSpPr>
          <p:spPr bwMode="auto">
            <a:xfrm>
              <a:off x="443" y="2359"/>
              <a:ext cx="1392" cy="606"/>
            </a:xfrm>
            <a:prstGeom prst="borderCallout1">
              <a:avLst>
                <a:gd name="adj1" fmla="val 11880"/>
                <a:gd name="adj2" fmla="val 103449"/>
                <a:gd name="adj3" fmla="val -55282"/>
                <a:gd name="adj4" fmla="val 117241"/>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400" b="1" u="none">
                  <a:solidFill>
                    <a:schemeClr val="tx1"/>
                  </a:solidFill>
                  <a:latin typeface="Arial" charset="0"/>
                </a:rPr>
                <a:t>OEM Organization Location Country code should be Japan, Korea or Taiwan (Chargeable)</a:t>
              </a:r>
            </a:p>
          </p:txBody>
        </p:sp>
      </p:grpSp>
      <p:sp>
        <p:nvSpPr>
          <p:cNvPr id="17411"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OEM Organizations</a:t>
            </a:r>
          </a:p>
        </p:txBody>
      </p:sp>
      <p:grpSp>
        <p:nvGrpSpPr>
          <p:cNvPr id="3" name="Group 39"/>
          <p:cNvGrpSpPr>
            <a:grpSpLocks/>
          </p:cNvGrpSpPr>
          <p:nvPr/>
        </p:nvGrpSpPr>
        <p:grpSpPr bwMode="auto">
          <a:xfrm>
            <a:off x="3581400" y="2209800"/>
            <a:ext cx="5105400" cy="3886200"/>
            <a:chOff x="2208" y="1248"/>
            <a:chExt cx="3216" cy="2448"/>
          </a:xfrm>
        </p:grpSpPr>
        <p:pic>
          <p:nvPicPr>
            <p:cNvPr id="17413" name="Picture 32"/>
            <p:cNvPicPr>
              <a:picLocks noChangeAspect="1" noChangeArrowheads="1"/>
            </p:cNvPicPr>
            <p:nvPr/>
          </p:nvPicPr>
          <p:blipFill>
            <a:blip r:embed="rId4" cstate="print"/>
            <a:srcRect/>
            <a:stretch>
              <a:fillRect/>
            </a:stretch>
          </p:blipFill>
          <p:spPr bwMode="auto">
            <a:xfrm>
              <a:off x="2208" y="1248"/>
              <a:ext cx="3216" cy="2448"/>
            </a:xfrm>
            <a:prstGeom prst="rect">
              <a:avLst/>
            </a:prstGeom>
            <a:noFill/>
            <a:ln w="28575">
              <a:noFill/>
              <a:miter lim="800000"/>
              <a:headEnd type="none" w="sm" len="sm"/>
              <a:tailEnd type="none" w="sm" len="sm"/>
            </a:ln>
          </p:spPr>
        </p:pic>
        <p:sp>
          <p:nvSpPr>
            <p:cNvPr id="17414" name="Rectangle 15"/>
            <p:cNvSpPr>
              <a:spLocks noChangeArrowheads="1"/>
            </p:cNvSpPr>
            <p:nvPr/>
          </p:nvSpPr>
          <p:spPr bwMode="auto">
            <a:xfrm>
              <a:off x="3062" y="1620"/>
              <a:ext cx="1851" cy="139"/>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17415" name="Rectangle 16"/>
            <p:cNvSpPr>
              <a:spLocks noChangeArrowheads="1"/>
            </p:cNvSpPr>
            <p:nvPr/>
          </p:nvSpPr>
          <p:spPr bwMode="auto">
            <a:xfrm>
              <a:off x="3062" y="1852"/>
              <a:ext cx="1661" cy="139"/>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17416" name="AutoShape 23"/>
            <p:cNvSpPr>
              <a:spLocks/>
            </p:cNvSpPr>
            <p:nvPr/>
          </p:nvSpPr>
          <p:spPr bwMode="auto">
            <a:xfrm>
              <a:off x="3552" y="2496"/>
              <a:ext cx="1344" cy="601"/>
            </a:xfrm>
            <a:prstGeom prst="borderCallout1">
              <a:avLst>
                <a:gd name="adj1" fmla="val 11880"/>
                <a:gd name="adj2" fmla="val 103889"/>
                <a:gd name="adj3" fmla="val -121454"/>
                <a:gd name="adj4" fmla="val 109157"/>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400" b="1" u="none">
                  <a:solidFill>
                    <a:schemeClr val="tx1"/>
                  </a:solidFill>
                  <a:latin typeface="Arial" charset="0"/>
                </a:rPr>
                <a:t>OEM Organization Costing method should be standard Costing (Chargeable)</a:t>
              </a:r>
            </a:p>
          </p:txBody>
        </p:sp>
        <p:sp>
          <p:nvSpPr>
            <p:cNvPr id="17417" name="AutoShape 24"/>
            <p:cNvSpPr>
              <a:spLocks/>
            </p:cNvSpPr>
            <p:nvPr/>
          </p:nvSpPr>
          <p:spPr bwMode="auto">
            <a:xfrm>
              <a:off x="2256" y="2112"/>
              <a:ext cx="1566" cy="325"/>
            </a:xfrm>
            <a:prstGeom prst="borderCallout1">
              <a:avLst>
                <a:gd name="adj1" fmla="val 22153"/>
                <a:gd name="adj2" fmla="val 103065"/>
                <a:gd name="adj3" fmla="val -39694"/>
                <a:gd name="adj4" fmla="val 140356"/>
              </a:avLst>
            </a:prstGeom>
            <a:solidFill>
              <a:schemeClr val="bg1"/>
            </a:solidFill>
            <a:ln w="19050">
              <a:solidFill>
                <a:srgbClr val="FF0000"/>
              </a:solidFill>
              <a:miter lim="800000"/>
              <a:headEnd type="none" w="sm" len="sm"/>
              <a:tailEnd type="none" w="sm" len="sm"/>
            </a:ln>
          </p:spPr>
          <p:txBody>
            <a:bodyPr/>
            <a:lstStyle/>
            <a:p>
              <a:pPr algn="l" defTabSz="228600"/>
              <a:r>
                <a:rPr lang="en-US" sz="1400" b="1" u="none">
                  <a:solidFill>
                    <a:schemeClr val="tx1"/>
                  </a:solidFill>
                  <a:latin typeface="Arial" charset="0"/>
                </a:rPr>
                <a:t>Accounting Transactions are Posted to GL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MP Organizations</a:t>
            </a:r>
          </a:p>
        </p:txBody>
      </p:sp>
      <p:grpSp>
        <p:nvGrpSpPr>
          <p:cNvPr id="18435" name="Group 31"/>
          <p:cNvGrpSpPr>
            <a:grpSpLocks/>
          </p:cNvGrpSpPr>
          <p:nvPr/>
        </p:nvGrpSpPr>
        <p:grpSpPr bwMode="auto">
          <a:xfrm>
            <a:off x="457200" y="1277938"/>
            <a:ext cx="5183188" cy="4665662"/>
            <a:chOff x="288" y="805"/>
            <a:chExt cx="3265" cy="2939"/>
          </a:xfrm>
        </p:grpSpPr>
        <p:pic>
          <p:nvPicPr>
            <p:cNvPr id="18440" name="Picture 30"/>
            <p:cNvPicPr>
              <a:picLocks noChangeAspect="1" noChangeArrowheads="1"/>
            </p:cNvPicPr>
            <p:nvPr/>
          </p:nvPicPr>
          <p:blipFill>
            <a:blip r:embed="rId3" cstate="print"/>
            <a:srcRect/>
            <a:stretch>
              <a:fillRect/>
            </a:stretch>
          </p:blipFill>
          <p:spPr bwMode="auto">
            <a:xfrm>
              <a:off x="288" y="805"/>
              <a:ext cx="3265" cy="2939"/>
            </a:xfrm>
            <a:prstGeom prst="rect">
              <a:avLst/>
            </a:prstGeom>
            <a:noFill/>
            <a:ln w="28575">
              <a:noFill/>
              <a:miter lim="800000"/>
              <a:headEnd type="none" w="sm" len="sm"/>
              <a:tailEnd type="none" w="sm" len="sm"/>
            </a:ln>
          </p:spPr>
        </p:pic>
        <p:sp>
          <p:nvSpPr>
            <p:cNvPr id="18441" name="Rectangle 16"/>
            <p:cNvSpPr>
              <a:spLocks noChangeArrowheads="1"/>
            </p:cNvSpPr>
            <p:nvPr/>
          </p:nvSpPr>
          <p:spPr bwMode="auto">
            <a:xfrm>
              <a:off x="576" y="2496"/>
              <a:ext cx="1344" cy="144"/>
            </a:xfrm>
            <a:prstGeom prst="rect">
              <a:avLst/>
            </a:prstGeom>
            <a:noFill/>
            <a:ln w="25400">
              <a:solidFill>
                <a:srgbClr val="FF0000"/>
              </a:solidFill>
              <a:miter lim="800000"/>
              <a:headEnd type="none" w="sm" len="sm"/>
              <a:tailEnd type="none" w="sm" len="sm"/>
            </a:ln>
          </p:spPr>
          <p:txBody>
            <a:bodyPr wrap="none" anchor="ctr"/>
            <a:lstStyle/>
            <a:p>
              <a:pPr algn="l" defTabSz="228600"/>
              <a:endParaRPr lang="en-US" u="none">
                <a:latin typeface="Arial" charset="0"/>
              </a:endParaRPr>
            </a:p>
          </p:txBody>
        </p:sp>
        <p:sp>
          <p:nvSpPr>
            <p:cNvPr id="18442" name="AutoShape 20"/>
            <p:cNvSpPr>
              <a:spLocks/>
            </p:cNvSpPr>
            <p:nvPr/>
          </p:nvSpPr>
          <p:spPr bwMode="auto">
            <a:xfrm>
              <a:off x="912" y="1680"/>
              <a:ext cx="1344" cy="480"/>
            </a:xfrm>
            <a:prstGeom prst="borderCallout1">
              <a:avLst>
                <a:gd name="adj1" fmla="val 15000"/>
                <a:gd name="adj2" fmla="val -3569"/>
                <a:gd name="adj3" fmla="val 170000"/>
                <a:gd name="adj4" fmla="val -10120"/>
              </a:avLst>
            </a:prstGeom>
            <a:solidFill>
              <a:schemeClr val="bg1"/>
            </a:solidFill>
            <a:ln w="19050">
              <a:solidFill>
                <a:srgbClr val="FF0000"/>
              </a:solidFill>
              <a:miter lim="800000"/>
              <a:headEnd type="none" w="sm" len="sm"/>
              <a:tailEnd type="none" w="sm" len="sm"/>
            </a:ln>
          </p:spPr>
          <p:txBody>
            <a:bodyPr/>
            <a:lstStyle/>
            <a:p>
              <a:pPr algn="l" defTabSz="228600"/>
              <a:r>
                <a:rPr lang="en-US" sz="1400" b="1" u="none">
                  <a:solidFill>
                    <a:schemeClr val="tx1"/>
                  </a:solidFill>
                  <a:latin typeface="Arial" charset="0"/>
                </a:rPr>
                <a:t>Select Check box for  Manufacturing Partner Organization</a:t>
              </a:r>
            </a:p>
          </p:txBody>
        </p:sp>
      </p:grpSp>
      <p:grpSp>
        <p:nvGrpSpPr>
          <p:cNvPr id="3" name="Group 33"/>
          <p:cNvGrpSpPr>
            <a:grpSpLocks/>
          </p:cNvGrpSpPr>
          <p:nvPr/>
        </p:nvGrpSpPr>
        <p:grpSpPr bwMode="auto">
          <a:xfrm>
            <a:off x="3598863" y="1676400"/>
            <a:ext cx="5164137" cy="4067175"/>
            <a:chOff x="2267" y="1056"/>
            <a:chExt cx="3253" cy="2562"/>
          </a:xfrm>
        </p:grpSpPr>
        <p:pic>
          <p:nvPicPr>
            <p:cNvPr id="18437" name="Picture 26"/>
            <p:cNvPicPr>
              <a:picLocks noChangeAspect="1" noChangeArrowheads="1"/>
            </p:cNvPicPr>
            <p:nvPr/>
          </p:nvPicPr>
          <p:blipFill>
            <a:blip r:embed="rId4" cstate="print"/>
            <a:srcRect/>
            <a:stretch>
              <a:fillRect/>
            </a:stretch>
          </p:blipFill>
          <p:spPr bwMode="auto">
            <a:xfrm>
              <a:off x="2267" y="1056"/>
              <a:ext cx="3253" cy="2562"/>
            </a:xfrm>
            <a:prstGeom prst="rect">
              <a:avLst/>
            </a:prstGeom>
            <a:noFill/>
            <a:ln w="28575">
              <a:noFill/>
              <a:miter lim="800000"/>
              <a:headEnd type="none" w="sm" len="sm"/>
              <a:tailEnd type="none" w="sm" len="sm"/>
            </a:ln>
          </p:spPr>
        </p:pic>
        <p:sp>
          <p:nvSpPr>
            <p:cNvPr id="18438" name="Rectangle 15"/>
            <p:cNvSpPr>
              <a:spLocks noChangeArrowheads="1"/>
            </p:cNvSpPr>
            <p:nvPr/>
          </p:nvSpPr>
          <p:spPr bwMode="auto">
            <a:xfrm>
              <a:off x="3168" y="1680"/>
              <a:ext cx="1680"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18439" name="AutoShape 22"/>
            <p:cNvSpPr>
              <a:spLocks/>
            </p:cNvSpPr>
            <p:nvPr/>
          </p:nvSpPr>
          <p:spPr bwMode="auto">
            <a:xfrm>
              <a:off x="2400" y="2064"/>
              <a:ext cx="2160" cy="686"/>
            </a:xfrm>
            <a:prstGeom prst="borderCallout1">
              <a:avLst>
                <a:gd name="adj1" fmla="val 8569"/>
                <a:gd name="adj2" fmla="val 102222"/>
                <a:gd name="adj3" fmla="val -33333"/>
                <a:gd name="adj4" fmla="val 103333"/>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b="1" u="none">
                  <a:solidFill>
                    <a:schemeClr val="tx1"/>
                  </a:solidFill>
                  <a:latin typeface="Arial" charset="0"/>
                </a:rPr>
                <a:t>MP organization is simulation organization, Accounting transactions in this organization should not be transferred to GL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1"/>
          <p:cNvSpPr>
            <a:spLocks noGrp="1"/>
          </p:cNvSpPr>
          <p:nvPr>
            <p:ph type="ftr" sz="quarter" idx="4294967295"/>
          </p:nvPr>
        </p:nvSpPr>
        <p:spPr>
          <a:xfrm>
            <a:off x="127000" y="6553200"/>
            <a:ext cx="8839200" cy="152400"/>
          </a:xfrm>
          <a:prstGeom prst="rect">
            <a:avLst/>
          </a:prstGeom>
          <a:noFill/>
        </p:spPr>
        <p:txBody>
          <a:bodyPr/>
          <a:lstStyle/>
          <a:p>
            <a:fld id="{0B1AC1E6-FE6E-4EF6-9529-2A571707791D}" type="slidenum">
              <a:rPr lang="en-US" smtClean="0">
                <a:solidFill>
                  <a:srgbClr val="000000"/>
                </a:solidFill>
              </a:rPr>
              <a:pPr/>
              <a:t>2</a:t>
            </a:fld>
            <a:endParaRPr lang="en-US" smtClean="0">
              <a:solidFill>
                <a:srgbClr val="000000"/>
              </a:solidFill>
            </a:endParaRPr>
          </a:p>
        </p:txBody>
      </p:sp>
      <p:sp>
        <p:nvSpPr>
          <p:cNvPr id="8195" name="Rectangle 2050"/>
          <p:cNvSpPr>
            <a:spLocks noChangeArrowheads="1"/>
          </p:cNvSpPr>
          <p:nvPr/>
        </p:nvSpPr>
        <p:spPr bwMode="auto">
          <a:xfrm>
            <a:off x="7010400" y="685800"/>
            <a:ext cx="2133600" cy="2133600"/>
          </a:xfrm>
          <a:prstGeom prst="rect">
            <a:avLst/>
          </a:prstGeom>
          <a:solidFill>
            <a:srgbClr val="B8B8B8"/>
          </a:solidFill>
          <a:ln w="12700" algn="ctr">
            <a:noFill/>
            <a:miter lim="800000"/>
            <a:headEnd/>
            <a:tailEnd/>
          </a:ln>
        </p:spPr>
        <p:txBody>
          <a:bodyPr wrap="none" anchor="ctr" anchorCtr="1"/>
          <a:lstStyle/>
          <a:p>
            <a:pPr algn="ctr" eaLnBrk="0" hangingPunct="0"/>
            <a:r>
              <a:rPr lang="en-US" sz="1400" b="1">
                <a:solidFill>
                  <a:srgbClr val="000000"/>
                </a:solidFill>
                <a:cs typeface="+mn-cs"/>
              </a:rPr>
              <a:t>&lt;Insert Picture Here&gt;</a:t>
            </a:r>
          </a:p>
        </p:txBody>
      </p:sp>
      <p:pic>
        <p:nvPicPr>
          <p:cNvPr id="8196" name="Picture 2051" descr="Right Red"/>
          <p:cNvPicPr>
            <a:picLocks noChangeAspect="1" noChangeArrowheads="1"/>
          </p:cNvPicPr>
          <p:nvPr/>
        </p:nvPicPr>
        <p:blipFill>
          <a:blip r:embed="rId3" cstate="print"/>
          <a:srcRect/>
          <a:stretch>
            <a:fillRect/>
          </a:stretch>
        </p:blipFill>
        <p:spPr bwMode="auto">
          <a:xfrm>
            <a:off x="7010400" y="0"/>
            <a:ext cx="2133600" cy="685800"/>
          </a:xfrm>
          <a:prstGeom prst="rect">
            <a:avLst/>
          </a:prstGeom>
          <a:noFill/>
          <a:ln w="9525">
            <a:noFill/>
            <a:miter lim="800000"/>
            <a:headEnd/>
            <a:tailEnd/>
          </a:ln>
        </p:spPr>
      </p:pic>
      <p:pic>
        <p:nvPicPr>
          <p:cNvPr id="8197" name="Picture 2052" descr="df2f236c-MEDIUM-22762791"/>
          <p:cNvPicPr>
            <a:picLocks noChangeAspect="1" noChangeArrowheads="1"/>
          </p:cNvPicPr>
          <p:nvPr/>
        </p:nvPicPr>
        <p:blipFill>
          <a:blip r:embed="rId4" cstate="print"/>
          <a:srcRect/>
          <a:stretch>
            <a:fillRect/>
          </a:stretch>
        </p:blipFill>
        <p:spPr bwMode="auto">
          <a:xfrm>
            <a:off x="7010400" y="685800"/>
            <a:ext cx="2133600" cy="2133600"/>
          </a:xfrm>
          <a:prstGeom prst="rect">
            <a:avLst/>
          </a:prstGeom>
          <a:noFill/>
          <a:ln w="9525">
            <a:noFill/>
            <a:miter lim="800000"/>
            <a:headEnd/>
            <a:tailEnd/>
          </a:ln>
        </p:spPr>
      </p:pic>
      <p:sp>
        <p:nvSpPr>
          <p:cNvPr id="8198" name="Text Box 2053"/>
          <p:cNvSpPr txBox="1">
            <a:spLocks noChangeArrowheads="1"/>
          </p:cNvSpPr>
          <p:nvPr/>
        </p:nvSpPr>
        <p:spPr bwMode="auto">
          <a:xfrm>
            <a:off x="914400" y="1447800"/>
            <a:ext cx="4895850" cy="5736955"/>
          </a:xfrm>
          <a:prstGeom prst="rect">
            <a:avLst/>
          </a:prstGeom>
          <a:noFill/>
          <a:ln w="9525">
            <a:noFill/>
            <a:miter lim="800000"/>
            <a:headEnd/>
            <a:tailEnd/>
          </a:ln>
        </p:spPr>
        <p:txBody>
          <a:bodyPr wrap="square" lIns="0" tIns="0" rIns="0" bIns="0">
            <a:spAutoFit/>
          </a:bodyPr>
          <a:lstStyle/>
          <a:p>
            <a:pPr eaLnBrk="0" hangingPunct="0">
              <a:spcBef>
                <a:spcPct val="50000"/>
              </a:spcBef>
            </a:pPr>
            <a:r>
              <a:rPr lang="en-US" sz="3200" b="1" dirty="0">
                <a:solidFill>
                  <a:srgbClr val="FD0000"/>
                </a:solidFill>
                <a:cs typeface="+mn-cs"/>
              </a:rPr>
              <a:t>Buy/Sell </a:t>
            </a:r>
            <a:r>
              <a:rPr lang="en-US" sz="3200" b="1" dirty="0" smtClean="0">
                <a:solidFill>
                  <a:srgbClr val="FD0000"/>
                </a:solidFill>
                <a:cs typeface="+mn-cs"/>
              </a:rPr>
              <a:t>Subcontracting</a:t>
            </a:r>
          </a:p>
          <a:p>
            <a:pPr marL="227013" lvl="0" indent="-227013" eaLnBrk="0" hangingPunct="0">
              <a:buClr>
                <a:srgbClr val="FD0000"/>
              </a:buClr>
              <a:buFontTx/>
              <a:buChar char="•"/>
            </a:pPr>
            <a:r>
              <a:rPr lang="en-US" altLang="ja-JP" sz="2400" kern="0">
                <a:solidFill>
                  <a:srgbClr val="000000"/>
                </a:solidFill>
                <a:latin typeface="Arial"/>
                <a:ea typeface="ＭＳ Ｐゴシック" charset="-128"/>
                <a:cs typeface="Times New Roman" charset="0"/>
              </a:rPr>
              <a:t>A </a:t>
            </a:r>
            <a:r>
              <a:rPr lang="en-US" altLang="ja-JP" sz="2400" kern="0" smtClean="0">
                <a:solidFill>
                  <a:srgbClr val="000000"/>
                </a:solidFill>
                <a:latin typeface="Arial"/>
                <a:ea typeface="ＭＳ Ｐゴシック" charset="-128"/>
                <a:cs typeface="Times New Roman" charset="0"/>
              </a:rPr>
              <a:t>business </a:t>
            </a:r>
            <a:r>
              <a:rPr lang="en-US" altLang="ja-JP" sz="2400" kern="0" dirty="0">
                <a:solidFill>
                  <a:srgbClr val="000000"/>
                </a:solidFill>
                <a:latin typeface="Arial"/>
                <a:ea typeface="ＭＳ Ｐゴシック" charset="-128"/>
                <a:cs typeface="Times New Roman" charset="0"/>
              </a:rPr>
              <a:t>practice where an Original Equipment Manufacturer (OEM) completely outsources the manufacturing of an assembly by </a:t>
            </a:r>
            <a:r>
              <a:rPr lang="en-US" altLang="ja-JP" sz="2400" u="sng" kern="0" dirty="0">
                <a:solidFill>
                  <a:srgbClr val="000000"/>
                </a:solidFill>
                <a:latin typeface="Arial"/>
                <a:ea typeface="ＭＳ Ｐゴシック" charset="-128"/>
                <a:cs typeface="Times New Roman" charset="0"/>
              </a:rPr>
              <a:t>buying</a:t>
            </a:r>
            <a:r>
              <a:rPr lang="en-US" altLang="ja-JP" sz="2400" kern="0" dirty="0">
                <a:solidFill>
                  <a:srgbClr val="000000"/>
                </a:solidFill>
                <a:latin typeface="Arial"/>
                <a:ea typeface="ＭＳ Ｐゴシック" charset="-128"/>
                <a:cs typeface="Times New Roman" charset="0"/>
              </a:rPr>
              <a:t> the assembly from a Manufacturing Partner (MP) and </a:t>
            </a:r>
            <a:r>
              <a:rPr lang="en-US" altLang="ja-JP" sz="2400" u="sng" kern="0" dirty="0">
                <a:solidFill>
                  <a:srgbClr val="000000"/>
                </a:solidFill>
                <a:latin typeface="Arial"/>
                <a:ea typeface="ＭＳ Ｐゴシック" charset="-128"/>
                <a:cs typeface="Times New Roman" charset="0"/>
              </a:rPr>
              <a:t>sells</a:t>
            </a:r>
            <a:r>
              <a:rPr lang="en-US" altLang="ja-JP" sz="2400" kern="0" dirty="0">
                <a:solidFill>
                  <a:srgbClr val="000000"/>
                </a:solidFill>
                <a:latin typeface="Arial"/>
                <a:ea typeface="ＭＳ Ｐゴシック" charset="-128"/>
                <a:cs typeface="Times New Roman" charset="0"/>
              </a:rPr>
              <a:t> the components (used to build the assembly) to the MP.</a:t>
            </a:r>
            <a:r>
              <a:rPr lang="en-US" sz="2400" kern="0" dirty="0">
                <a:solidFill>
                  <a:srgbClr val="000000"/>
                </a:solidFill>
                <a:latin typeface="Arial"/>
                <a:ea typeface="ＭＳ Ｐゴシック" charset="-128"/>
                <a:cs typeface="Times New Roman" charset="0"/>
              </a:rPr>
              <a:t> </a:t>
            </a:r>
          </a:p>
          <a:p>
            <a:pPr eaLnBrk="0" hangingPunct="0">
              <a:spcBef>
                <a:spcPct val="50000"/>
              </a:spcBef>
            </a:pPr>
            <a:endParaRPr lang="en-US" sz="3200" b="1" dirty="0" smtClean="0">
              <a:solidFill>
                <a:srgbClr val="FD0000"/>
              </a:solidFill>
              <a:cs typeface="+mn-cs"/>
            </a:endParaRPr>
          </a:p>
          <a:p>
            <a:pPr eaLnBrk="0" hangingPunct="0">
              <a:spcBef>
                <a:spcPct val="50000"/>
              </a:spcBef>
            </a:pPr>
            <a:endParaRPr lang="en-US" sz="3200" b="1" dirty="0">
              <a:solidFill>
                <a:srgbClr val="FD0000"/>
              </a:solidFill>
              <a:cs typeface="+mn-cs"/>
            </a:endParaRPr>
          </a:p>
          <a:p>
            <a:pPr eaLnBrk="0" hangingPunct="0">
              <a:spcBef>
                <a:spcPct val="50000"/>
              </a:spcBef>
            </a:pPr>
            <a:endParaRPr lang="en-US" sz="3200" b="1" dirty="0">
              <a:solidFill>
                <a:srgbClr val="FD0000"/>
              </a:solidFill>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mtClean="0"/>
              <a:t>Subcontracting</a:t>
            </a:r>
            <a:br>
              <a:rPr lang="en-US" smtClean="0"/>
            </a:br>
            <a:r>
              <a:rPr lang="en-US" smtClean="0"/>
              <a:t>Setup – Define Customers/Suppliers</a:t>
            </a:r>
          </a:p>
        </p:txBody>
      </p:sp>
      <p:sp>
        <p:nvSpPr>
          <p:cNvPr id="19459" name="Rectangle 5"/>
          <p:cNvSpPr>
            <a:spLocks noGrp="1" noChangeArrowheads="1"/>
          </p:cNvSpPr>
          <p:nvPr>
            <p:ph type="body" idx="1"/>
          </p:nvPr>
        </p:nvSpPr>
        <p:spPr>
          <a:xfrm>
            <a:off x="533400" y="5334000"/>
            <a:ext cx="8001000" cy="360363"/>
          </a:xfrm>
        </p:spPr>
        <p:txBody>
          <a:bodyPr/>
          <a:lstStyle/>
          <a:p>
            <a:pPr lvl="1" eaLnBrk="1" hangingPunct="1"/>
            <a:r>
              <a:rPr lang="en-US" smtClean="0"/>
              <a:t>Define MP  as Customer /Customer site </a:t>
            </a:r>
          </a:p>
        </p:txBody>
      </p:sp>
      <p:pic>
        <p:nvPicPr>
          <p:cNvPr id="19460" name="Picture 22"/>
          <p:cNvPicPr>
            <a:picLocks noChangeAspect="1" noChangeArrowheads="1"/>
          </p:cNvPicPr>
          <p:nvPr/>
        </p:nvPicPr>
        <p:blipFill>
          <a:blip r:embed="rId3" cstate="print"/>
          <a:srcRect/>
          <a:stretch>
            <a:fillRect/>
          </a:stretch>
        </p:blipFill>
        <p:spPr bwMode="auto">
          <a:xfrm>
            <a:off x="304800" y="1371600"/>
            <a:ext cx="5649913" cy="2532063"/>
          </a:xfrm>
          <a:prstGeom prst="rect">
            <a:avLst/>
          </a:prstGeom>
          <a:noFill/>
          <a:ln w="28575">
            <a:solidFill>
              <a:srgbClr val="FF99CC"/>
            </a:solidFill>
            <a:miter lim="800000"/>
            <a:headEnd type="none" w="sm" len="sm"/>
            <a:tailEnd type="none" w="sm" len="sm"/>
          </a:ln>
        </p:spPr>
      </p:pic>
      <p:grpSp>
        <p:nvGrpSpPr>
          <p:cNvPr id="2" name="Group 29"/>
          <p:cNvGrpSpPr>
            <a:grpSpLocks/>
          </p:cNvGrpSpPr>
          <p:nvPr/>
        </p:nvGrpSpPr>
        <p:grpSpPr bwMode="auto">
          <a:xfrm>
            <a:off x="533400" y="1371600"/>
            <a:ext cx="8318500" cy="4800600"/>
            <a:chOff x="336" y="864"/>
            <a:chExt cx="5240" cy="3024"/>
          </a:xfrm>
        </p:grpSpPr>
        <p:pic>
          <p:nvPicPr>
            <p:cNvPr id="19462" name="Picture 26"/>
            <p:cNvPicPr>
              <a:picLocks noChangeAspect="1" noChangeArrowheads="1"/>
            </p:cNvPicPr>
            <p:nvPr/>
          </p:nvPicPr>
          <p:blipFill>
            <a:blip r:embed="rId4" cstate="print"/>
            <a:srcRect/>
            <a:stretch>
              <a:fillRect/>
            </a:stretch>
          </p:blipFill>
          <p:spPr bwMode="auto">
            <a:xfrm>
              <a:off x="1056" y="864"/>
              <a:ext cx="4520" cy="2377"/>
            </a:xfrm>
            <a:prstGeom prst="rect">
              <a:avLst/>
            </a:prstGeom>
            <a:noFill/>
            <a:ln w="28575">
              <a:solidFill>
                <a:srgbClr val="FF99CC"/>
              </a:solidFill>
              <a:miter lim="800000"/>
              <a:headEnd type="none" w="sm" len="sm"/>
              <a:tailEnd type="none" w="sm" len="sm"/>
            </a:ln>
          </p:spPr>
        </p:pic>
        <p:sp>
          <p:nvSpPr>
            <p:cNvPr id="19463" name="Rectangle 27"/>
            <p:cNvSpPr>
              <a:spLocks noChangeArrowheads="1"/>
            </p:cNvSpPr>
            <p:nvPr/>
          </p:nvSpPr>
          <p:spPr bwMode="auto">
            <a:xfrm>
              <a:off x="336" y="3661"/>
              <a:ext cx="5040" cy="227"/>
            </a:xfrm>
            <a:prstGeom prst="rect">
              <a:avLst/>
            </a:prstGeom>
            <a:noFill/>
            <a:ln w="9525">
              <a:noFill/>
              <a:miter lim="800000"/>
              <a:headEnd/>
              <a:tailEnd/>
            </a:ln>
          </p:spPr>
          <p:txBody>
            <a:bodyPr lIns="12700" tIns="12700" rIns="12700" bIns="12700">
              <a:spAutoFit/>
            </a:bodyPr>
            <a:lstStyle/>
            <a:p>
              <a:pPr marL="461963" lvl="1" indent="-347663" algn="l" defTabSz="228600">
                <a:buFont typeface="Arial" charset="0"/>
                <a:buChar char="•"/>
              </a:pPr>
              <a:r>
                <a:rPr lang="en-US" sz="2200" b="1" u="none">
                  <a:solidFill>
                    <a:schemeClr val="tx1"/>
                  </a:solidFill>
                  <a:latin typeface="Arial" charset="0"/>
                </a:rPr>
                <a:t>Define MP and OEM as Supplier / Supplier site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7"/>
          <p:cNvPicPr>
            <a:picLocks noChangeAspect="1" noChangeArrowheads="1"/>
          </p:cNvPicPr>
          <p:nvPr/>
        </p:nvPicPr>
        <p:blipFill>
          <a:blip r:embed="rId3" cstate="print"/>
          <a:srcRect/>
          <a:stretch>
            <a:fillRect/>
          </a:stretch>
        </p:blipFill>
        <p:spPr bwMode="auto">
          <a:xfrm>
            <a:off x="533400" y="1427163"/>
            <a:ext cx="5246688" cy="2840037"/>
          </a:xfrm>
          <a:prstGeom prst="rect">
            <a:avLst/>
          </a:prstGeom>
          <a:noFill/>
          <a:ln w="28575">
            <a:noFill/>
            <a:miter lim="800000"/>
            <a:headEnd type="none" w="sm" len="sm"/>
            <a:tailEnd type="none" w="sm" len="sm"/>
          </a:ln>
        </p:spPr>
      </p:pic>
      <p:sp>
        <p:nvSpPr>
          <p:cNvPr id="20483" name="Text Box 13"/>
          <p:cNvSpPr txBox="1">
            <a:spLocks noChangeArrowheads="1"/>
          </p:cNvSpPr>
          <p:nvPr/>
        </p:nvSpPr>
        <p:spPr bwMode="auto">
          <a:xfrm>
            <a:off x="3276600" y="1447800"/>
            <a:ext cx="2133600" cy="385763"/>
          </a:xfrm>
          <a:prstGeom prst="rect">
            <a:avLst/>
          </a:prstGeom>
          <a:solidFill>
            <a:schemeClr val="bg1"/>
          </a:solidFill>
          <a:ln w="19050">
            <a:solidFill>
              <a:srgbClr val="FF0000"/>
            </a:solidFill>
            <a:miter lim="800000"/>
            <a:headEnd type="none" w="sm" len="sm"/>
            <a:tailEnd type="none" w="sm" len="sm"/>
          </a:ln>
        </p:spPr>
        <p:txBody>
          <a:bodyPr>
            <a:spAutoFit/>
          </a:bodyPr>
          <a:lstStyle/>
          <a:p>
            <a:pPr algn="l" defTabSz="228600">
              <a:spcBef>
                <a:spcPct val="50000"/>
              </a:spcBef>
            </a:pPr>
            <a:r>
              <a:rPr lang="en-US" sz="1800" u="none">
                <a:solidFill>
                  <a:schemeClr val="tx1"/>
                </a:solidFill>
                <a:latin typeface="Arial" charset="0"/>
              </a:rPr>
              <a:t>OEM Organization</a:t>
            </a:r>
          </a:p>
        </p:txBody>
      </p:sp>
      <p:sp>
        <p:nvSpPr>
          <p:cNvPr id="20484" name="Rectangle 19"/>
          <p:cNvSpPr>
            <a:spLocks noChangeArrowheads="1"/>
          </p:cNvSpPr>
          <p:nvPr/>
        </p:nvSpPr>
        <p:spPr bwMode="auto">
          <a:xfrm>
            <a:off x="685800" y="3200400"/>
            <a:ext cx="2286000" cy="609600"/>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0485" name="AutoShape 20"/>
          <p:cNvSpPr>
            <a:spLocks/>
          </p:cNvSpPr>
          <p:nvPr/>
        </p:nvSpPr>
        <p:spPr bwMode="auto">
          <a:xfrm>
            <a:off x="990600" y="4033838"/>
            <a:ext cx="2362200" cy="844550"/>
          </a:xfrm>
          <a:prstGeom prst="borderCallout1">
            <a:avLst>
              <a:gd name="adj1" fmla="val 13532"/>
              <a:gd name="adj2" fmla="val -3227"/>
              <a:gd name="adj3" fmla="val -23685"/>
              <a:gd name="adj4" fmla="val -7528"/>
            </a:avLst>
          </a:prstGeom>
          <a:solidFill>
            <a:schemeClr val="bg1"/>
          </a:solidFill>
          <a:ln w="19050">
            <a:solidFill>
              <a:srgbClr val="FF0000"/>
            </a:solidFill>
            <a:miter lim="800000"/>
            <a:headEnd type="none" w="sm" len="sm"/>
            <a:tailEnd type="none" w="sm" len="sm"/>
          </a:ln>
        </p:spPr>
        <p:txBody>
          <a:bodyPr>
            <a:spAutoFit/>
          </a:bodyPr>
          <a:lstStyle/>
          <a:p>
            <a:pPr algn="l" defTabSz="228600">
              <a:spcBef>
                <a:spcPct val="50000"/>
              </a:spcBef>
            </a:pPr>
            <a:r>
              <a:rPr lang="en-US" sz="1600" u="none">
                <a:solidFill>
                  <a:schemeClr val="tx1"/>
                </a:solidFill>
                <a:latin typeface="Arial" charset="0"/>
              </a:rPr>
              <a:t>OEM supply components to MP and acts as supplier</a:t>
            </a:r>
          </a:p>
        </p:txBody>
      </p:sp>
      <p:sp>
        <p:nvSpPr>
          <p:cNvPr id="20486"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Customer/Supplier Association</a:t>
            </a:r>
          </a:p>
        </p:txBody>
      </p:sp>
      <p:grpSp>
        <p:nvGrpSpPr>
          <p:cNvPr id="2" name="Group 29"/>
          <p:cNvGrpSpPr>
            <a:grpSpLocks/>
          </p:cNvGrpSpPr>
          <p:nvPr/>
        </p:nvGrpSpPr>
        <p:grpSpPr bwMode="auto">
          <a:xfrm>
            <a:off x="3378200" y="2133600"/>
            <a:ext cx="5384800" cy="2840038"/>
            <a:chOff x="96" y="912"/>
            <a:chExt cx="3392" cy="1789"/>
          </a:xfrm>
        </p:grpSpPr>
        <p:pic>
          <p:nvPicPr>
            <p:cNvPr id="20489" name="Picture 28"/>
            <p:cNvPicPr>
              <a:picLocks noChangeAspect="1" noChangeArrowheads="1"/>
            </p:cNvPicPr>
            <p:nvPr/>
          </p:nvPicPr>
          <p:blipFill>
            <a:blip r:embed="rId4" cstate="print"/>
            <a:srcRect/>
            <a:stretch>
              <a:fillRect/>
            </a:stretch>
          </p:blipFill>
          <p:spPr bwMode="auto">
            <a:xfrm>
              <a:off x="96" y="912"/>
              <a:ext cx="3392" cy="1789"/>
            </a:xfrm>
            <a:prstGeom prst="rect">
              <a:avLst/>
            </a:prstGeom>
            <a:noFill/>
            <a:ln w="28575">
              <a:noFill/>
              <a:miter lim="800000"/>
              <a:headEnd type="none" w="sm" len="sm"/>
              <a:tailEnd type="none" w="sm" len="sm"/>
            </a:ln>
          </p:spPr>
        </p:pic>
        <p:sp>
          <p:nvSpPr>
            <p:cNvPr id="20490" name="Text Box 14"/>
            <p:cNvSpPr txBox="1">
              <a:spLocks noChangeArrowheads="1"/>
            </p:cNvSpPr>
            <p:nvPr/>
          </p:nvSpPr>
          <p:spPr bwMode="auto">
            <a:xfrm>
              <a:off x="1920" y="912"/>
              <a:ext cx="1248" cy="239"/>
            </a:xfrm>
            <a:prstGeom prst="rect">
              <a:avLst/>
            </a:prstGeom>
            <a:solidFill>
              <a:schemeClr val="bg1"/>
            </a:solidFill>
            <a:ln w="12700">
              <a:solidFill>
                <a:srgbClr val="FF0000"/>
              </a:solidFill>
              <a:miter lim="800000"/>
              <a:headEnd type="none" w="sm" len="sm"/>
              <a:tailEnd type="none" w="sm" len="sm"/>
            </a:ln>
          </p:spPr>
          <p:txBody>
            <a:bodyPr>
              <a:spAutoFit/>
            </a:bodyPr>
            <a:lstStyle/>
            <a:p>
              <a:pPr algn="l" defTabSz="228600">
                <a:spcBef>
                  <a:spcPct val="50000"/>
                </a:spcBef>
              </a:pPr>
              <a:r>
                <a:rPr lang="en-US" sz="1800" u="none">
                  <a:solidFill>
                    <a:schemeClr val="tx1"/>
                  </a:solidFill>
                  <a:latin typeface="Arial" charset="0"/>
                </a:rPr>
                <a:t>MP Organization</a:t>
              </a:r>
            </a:p>
          </p:txBody>
        </p:sp>
        <p:sp>
          <p:nvSpPr>
            <p:cNvPr id="20491" name="Rectangle 23"/>
            <p:cNvSpPr>
              <a:spLocks noChangeArrowheads="1"/>
            </p:cNvSpPr>
            <p:nvPr/>
          </p:nvSpPr>
          <p:spPr bwMode="auto">
            <a:xfrm>
              <a:off x="144" y="1776"/>
              <a:ext cx="1680" cy="672"/>
            </a:xfrm>
            <a:prstGeom prst="rect">
              <a:avLst/>
            </a:prstGeom>
            <a:noFill/>
            <a:ln w="25400">
              <a:solidFill>
                <a:srgbClr val="FF0000"/>
              </a:solidFill>
              <a:miter lim="800000"/>
              <a:headEnd type="none" w="sm" len="sm"/>
              <a:tailEnd type="none" w="sm" len="sm"/>
            </a:ln>
          </p:spPr>
          <p:txBody>
            <a:bodyPr anchor="ctr">
              <a:spAutoFit/>
            </a:bodyPr>
            <a:lstStyle/>
            <a:p>
              <a:endParaRPr lang="en-US"/>
            </a:p>
          </p:txBody>
        </p:sp>
        <p:sp>
          <p:nvSpPr>
            <p:cNvPr id="20492" name="AutoShape 24"/>
            <p:cNvSpPr>
              <a:spLocks/>
            </p:cNvSpPr>
            <p:nvPr/>
          </p:nvSpPr>
          <p:spPr bwMode="auto">
            <a:xfrm>
              <a:off x="2064" y="1488"/>
              <a:ext cx="1392" cy="994"/>
            </a:xfrm>
            <a:prstGeom prst="borderCallout1">
              <a:avLst>
                <a:gd name="adj1" fmla="val 15255"/>
                <a:gd name="adj2" fmla="val -3449"/>
                <a:gd name="adj3" fmla="val 30931"/>
                <a:gd name="adj4" fmla="val -19542"/>
              </a:avLst>
            </a:prstGeom>
            <a:solidFill>
              <a:schemeClr val="bg1"/>
            </a:solidFill>
            <a:ln w="19050">
              <a:solidFill>
                <a:srgbClr val="FF0000"/>
              </a:solidFill>
              <a:miter lim="800000"/>
              <a:headEnd type="none" w="sm" len="sm"/>
              <a:tailEnd type="none" w="sm" len="sm"/>
            </a:ln>
          </p:spPr>
          <p:txBody>
            <a:bodyPr>
              <a:spAutoFit/>
            </a:bodyPr>
            <a:lstStyle/>
            <a:p>
              <a:pPr algn="l" defTabSz="228600">
                <a:spcBef>
                  <a:spcPct val="50000"/>
                </a:spcBef>
              </a:pPr>
              <a:r>
                <a:rPr lang="en-US" sz="1600" u="none">
                  <a:solidFill>
                    <a:schemeClr val="tx1"/>
                  </a:solidFill>
                  <a:latin typeface="Arial" charset="0"/>
                </a:rPr>
                <a:t>MP supply Assemblies, Procure Components from OEM and acts as both supplier and Customer</a:t>
              </a:r>
            </a:p>
          </p:txBody>
        </p:sp>
      </p:grpSp>
      <p:sp>
        <p:nvSpPr>
          <p:cNvPr id="436256" name="Rectangle 32"/>
          <p:cNvSpPr>
            <a:spLocks noGrp="1" noChangeArrowheads="1"/>
          </p:cNvSpPr>
          <p:nvPr>
            <p:ph type="body" idx="1"/>
          </p:nvPr>
        </p:nvSpPr>
        <p:spPr>
          <a:xfrm>
            <a:off x="609600" y="5273675"/>
            <a:ext cx="8001000" cy="1030288"/>
          </a:xfrm>
          <a:noFill/>
        </p:spPr>
        <p:txBody>
          <a:bodyPr/>
          <a:lstStyle/>
          <a:p>
            <a:pPr marL="742950" lvl="1" indent="-285750" defTabSz="914400" eaLnBrk="1" hangingPunct="1"/>
            <a:r>
              <a:rPr lang="en-US" b="0" smtClean="0"/>
              <a:t>ASCP uses this definition along with sourcing rules to plan outsourced assemblies and components in OEM and MP Organizations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625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5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Item Definition</a:t>
            </a:r>
          </a:p>
        </p:txBody>
      </p:sp>
      <p:sp>
        <p:nvSpPr>
          <p:cNvPr id="21507" name="Rectangle 3"/>
          <p:cNvSpPr>
            <a:spLocks noGrp="1" noChangeArrowheads="1"/>
          </p:cNvSpPr>
          <p:nvPr>
            <p:ph type="body" idx="1"/>
          </p:nvPr>
        </p:nvSpPr>
        <p:spPr>
          <a:xfrm>
            <a:off x="609600" y="1676400"/>
            <a:ext cx="7543800" cy="4210050"/>
          </a:xfrm>
        </p:spPr>
        <p:txBody>
          <a:bodyPr/>
          <a:lstStyle/>
          <a:p>
            <a:pPr lvl="1" eaLnBrk="1" hangingPunct="1">
              <a:buFont typeface="Arial" charset="0"/>
              <a:buNone/>
            </a:pPr>
            <a:r>
              <a:rPr lang="en-US" smtClean="0"/>
              <a:t>Define Items and Bills in OEM and MP Organizations</a:t>
            </a:r>
          </a:p>
          <a:p>
            <a:pPr lvl="1" eaLnBrk="1" hangingPunct="1"/>
            <a:r>
              <a:rPr lang="en-US" smtClean="0"/>
              <a:t>Outsourced Assemblies</a:t>
            </a:r>
          </a:p>
          <a:p>
            <a:pPr lvl="1" eaLnBrk="1" hangingPunct="1">
              <a:buFont typeface="Arial" charset="0"/>
              <a:buNone/>
            </a:pPr>
            <a:r>
              <a:rPr lang="en-US" smtClean="0"/>
              <a:t>	</a:t>
            </a:r>
            <a:r>
              <a:rPr lang="en-US" sz="1800" b="0" smtClean="0"/>
              <a:t>Assemblies designed by OEM and manufactured at Manufacturing Partner site using components supplied by OEM</a:t>
            </a:r>
          </a:p>
          <a:p>
            <a:pPr lvl="1" eaLnBrk="1" hangingPunct="1">
              <a:buFont typeface="Arial" charset="0"/>
              <a:buNone/>
            </a:pPr>
            <a:endParaRPr lang="en-US" sz="1800" b="0" smtClean="0"/>
          </a:p>
          <a:p>
            <a:pPr lvl="1" eaLnBrk="1" hangingPunct="1"/>
            <a:r>
              <a:rPr lang="en-US" smtClean="0"/>
              <a:t>Subcontracting Components</a:t>
            </a:r>
          </a:p>
          <a:p>
            <a:pPr lvl="2" eaLnBrk="1" hangingPunct="1"/>
            <a:r>
              <a:rPr lang="en-US" smtClean="0"/>
              <a:t>Pre positioned</a:t>
            </a:r>
          </a:p>
          <a:p>
            <a:pPr lvl="2" eaLnBrk="1" hangingPunct="1">
              <a:buFont typeface="Arial" charset="0"/>
              <a:buNone/>
            </a:pPr>
            <a:r>
              <a:rPr lang="en-US" smtClean="0"/>
              <a:t>	</a:t>
            </a:r>
            <a:r>
              <a:rPr lang="en-US" sz="1800" b="0" smtClean="0"/>
              <a:t>Components are shipped to MP without reference to any Subcontracting Order ahead of assembly requirements. </a:t>
            </a:r>
          </a:p>
          <a:p>
            <a:pPr lvl="2" eaLnBrk="1" hangingPunct="1"/>
            <a:r>
              <a:rPr lang="en-US" smtClean="0"/>
              <a:t>Synchronized</a:t>
            </a:r>
          </a:p>
          <a:p>
            <a:pPr lvl="2" eaLnBrk="1" hangingPunct="1">
              <a:buFont typeface="Arial" charset="0"/>
              <a:buNone/>
            </a:pPr>
            <a:r>
              <a:rPr lang="en-US" smtClean="0"/>
              <a:t>	</a:t>
            </a:r>
            <a:r>
              <a:rPr lang="en-US" sz="1800" b="0" smtClean="0"/>
              <a:t>Components are shipped to MP with reference to a specific Subcontracting Order along with the order.</a:t>
            </a:r>
            <a:r>
              <a:rPr lang="en-US" smtClean="0"/>
              <a:t>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Outsourced Assemblies in OEM</a:t>
            </a:r>
          </a:p>
        </p:txBody>
      </p:sp>
      <p:grpSp>
        <p:nvGrpSpPr>
          <p:cNvPr id="22531" name="Group 44"/>
          <p:cNvGrpSpPr>
            <a:grpSpLocks/>
          </p:cNvGrpSpPr>
          <p:nvPr/>
        </p:nvGrpSpPr>
        <p:grpSpPr bwMode="auto">
          <a:xfrm>
            <a:off x="152400" y="1371600"/>
            <a:ext cx="8839200" cy="2667000"/>
            <a:chOff x="96" y="816"/>
            <a:chExt cx="5568" cy="1680"/>
          </a:xfrm>
        </p:grpSpPr>
        <p:pic>
          <p:nvPicPr>
            <p:cNvPr id="22542" name="Picture 32"/>
            <p:cNvPicPr>
              <a:picLocks noChangeAspect="1" noChangeArrowheads="1"/>
            </p:cNvPicPr>
            <p:nvPr/>
          </p:nvPicPr>
          <p:blipFill>
            <a:blip r:embed="rId3" cstate="print"/>
            <a:srcRect/>
            <a:stretch>
              <a:fillRect/>
            </a:stretch>
          </p:blipFill>
          <p:spPr bwMode="auto">
            <a:xfrm>
              <a:off x="96" y="816"/>
              <a:ext cx="5157" cy="1680"/>
            </a:xfrm>
            <a:prstGeom prst="rect">
              <a:avLst/>
            </a:prstGeom>
            <a:noFill/>
            <a:ln w="28575">
              <a:noFill/>
              <a:miter lim="800000"/>
              <a:headEnd type="none" w="sm" len="sm"/>
              <a:tailEnd type="none" w="sm" len="sm"/>
            </a:ln>
          </p:spPr>
        </p:pic>
        <p:sp>
          <p:nvSpPr>
            <p:cNvPr id="22543" name="Rectangle 17"/>
            <p:cNvSpPr>
              <a:spLocks noChangeArrowheads="1"/>
            </p:cNvSpPr>
            <p:nvPr/>
          </p:nvSpPr>
          <p:spPr bwMode="auto">
            <a:xfrm>
              <a:off x="3565" y="1830"/>
              <a:ext cx="1139" cy="176"/>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2544" name="AutoShape 18"/>
            <p:cNvSpPr>
              <a:spLocks/>
            </p:cNvSpPr>
            <p:nvPr/>
          </p:nvSpPr>
          <p:spPr bwMode="auto">
            <a:xfrm>
              <a:off x="3888" y="888"/>
              <a:ext cx="1776" cy="679"/>
            </a:xfrm>
            <a:prstGeom prst="borderCallout1">
              <a:avLst>
                <a:gd name="adj1" fmla="val 10495"/>
                <a:gd name="adj2" fmla="val -2704"/>
                <a:gd name="adj3" fmla="val 112537"/>
                <a:gd name="adj4" fmla="val -15486"/>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Check this for outsourced assembly,  allowed only if the Profile JMF:Enable Subcontracting is Yes</a:t>
              </a:r>
            </a:p>
          </p:txBody>
        </p:sp>
        <p:sp>
          <p:nvSpPr>
            <p:cNvPr id="22545" name="Text Box 19"/>
            <p:cNvSpPr txBox="1">
              <a:spLocks noChangeArrowheads="1"/>
            </p:cNvSpPr>
            <p:nvPr/>
          </p:nvSpPr>
          <p:spPr bwMode="auto">
            <a:xfrm>
              <a:off x="2434" y="816"/>
              <a:ext cx="1310" cy="239"/>
            </a:xfrm>
            <a:prstGeom prst="rect">
              <a:avLst/>
            </a:prstGeom>
            <a:solidFill>
              <a:schemeClr val="bg1"/>
            </a:solidFill>
            <a:ln w="12700">
              <a:solidFill>
                <a:srgbClr val="FF0000"/>
              </a:solidFill>
              <a:miter lim="800000"/>
              <a:headEnd type="none" w="sm" len="sm"/>
              <a:tailEnd type="none" w="sm" len="sm"/>
            </a:ln>
          </p:spPr>
          <p:txBody>
            <a:bodyPr>
              <a:spAutoFit/>
            </a:bodyPr>
            <a:lstStyle/>
            <a:p>
              <a:pPr algn="l" defTabSz="228600">
                <a:spcBef>
                  <a:spcPct val="50000"/>
                </a:spcBef>
              </a:pPr>
              <a:r>
                <a:rPr lang="en-US" sz="1800" u="none">
                  <a:solidFill>
                    <a:schemeClr val="tx1"/>
                  </a:solidFill>
                  <a:latin typeface="Arial" charset="0"/>
                </a:rPr>
                <a:t>OEM Organization</a:t>
              </a:r>
            </a:p>
          </p:txBody>
        </p:sp>
      </p:grpSp>
      <p:grpSp>
        <p:nvGrpSpPr>
          <p:cNvPr id="3" name="Group 45"/>
          <p:cNvGrpSpPr>
            <a:grpSpLocks/>
          </p:cNvGrpSpPr>
          <p:nvPr/>
        </p:nvGrpSpPr>
        <p:grpSpPr bwMode="auto">
          <a:xfrm>
            <a:off x="2667000" y="3276600"/>
            <a:ext cx="6324600" cy="2438400"/>
            <a:chOff x="1680" y="2064"/>
            <a:chExt cx="3984" cy="1536"/>
          </a:xfrm>
        </p:grpSpPr>
        <p:pic>
          <p:nvPicPr>
            <p:cNvPr id="22539" name="Picture 21"/>
            <p:cNvPicPr>
              <a:picLocks noChangeAspect="1" noChangeArrowheads="1"/>
            </p:cNvPicPr>
            <p:nvPr/>
          </p:nvPicPr>
          <p:blipFill>
            <a:blip r:embed="rId4" cstate="print"/>
            <a:srcRect/>
            <a:stretch>
              <a:fillRect/>
            </a:stretch>
          </p:blipFill>
          <p:spPr bwMode="auto">
            <a:xfrm>
              <a:off x="1680" y="2064"/>
              <a:ext cx="3823" cy="1536"/>
            </a:xfrm>
            <a:prstGeom prst="rect">
              <a:avLst/>
            </a:prstGeom>
            <a:noFill/>
            <a:ln w="28575">
              <a:noFill/>
              <a:miter lim="800000"/>
              <a:headEnd type="none" w="sm" len="sm"/>
              <a:tailEnd type="none" w="sm" len="sm"/>
            </a:ln>
          </p:spPr>
        </p:pic>
        <p:sp>
          <p:nvSpPr>
            <p:cNvPr id="22540" name="Rectangle 22"/>
            <p:cNvSpPr>
              <a:spLocks noChangeArrowheads="1"/>
            </p:cNvSpPr>
            <p:nvPr/>
          </p:nvSpPr>
          <p:spPr bwMode="auto">
            <a:xfrm>
              <a:off x="4128" y="2928"/>
              <a:ext cx="1056" cy="142"/>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2541" name="AutoShape 23"/>
            <p:cNvSpPr>
              <a:spLocks/>
            </p:cNvSpPr>
            <p:nvPr/>
          </p:nvSpPr>
          <p:spPr bwMode="auto">
            <a:xfrm>
              <a:off x="4368" y="2191"/>
              <a:ext cx="1296" cy="686"/>
            </a:xfrm>
            <a:prstGeom prst="borderCallout1">
              <a:avLst>
                <a:gd name="adj1" fmla="val 10495"/>
                <a:gd name="adj2" fmla="val -3704"/>
                <a:gd name="adj3" fmla="val 106120"/>
                <a:gd name="adj4" fmla="val -10495"/>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Outsourced Assembly should be defined as Buy item for planning.</a:t>
              </a:r>
            </a:p>
          </p:txBody>
        </p:sp>
      </p:grpSp>
      <p:grpSp>
        <p:nvGrpSpPr>
          <p:cNvPr id="4" name="Group 46"/>
          <p:cNvGrpSpPr>
            <a:grpSpLocks/>
          </p:cNvGrpSpPr>
          <p:nvPr/>
        </p:nvGrpSpPr>
        <p:grpSpPr bwMode="auto">
          <a:xfrm>
            <a:off x="152400" y="2781300"/>
            <a:ext cx="5832475" cy="3086100"/>
            <a:chOff x="96" y="1752"/>
            <a:chExt cx="3674" cy="1944"/>
          </a:xfrm>
        </p:grpSpPr>
        <p:grpSp>
          <p:nvGrpSpPr>
            <p:cNvPr id="22535" name="Group 43"/>
            <p:cNvGrpSpPr>
              <a:grpSpLocks/>
            </p:cNvGrpSpPr>
            <p:nvPr/>
          </p:nvGrpSpPr>
          <p:grpSpPr bwMode="auto">
            <a:xfrm>
              <a:off x="96" y="1752"/>
              <a:ext cx="3674" cy="1944"/>
              <a:chOff x="96" y="1752"/>
              <a:chExt cx="3674" cy="1944"/>
            </a:xfrm>
          </p:grpSpPr>
          <p:pic>
            <p:nvPicPr>
              <p:cNvPr id="22537" name="Picture 28"/>
              <p:cNvPicPr>
                <a:picLocks noChangeAspect="1" noChangeArrowheads="1"/>
              </p:cNvPicPr>
              <p:nvPr/>
            </p:nvPicPr>
            <p:blipFill>
              <a:blip r:embed="rId5" cstate="print"/>
              <a:srcRect/>
              <a:stretch>
                <a:fillRect/>
              </a:stretch>
            </p:blipFill>
            <p:spPr bwMode="auto">
              <a:xfrm>
                <a:off x="96" y="2304"/>
                <a:ext cx="3674" cy="1392"/>
              </a:xfrm>
              <a:prstGeom prst="rect">
                <a:avLst/>
              </a:prstGeom>
              <a:noFill/>
              <a:ln w="28575">
                <a:noFill/>
                <a:miter lim="800000"/>
                <a:headEnd type="none" w="sm" len="sm"/>
                <a:tailEnd type="none" w="sm" len="sm"/>
              </a:ln>
            </p:spPr>
          </p:pic>
          <p:sp>
            <p:nvSpPr>
              <p:cNvPr id="22538" name="AutoShape 30"/>
              <p:cNvSpPr>
                <a:spLocks/>
              </p:cNvSpPr>
              <p:nvPr/>
            </p:nvSpPr>
            <p:spPr bwMode="auto">
              <a:xfrm>
                <a:off x="288" y="1752"/>
                <a:ext cx="2059" cy="840"/>
              </a:xfrm>
              <a:prstGeom prst="borderCallout1">
                <a:avLst>
                  <a:gd name="adj1" fmla="val 8569"/>
                  <a:gd name="adj2" fmla="val 102333"/>
                  <a:gd name="adj3" fmla="val 203213"/>
                  <a:gd name="adj4" fmla="val 102333"/>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Release Time Fence should be left blank. ASCP releases buy planned orders of  outsourced assembly to Purchasing as Purchase orders/ Releases</a:t>
                </a:r>
              </a:p>
            </p:txBody>
          </p:sp>
        </p:grpSp>
        <p:sp>
          <p:nvSpPr>
            <p:cNvPr id="22536" name="Rectangle 29"/>
            <p:cNvSpPr>
              <a:spLocks noChangeArrowheads="1"/>
            </p:cNvSpPr>
            <p:nvPr/>
          </p:nvSpPr>
          <p:spPr bwMode="auto">
            <a:xfrm>
              <a:off x="883" y="3462"/>
              <a:ext cx="1894" cy="138"/>
            </a:xfrm>
            <a:prstGeom prst="rect">
              <a:avLst/>
            </a:prstGeom>
            <a:noFill/>
            <a:ln w="25400">
              <a:solidFill>
                <a:srgbClr val="FF0000"/>
              </a:solidFill>
              <a:miter lim="800000"/>
              <a:headEnd type="none" w="sm" len="sm"/>
              <a:tailEnd type="none" w="sm" len="sm"/>
            </a:ln>
          </p:spPr>
          <p:txBody>
            <a:bodyPr wrap="none" anchor="ctr"/>
            <a:lstStyle/>
            <a:p>
              <a:endParaRPr lang="en-US"/>
            </a:p>
          </p:txBody>
        </p:sp>
      </p:grpSp>
      <p:sp>
        <p:nvSpPr>
          <p:cNvPr id="594986" name="Rectangle 42"/>
          <p:cNvSpPr>
            <a:spLocks noGrp="1" noChangeArrowheads="1"/>
          </p:cNvSpPr>
          <p:nvPr>
            <p:ph type="body" idx="1"/>
          </p:nvPr>
        </p:nvSpPr>
        <p:spPr>
          <a:xfrm>
            <a:off x="533400" y="5918200"/>
            <a:ext cx="8001000" cy="330200"/>
          </a:xfrm>
          <a:noFill/>
        </p:spPr>
        <p:txBody>
          <a:bodyPr/>
          <a:lstStyle/>
          <a:p>
            <a:pPr marL="742950" lvl="1" indent="-285750" defTabSz="914400" eaLnBrk="1" hangingPunct="1"/>
            <a:r>
              <a:rPr lang="en-US" sz="2000" b="0" smtClean="0"/>
              <a:t>Routing can be defined for outsourced assembly in OEM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49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8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3554" name="Group 1074"/>
          <p:cNvGrpSpPr>
            <a:grpSpLocks/>
          </p:cNvGrpSpPr>
          <p:nvPr/>
        </p:nvGrpSpPr>
        <p:grpSpPr bwMode="auto">
          <a:xfrm>
            <a:off x="152400" y="1295400"/>
            <a:ext cx="8382000" cy="2376488"/>
            <a:chOff x="240" y="816"/>
            <a:chExt cx="5280" cy="1497"/>
          </a:xfrm>
        </p:grpSpPr>
        <p:pic>
          <p:nvPicPr>
            <p:cNvPr id="23565" name="Picture 1040"/>
            <p:cNvPicPr>
              <a:picLocks noChangeAspect="1" noChangeArrowheads="1"/>
            </p:cNvPicPr>
            <p:nvPr/>
          </p:nvPicPr>
          <p:blipFill>
            <a:blip r:embed="rId3" cstate="print"/>
            <a:srcRect/>
            <a:stretch>
              <a:fillRect/>
            </a:stretch>
          </p:blipFill>
          <p:spPr bwMode="auto">
            <a:xfrm>
              <a:off x="240" y="816"/>
              <a:ext cx="4038" cy="1497"/>
            </a:xfrm>
            <a:prstGeom prst="rect">
              <a:avLst/>
            </a:prstGeom>
            <a:noFill/>
            <a:ln w="28575">
              <a:solidFill>
                <a:schemeClr val="bg1"/>
              </a:solidFill>
              <a:miter lim="800000"/>
              <a:headEnd type="none" w="sm" len="sm"/>
              <a:tailEnd type="none" w="sm" len="sm"/>
            </a:ln>
          </p:spPr>
        </p:pic>
        <p:sp>
          <p:nvSpPr>
            <p:cNvPr id="23566" name="Text Box 1044"/>
            <p:cNvSpPr txBox="1">
              <a:spLocks noChangeArrowheads="1"/>
            </p:cNvSpPr>
            <p:nvPr/>
          </p:nvSpPr>
          <p:spPr bwMode="auto">
            <a:xfrm>
              <a:off x="288" y="864"/>
              <a:ext cx="1344" cy="239"/>
            </a:xfrm>
            <a:prstGeom prst="rect">
              <a:avLst/>
            </a:prstGeom>
            <a:solidFill>
              <a:schemeClr val="bg1"/>
            </a:solidFill>
            <a:ln w="12700">
              <a:solidFill>
                <a:srgbClr val="FF0000"/>
              </a:solidFill>
              <a:miter lim="800000"/>
              <a:headEnd type="none" w="sm" len="sm"/>
              <a:tailEnd type="none" w="sm" len="sm"/>
            </a:ln>
          </p:spPr>
          <p:txBody>
            <a:bodyPr>
              <a:spAutoFit/>
            </a:bodyPr>
            <a:lstStyle/>
            <a:p>
              <a:pPr algn="l" defTabSz="228600">
                <a:spcBef>
                  <a:spcPct val="50000"/>
                </a:spcBef>
              </a:pPr>
              <a:r>
                <a:rPr lang="en-US" sz="1800" b="1" u="none">
                  <a:solidFill>
                    <a:schemeClr val="tx1"/>
                  </a:solidFill>
                  <a:latin typeface="Arial" charset="0"/>
                </a:rPr>
                <a:t>MP Organization</a:t>
              </a:r>
            </a:p>
          </p:txBody>
        </p:sp>
        <p:sp>
          <p:nvSpPr>
            <p:cNvPr id="23567" name="Rectangle 1046"/>
            <p:cNvSpPr>
              <a:spLocks noChangeArrowheads="1"/>
            </p:cNvSpPr>
            <p:nvPr/>
          </p:nvSpPr>
          <p:spPr bwMode="auto">
            <a:xfrm>
              <a:off x="2688" y="1680"/>
              <a:ext cx="912"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3568" name="AutoShape 1060"/>
            <p:cNvSpPr>
              <a:spLocks/>
            </p:cNvSpPr>
            <p:nvPr/>
          </p:nvSpPr>
          <p:spPr bwMode="auto">
            <a:xfrm>
              <a:off x="3744" y="856"/>
              <a:ext cx="1776" cy="679"/>
            </a:xfrm>
            <a:prstGeom prst="borderCallout1">
              <a:avLst>
                <a:gd name="adj1" fmla="val 8569"/>
                <a:gd name="adj2" fmla="val -2704"/>
                <a:gd name="adj3" fmla="val 96546"/>
                <a:gd name="adj4" fmla="val -35755"/>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Check this for outsourced assembly,  allowed only if the Profile JMF:Enable Subcontracting is Yes</a:t>
              </a:r>
            </a:p>
          </p:txBody>
        </p:sp>
      </p:grpSp>
      <p:grpSp>
        <p:nvGrpSpPr>
          <p:cNvPr id="3" name="Group 1075"/>
          <p:cNvGrpSpPr>
            <a:grpSpLocks/>
          </p:cNvGrpSpPr>
          <p:nvPr/>
        </p:nvGrpSpPr>
        <p:grpSpPr bwMode="auto">
          <a:xfrm>
            <a:off x="2819400" y="3295650"/>
            <a:ext cx="6165850" cy="2419350"/>
            <a:chOff x="1776" y="1968"/>
            <a:chExt cx="3884" cy="1524"/>
          </a:xfrm>
        </p:grpSpPr>
        <p:pic>
          <p:nvPicPr>
            <p:cNvPr id="23562" name="Picture 1069"/>
            <p:cNvPicPr>
              <a:picLocks noChangeAspect="1" noChangeArrowheads="1"/>
            </p:cNvPicPr>
            <p:nvPr/>
          </p:nvPicPr>
          <p:blipFill>
            <a:blip r:embed="rId4" cstate="print"/>
            <a:srcRect/>
            <a:stretch>
              <a:fillRect/>
            </a:stretch>
          </p:blipFill>
          <p:spPr bwMode="auto">
            <a:xfrm>
              <a:off x="1776" y="1968"/>
              <a:ext cx="3835" cy="1524"/>
            </a:xfrm>
            <a:prstGeom prst="rect">
              <a:avLst/>
            </a:prstGeom>
            <a:noFill/>
            <a:ln w="28575">
              <a:noFill/>
              <a:miter lim="800000"/>
              <a:headEnd type="none" w="sm" len="sm"/>
              <a:tailEnd type="none" w="sm" len="sm"/>
            </a:ln>
          </p:spPr>
        </p:pic>
        <p:sp>
          <p:nvSpPr>
            <p:cNvPr id="23563" name="Rectangle 1070"/>
            <p:cNvSpPr>
              <a:spLocks noChangeArrowheads="1"/>
            </p:cNvSpPr>
            <p:nvPr/>
          </p:nvSpPr>
          <p:spPr bwMode="auto">
            <a:xfrm>
              <a:off x="4224" y="2880"/>
              <a:ext cx="1152"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3564" name="AutoShape 1052"/>
            <p:cNvSpPr>
              <a:spLocks/>
            </p:cNvSpPr>
            <p:nvPr/>
          </p:nvSpPr>
          <p:spPr bwMode="auto">
            <a:xfrm>
              <a:off x="4366" y="2023"/>
              <a:ext cx="1294" cy="686"/>
            </a:xfrm>
            <a:prstGeom prst="borderCallout1">
              <a:avLst>
                <a:gd name="adj1" fmla="val 10495"/>
                <a:gd name="adj2" fmla="val -3708"/>
                <a:gd name="adj3" fmla="val 122449"/>
                <a:gd name="adj4" fmla="val -7111"/>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Outsourced assemblies should be defined as Make items for planning</a:t>
              </a:r>
            </a:p>
          </p:txBody>
        </p:sp>
      </p:grpSp>
      <p:sp>
        <p:nvSpPr>
          <p:cNvPr id="23556" name="Rectangle 1026"/>
          <p:cNvSpPr>
            <a:spLocks noGrp="1" noChangeArrowheads="1"/>
          </p:cNvSpPr>
          <p:nvPr>
            <p:ph type="title"/>
          </p:nvPr>
        </p:nvSpPr>
        <p:spPr/>
        <p:txBody>
          <a:bodyPr/>
          <a:lstStyle/>
          <a:p>
            <a:pPr eaLnBrk="1" hangingPunct="1"/>
            <a:r>
              <a:rPr lang="en-US" smtClean="0"/>
              <a:t>Subcontracting</a:t>
            </a:r>
            <a:br>
              <a:rPr lang="en-US" smtClean="0"/>
            </a:br>
            <a:r>
              <a:rPr lang="en-US" smtClean="0"/>
              <a:t>Setup – Outsourced Assemblies in MP</a:t>
            </a:r>
          </a:p>
        </p:txBody>
      </p:sp>
      <p:grpSp>
        <p:nvGrpSpPr>
          <p:cNvPr id="4" name="Group 1078"/>
          <p:cNvGrpSpPr>
            <a:grpSpLocks/>
          </p:cNvGrpSpPr>
          <p:nvPr/>
        </p:nvGrpSpPr>
        <p:grpSpPr bwMode="auto">
          <a:xfrm>
            <a:off x="150813" y="3505200"/>
            <a:ext cx="6173787" cy="2209800"/>
            <a:chOff x="95" y="2208"/>
            <a:chExt cx="3889" cy="1392"/>
          </a:xfrm>
        </p:grpSpPr>
        <p:pic>
          <p:nvPicPr>
            <p:cNvPr id="23559" name="Picture 1042"/>
            <p:cNvPicPr>
              <a:picLocks noChangeAspect="1" noChangeArrowheads="1"/>
            </p:cNvPicPr>
            <p:nvPr/>
          </p:nvPicPr>
          <p:blipFill>
            <a:blip r:embed="rId5" cstate="print"/>
            <a:srcRect/>
            <a:stretch>
              <a:fillRect/>
            </a:stretch>
          </p:blipFill>
          <p:spPr bwMode="auto">
            <a:xfrm>
              <a:off x="95" y="2208"/>
              <a:ext cx="3889" cy="1392"/>
            </a:xfrm>
            <a:prstGeom prst="rect">
              <a:avLst/>
            </a:prstGeom>
            <a:noFill/>
            <a:ln w="28575">
              <a:solidFill>
                <a:schemeClr val="bg1"/>
              </a:solidFill>
              <a:miter lim="800000"/>
              <a:headEnd type="none" w="sm" len="sm"/>
              <a:tailEnd type="none" w="sm" len="sm"/>
            </a:ln>
          </p:spPr>
        </p:pic>
        <p:sp>
          <p:nvSpPr>
            <p:cNvPr id="23560" name="AutoShape 1056"/>
            <p:cNvSpPr>
              <a:spLocks/>
            </p:cNvSpPr>
            <p:nvPr/>
          </p:nvSpPr>
          <p:spPr bwMode="auto">
            <a:xfrm>
              <a:off x="288" y="2280"/>
              <a:ext cx="1968" cy="840"/>
            </a:xfrm>
            <a:prstGeom prst="borderCallout1">
              <a:avLst>
                <a:gd name="adj1" fmla="val 10495"/>
                <a:gd name="adj2" fmla="val 102440"/>
                <a:gd name="adj3" fmla="val 121282"/>
                <a:gd name="adj4" fmla="val 123477"/>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Release Time Fence should be “Do not Release Auto Or Manual”. ASCP should not release make planned orders of Outsourced Assemblies in MP.</a:t>
              </a:r>
            </a:p>
          </p:txBody>
        </p:sp>
        <p:sp>
          <p:nvSpPr>
            <p:cNvPr id="23561" name="Rectangle 1057"/>
            <p:cNvSpPr>
              <a:spLocks noChangeArrowheads="1"/>
            </p:cNvSpPr>
            <p:nvPr/>
          </p:nvSpPr>
          <p:spPr bwMode="auto">
            <a:xfrm>
              <a:off x="684" y="3312"/>
              <a:ext cx="2079" cy="131"/>
            </a:xfrm>
            <a:prstGeom prst="rect">
              <a:avLst/>
            </a:prstGeom>
            <a:noFill/>
            <a:ln w="25400">
              <a:solidFill>
                <a:srgbClr val="FF0000"/>
              </a:solidFill>
              <a:miter lim="800000"/>
              <a:headEnd type="none" w="sm" len="sm"/>
              <a:tailEnd type="none" w="sm" len="sm"/>
            </a:ln>
          </p:spPr>
          <p:txBody>
            <a:bodyPr wrap="none" anchor="ctr"/>
            <a:lstStyle/>
            <a:p>
              <a:endParaRPr lang="en-US"/>
            </a:p>
          </p:txBody>
        </p:sp>
      </p:grpSp>
      <p:sp>
        <p:nvSpPr>
          <p:cNvPr id="597044" name="Rectangle 1076"/>
          <p:cNvSpPr>
            <a:spLocks noGrp="1" noChangeArrowheads="1"/>
          </p:cNvSpPr>
          <p:nvPr>
            <p:ph type="body" idx="1"/>
          </p:nvPr>
        </p:nvSpPr>
        <p:spPr>
          <a:xfrm>
            <a:off x="533400" y="5811838"/>
            <a:ext cx="8001000" cy="330200"/>
          </a:xfrm>
          <a:noFill/>
        </p:spPr>
        <p:txBody>
          <a:bodyPr/>
          <a:lstStyle/>
          <a:p>
            <a:pPr marL="742950" lvl="1" indent="-285750" defTabSz="914400" eaLnBrk="1" hangingPunct="1"/>
            <a:r>
              <a:rPr lang="en-US" sz="2000" b="0" smtClean="0"/>
              <a:t>Routing should not be defined for outsourced assembly in MP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970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4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p:txBody>
          <a:bodyPr/>
          <a:lstStyle/>
          <a:p>
            <a:pPr eaLnBrk="1" hangingPunct="1"/>
            <a:r>
              <a:rPr lang="en-US" smtClean="0"/>
              <a:t>Subcontracting</a:t>
            </a:r>
            <a:br>
              <a:rPr lang="en-US" smtClean="0"/>
            </a:br>
            <a:r>
              <a:rPr lang="en-US" smtClean="0"/>
              <a:t>Setup – Subcontracting Components in OEM</a:t>
            </a:r>
          </a:p>
        </p:txBody>
      </p:sp>
      <p:grpSp>
        <p:nvGrpSpPr>
          <p:cNvPr id="24579" name="Group 1048"/>
          <p:cNvGrpSpPr>
            <a:grpSpLocks/>
          </p:cNvGrpSpPr>
          <p:nvPr/>
        </p:nvGrpSpPr>
        <p:grpSpPr bwMode="auto">
          <a:xfrm>
            <a:off x="331788" y="1479550"/>
            <a:ext cx="7821612" cy="2482850"/>
            <a:chOff x="209" y="932"/>
            <a:chExt cx="4927" cy="1564"/>
          </a:xfrm>
        </p:grpSpPr>
        <p:pic>
          <p:nvPicPr>
            <p:cNvPr id="24584" name="Picture 1036"/>
            <p:cNvPicPr>
              <a:picLocks noChangeAspect="1" noChangeArrowheads="1"/>
            </p:cNvPicPr>
            <p:nvPr/>
          </p:nvPicPr>
          <p:blipFill>
            <a:blip r:embed="rId3" cstate="print"/>
            <a:srcRect/>
            <a:stretch>
              <a:fillRect/>
            </a:stretch>
          </p:blipFill>
          <p:spPr bwMode="auto">
            <a:xfrm>
              <a:off x="209" y="932"/>
              <a:ext cx="3823" cy="1564"/>
            </a:xfrm>
            <a:prstGeom prst="rect">
              <a:avLst/>
            </a:prstGeom>
            <a:noFill/>
            <a:ln w="28575">
              <a:solidFill>
                <a:schemeClr val="folHlink"/>
              </a:solidFill>
              <a:miter lim="800000"/>
              <a:headEnd type="none" w="sm" len="sm"/>
              <a:tailEnd type="none" w="sm" len="sm"/>
            </a:ln>
          </p:spPr>
        </p:pic>
        <p:sp>
          <p:nvSpPr>
            <p:cNvPr id="24585" name="Rectangle 1037"/>
            <p:cNvSpPr>
              <a:spLocks noChangeArrowheads="1"/>
            </p:cNvSpPr>
            <p:nvPr/>
          </p:nvSpPr>
          <p:spPr bwMode="auto">
            <a:xfrm>
              <a:off x="720" y="1824"/>
              <a:ext cx="1920"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4586" name="AutoShape 1038"/>
            <p:cNvSpPr>
              <a:spLocks/>
            </p:cNvSpPr>
            <p:nvPr/>
          </p:nvSpPr>
          <p:spPr bwMode="auto">
            <a:xfrm>
              <a:off x="2976" y="1241"/>
              <a:ext cx="2160" cy="532"/>
            </a:xfrm>
            <a:prstGeom prst="borderCallout1">
              <a:avLst>
                <a:gd name="adj1" fmla="val 13532"/>
                <a:gd name="adj2" fmla="val -2222"/>
                <a:gd name="adj3" fmla="val 106204"/>
                <a:gd name="adj4" fmla="val -18889"/>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Subcontracting Component should be defined as either “Synchronized” or “Pre positioned”</a:t>
              </a:r>
            </a:p>
          </p:txBody>
        </p:sp>
        <p:sp>
          <p:nvSpPr>
            <p:cNvPr id="24587" name="Text Box 1039"/>
            <p:cNvSpPr txBox="1">
              <a:spLocks noChangeArrowheads="1"/>
            </p:cNvSpPr>
            <p:nvPr/>
          </p:nvSpPr>
          <p:spPr bwMode="auto">
            <a:xfrm>
              <a:off x="240" y="960"/>
              <a:ext cx="1392" cy="239"/>
            </a:xfrm>
            <a:prstGeom prst="rect">
              <a:avLst/>
            </a:prstGeom>
            <a:solidFill>
              <a:schemeClr val="bg1"/>
            </a:solidFill>
            <a:ln w="12700">
              <a:solidFill>
                <a:srgbClr val="FF0000"/>
              </a:solidFill>
              <a:miter lim="800000"/>
              <a:headEnd type="none" w="sm" len="sm"/>
              <a:tailEnd type="none" w="sm" len="sm"/>
            </a:ln>
          </p:spPr>
          <p:txBody>
            <a:bodyPr>
              <a:spAutoFit/>
            </a:bodyPr>
            <a:lstStyle/>
            <a:p>
              <a:pPr algn="l" defTabSz="228600">
                <a:spcBef>
                  <a:spcPct val="50000"/>
                </a:spcBef>
              </a:pPr>
              <a:r>
                <a:rPr lang="en-US" sz="1800" u="none">
                  <a:solidFill>
                    <a:schemeClr val="tx1"/>
                  </a:solidFill>
                  <a:latin typeface="Arial" charset="0"/>
                </a:rPr>
                <a:t>OEM Organization</a:t>
              </a:r>
            </a:p>
          </p:txBody>
        </p:sp>
      </p:grpSp>
      <p:grpSp>
        <p:nvGrpSpPr>
          <p:cNvPr id="3" name="Group 1049"/>
          <p:cNvGrpSpPr>
            <a:grpSpLocks/>
          </p:cNvGrpSpPr>
          <p:nvPr/>
        </p:nvGrpSpPr>
        <p:grpSpPr bwMode="auto">
          <a:xfrm>
            <a:off x="339725" y="3384550"/>
            <a:ext cx="7889875" cy="2482850"/>
            <a:chOff x="214" y="2132"/>
            <a:chExt cx="4970" cy="1564"/>
          </a:xfrm>
        </p:grpSpPr>
        <p:pic>
          <p:nvPicPr>
            <p:cNvPr id="24581" name="Picture 1041"/>
            <p:cNvPicPr>
              <a:picLocks noChangeAspect="1" noChangeArrowheads="1"/>
            </p:cNvPicPr>
            <p:nvPr/>
          </p:nvPicPr>
          <p:blipFill>
            <a:blip r:embed="rId4" cstate="print"/>
            <a:srcRect/>
            <a:stretch>
              <a:fillRect/>
            </a:stretch>
          </p:blipFill>
          <p:spPr bwMode="auto">
            <a:xfrm>
              <a:off x="214" y="2132"/>
              <a:ext cx="3818" cy="1564"/>
            </a:xfrm>
            <a:prstGeom prst="rect">
              <a:avLst/>
            </a:prstGeom>
            <a:noFill/>
            <a:ln w="28575">
              <a:solidFill>
                <a:schemeClr val="folHlink"/>
              </a:solidFill>
              <a:miter lim="800000"/>
              <a:headEnd type="none" w="sm" len="sm"/>
              <a:tailEnd type="none" w="sm" len="sm"/>
            </a:ln>
          </p:spPr>
        </p:pic>
        <p:sp>
          <p:nvSpPr>
            <p:cNvPr id="24582" name="Rectangle 1042"/>
            <p:cNvSpPr>
              <a:spLocks noChangeArrowheads="1"/>
            </p:cNvSpPr>
            <p:nvPr/>
          </p:nvSpPr>
          <p:spPr bwMode="auto">
            <a:xfrm>
              <a:off x="1008" y="3360"/>
              <a:ext cx="1968"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4583" name="AutoShape 1043"/>
            <p:cNvSpPr>
              <a:spLocks/>
            </p:cNvSpPr>
            <p:nvPr/>
          </p:nvSpPr>
          <p:spPr bwMode="auto">
            <a:xfrm>
              <a:off x="3024" y="2928"/>
              <a:ext cx="2160" cy="686"/>
            </a:xfrm>
            <a:prstGeom prst="borderCallout1">
              <a:avLst>
                <a:gd name="adj1" fmla="val 10495"/>
                <a:gd name="adj2" fmla="val -2222"/>
                <a:gd name="adj3" fmla="val 61514"/>
                <a:gd name="adj4" fmla="val -12963"/>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Release Time Fence can be left blank. Planning releases buy planned orders to Purchasing as Purchase orders/ Releases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Subcontracting Components in MP</a:t>
            </a:r>
          </a:p>
        </p:txBody>
      </p:sp>
      <p:grpSp>
        <p:nvGrpSpPr>
          <p:cNvPr id="25603" name="Group 22"/>
          <p:cNvGrpSpPr>
            <a:grpSpLocks/>
          </p:cNvGrpSpPr>
          <p:nvPr/>
        </p:nvGrpSpPr>
        <p:grpSpPr bwMode="auto">
          <a:xfrm>
            <a:off x="120650" y="1524000"/>
            <a:ext cx="8642350" cy="2395538"/>
            <a:chOff x="76" y="960"/>
            <a:chExt cx="5444" cy="1509"/>
          </a:xfrm>
        </p:grpSpPr>
        <p:pic>
          <p:nvPicPr>
            <p:cNvPr id="25608" name="Picture 12"/>
            <p:cNvPicPr>
              <a:picLocks noChangeAspect="1" noChangeArrowheads="1"/>
            </p:cNvPicPr>
            <p:nvPr/>
          </p:nvPicPr>
          <p:blipFill>
            <a:blip r:embed="rId3" cstate="print"/>
            <a:srcRect/>
            <a:stretch>
              <a:fillRect/>
            </a:stretch>
          </p:blipFill>
          <p:spPr bwMode="auto">
            <a:xfrm>
              <a:off x="76" y="960"/>
              <a:ext cx="3812" cy="1509"/>
            </a:xfrm>
            <a:prstGeom prst="rect">
              <a:avLst/>
            </a:prstGeom>
            <a:noFill/>
            <a:ln w="28575">
              <a:noFill/>
              <a:miter lim="800000"/>
              <a:headEnd type="none" w="sm" len="sm"/>
              <a:tailEnd type="none" w="sm" len="sm"/>
            </a:ln>
          </p:spPr>
        </p:pic>
        <p:sp>
          <p:nvSpPr>
            <p:cNvPr id="25609" name="Rectangle 13"/>
            <p:cNvSpPr>
              <a:spLocks noChangeArrowheads="1"/>
            </p:cNvSpPr>
            <p:nvPr/>
          </p:nvSpPr>
          <p:spPr bwMode="auto">
            <a:xfrm>
              <a:off x="720" y="1872"/>
              <a:ext cx="1728" cy="96"/>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5610" name="AutoShape 14"/>
            <p:cNvSpPr>
              <a:spLocks/>
            </p:cNvSpPr>
            <p:nvPr/>
          </p:nvSpPr>
          <p:spPr bwMode="auto">
            <a:xfrm>
              <a:off x="3168" y="1152"/>
              <a:ext cx="2352" cy="528"/>
            </a:xfrm>
            <a:prstGeom prst="borderCallout1">
              <a:avLst>
                <a:gd name="adj1" fmla="val 13634"/>
                <a:gd name="adj2" fmla="val -2042"/>
                <a:gd name="adj3" fmla="val 136366"/>
                <a:gd name="adj4" fmla="val -37755"/>
              </a:avLst>
            </a:prstGeom>
            <a:solidFill>
              <a:schemeClr val="bg1"/>
            </a:solidFill>
            <a:ln w="19050">
              <a:solidFill>
                <a:srgbClr val="FF0000"/>
              </a:solidFill>
              <a:miter lim="800000"/>
              <a:headEnd type="none" w="sm" len="sm"/>
              <a:tailEnd type="none" w="sm" len="sm"/>
            </a:ln>
          </p:spPr>
          <p:txBody>
            <a:bodyPr/>
            <a:lstStyle/>
            <a:p>
              <a:pPr algn="l" defTabSz="228600"/>
              <a:r>
                <a:rPr lang="en-US" sz="1600" u="none">
                  <a:solidFill>
                    <a:schemeClr val="tx1"/>
                  </a:solidFill>
                  <a:latin typeface="Arial" charset="0"/>
                </a:rPr>
                <a:t>Subcontracting Component should be defined as either “Synchronized” or “Pre positioned”</a:t>
              </a:r>
            </a:p>
          </p:txBody>
        </p:sp>
        <p:sp>
          <p:nvSpPr>
            <p:cNvPr id="25611" name="Text Box 15"/>
            <p:cNvSpPr txBox="1">
              <a:spLocks noChangeArrowheads="1"/>
            </p:cNvSpPr>
            <p:nvPr/>
          </p:nvSpPr>
          <p:spPr bwMode="auto">
            <a:xfrm>
              <a:off x="96" y="1009"/>
              <a:ext cx="1344" cy="239"/>
            </a:xfrm>
            <a:prstGeom prst="rect">
              <a:avLst/>
            </a:prstGeom>
            <a:solidFill>
              <a:schemeClr val="bg1"/>
            </a:solidFill>
            <a:ln w="12700">
              <a:solidFill>
                <a:srgbClr val="FF0000"/>
              </a:solidFill>
              <a:miter lim="800000"/>
              <a:headEnd type="none" w="sm" len="sm"/>
              <a:tailEnd type="none" w="sm" len="sm"/>
            </a:ln>
          </p:spPr>
          <p:txBody>
            <a:bodyPr>
              <a:spAutoFit/>
            </a:bodyPr>
            <a:lstStyle/>
            <a:p>
              <a:pPr algn="l" defTabSz="228600">
                <a:spcBef>
                  <a:spcPct val="50000"/>
                </a:spcBef>
              </a:pPr>
              <a:r>
                <a:rPr lang="en-US" sz="1800" u="none">
                  <a:solidFill>
                    <a:schemeClr val="tx1"/>
                  </a:solidFill>
                  <a:latin typeface="Arial" charset="0"/>
                </a:rPr>
                <a:t>MP Organization</a:t>
              </a:r>
            </a:p>
          </p:txBody>
        </p:sp>
      </p:grpSp>
      <p:grpSp>
        <p:nvGrpSpPr>
          <p:cNvPr id="3" name="Group 24"/>
          <p:cNvGrpSpPr>
            <a:grpSpLocks/>
          </p:cNvGrpSpPr>
          <p:nvPr/>
        </p:nvGrpSpPr>
        <p:grpSpPr bwMode="auto">
          <a:xfrm>
            <a:off x="152400" y="3438525"/>
            <a:ext cx="8610600" cy="2657475"/>
            <a:chOff x="96" y="2166"/>
            <a:chExt cx="5424" cy="1674"/>
          </a:xfrm>
        </p:grpSpPr>
        <p:pic>
          <p:nvPicPr>
            <p:cNvPr id="25605" name="Picture 16"/>
            <p:cNvPicPr>
              <a:picLocks noChangeAspect="1" noChangeArrowheads="1"/>
            </p:cNvPicPr>
            <p:nvPr/>
          </p:nvPicPr>
          <p:blipFill>
            <a:blip r:embed="rId4" cstate="print"/>
            <a:srcRect/>
            <a:stretch>
              <a:fillRect/>
            </a:stretch>
          </p:blipFill>
          <p:spPr bwMode="auto">
            <a:xfrm>
              <a:off x="96" y="2324"/>
              <a:ext cx="3818" cy="1516"/>
            </a:xfrm>
            <a:prstGeom prst="rect">
              <a:avLst/>
            </a:prstGeom>
            <a:noFill/>
            <a:ln w="28575">
              <a:noFill/>
              <a:miter lim="800000"/>
              <a:headEnd type="none" w="sm" len="sm"/>
              <a:tailEnd type="none" w="sm" len="sm"/>
            </a:ln>
          </p:spPr>
        </p:pic>
        <p:sp>
          <p:nvSpPr>
            <p:cNvPr id="25606" name="Rectangle 17"/>
            <p:cNvSpPr>
              <a:spLocks noChangeArrowheads="1"/>
            </p:cNvSpPr>
            <p:nvPr/>
          </p:nvSpPr>
          <p:spPr bwMode="auto">
            <a:xfrm>
              <a:off x="912" y="3524"/>
              <a:ext cx="1968"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5607" name="AutoShape 18"/>
            <p:cNvSpPr>
              <a:spLocks/>
            </p:cNvSpPr>
            <p:nvPr/>
          </p:nvSpPr>
          <p:spPr bwMode="auto">
            <a:xfrm>
              <a:off x="3168" y="2166"/>
              <a:ext cx="2352" cy="1025"/>
            </a:xfrm>
            <a:prstGeom prst="borderCallout1">
              <a:avLst>
                <a:gd name="adj1" fmla="val 7023"/>
                <a:gd name="adj2" fmla="val -2042"/>
                <a:gd name="adj3" fmla="val 133366"/>
                <a:gd name="adj4" fmla="val -23810"/>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Release Time Fence should be set as ,</a:t>
              </a:r>
            </a:p>
            <a:p>
              <a:pPr algn="l" defTabSz="228600"/>
              <a:r>
                <a:rPr lang="en-US" sz="1600" u="none">
                  <a:solidFill>
                    <a:schemeClr val="tx1"/>
                  </a:solidFill>
                  <a:latin typeface="Arial" charset="0"/>
                </a:rPr>
                <a:t>“Do not Release Auto or Manual” for Synchronized components and Blank for Pre-positioned Components. ASCP Should not release planned orders of synchronized components in MP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OM Transaction type</a:t>
            </a:r>
          </a:p>
        </p:txBody>
      </p:sp>
      <p:pic>
        <p:nvPicPr>
          <p:cNvPr id="26627" name="Picture 7"/>
          <p:cNvPicPr>
            <a:picLocks noChangeAspect="1" noChangeArrowheads="1"/>
          </p:cNvPicPr>
          <p:nvPr/>
        </p:nvPicPr>
        <p:blipFill>
          <a:blip r:embed="rId3" cstate="print"/>
          <a:srcRect/>
          <a:stretch>
            <a:fillRect/>
          </a:stretch>
        </p:blipFill>
        <p:spPr bwMode="auto">
          <a:xfrm>
            <a:off x="342900" y="1295400"/>
            <a:ext cx="5676900" cy="4114800"/>
          </a:xfrm>
          <a:prstGeom prst="rect">
            <a:avLst/>
          </a:prstGeom>
          <a:solidFill>
            <a:srgbClr val="FFFF99"/>
          </a:solidFill>
          <a:ln w="25400">
            <a:solidFill>
              <a:schemeClr val="bg1"/>
            </a:solidFill>
            <a:miter lim="800000"/>
            <a:headEnd type="none" w="sm" len="sm"/>
            <a:tailEnd type="none" w="sm" len="sm"/>
          </a:ln>
        </p:spPr>
      </p:pic>
      <p:sp>
        <p:nvSpPr>
          <p:cNvPr id="26628" name="Rectangle 9"/>
          <p:cNvSpPr>
            <a:spLocks noChangeArrowheads="1"/>
          </p:cNvSpPr>
          <p:nvPr/>
        </p:nvSpPr>
        <p:spPr bwMode="auto">
          <a:xfrm>
            <a:off x="762000" y="3886200"/>
            <a:ext cx="2057400" cy="228600"/>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6629" name="Rectangle 10"/>
          <p:cNvSpPr>
            <a:spLocks noChangeArrowheads="1"/>
          </p:cNvSpPr>
          <p:nvPr/>
        </p:nvSpPr>
        <p:spPr bwMode="auto">
          <a:xfrm>
            <a:off x="1066800" y="4572000"/>
            <a:ext cx="2743200" cy="228600"/>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26630" name="Rectangle 11"/>
          <p:cNvSpPr>
            <a:spLocks noGrp="1" noChangeArrowheads="1"/>
          </p:cNvSpPr>
          <p:nvPr>
            <p:ph type="body" idx="1"/>
          </p:nvPr>
        </p:nvSpPr>
        <p:spPr>
          <a:xfrm>
            <a:off x="304800" y="5537200"/>
            <a:ext cx="7696200" cy="635000"/>
          </a:xfrm>
          <a:noFill/>
        </p:spPr>
        <p:txBody>
          <a:bodyPr/>
          <a:lstStyle/>
          <a:p>
            <a:pPr lvl="1" eaLnBrk="1" hangingPunct="1"/>
            <a:r>
              <a:rPr lang="en-US" sz="2000" b="0" smtClean="0"/>
              <a:t>Create a separate order type, this will be used for creating Replenishment sales orders for component shipments to MP</a:t>
            </a:r>
          </a:p>
        </p:txBody>
      </p:sp>
      <p:sp>
        <p:nvSpPr>
          <p:cNvPr id="26631" name="AutoShape 12"/>
          <p:cNvSpPr>
            <a:spLocks/>
          </p:cNvSpPr>
          <p:nvPr/>
        </p:nvSpPr>
        <p:spPr bwMode="auto">
          <a:xfrm>
            <a:off x="4114800" y="3417888"/>
            <a:ext cx="4572000" cy="830262"/>
          </a:xfrm>
          <a:prstGeom prst="borderCallout1">
            <a:avLst>
              <a:gd name="adj1" fmla="val 13634"/>
              <a:gd name="adj2" fmla="val -1819"/>
              <a:gd name="adj3" fmla="val 135796"/>
              <a:gd name="adj4" fmla="val -27273"/>
            </a:avLst>
          </a:prstGeom>
          <a:solidFill>
            <a:schemeClr val="bg1"/>
          </a:solidFill>
          <a:ln w="1270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Create separate “Invoice Source” and “AR transaction type” and attach to this order type. This is required for accounting (Chargeable)</a:t>
            </a:r>
          </a:p>
        </p:txBody>
      </p:sp>
      <p:sp>
        <p:nvSpPr>
          <p:cNvPr id="26632" name="Line 13"/>
          <p:cNvSpPr>
            <a:spLocks noChangeShapeType="1"/>
          </p:cNvSpPr>
          <p:nvPr/>
        </p:nvSpPr>
        <p:spPr bwMode="auto">
          <a:xfrm flipV="1">
            <a:off x="2819400" y="3429000"/>
            <a:ext cx="1295400" cy="457200"/>
          </a:xfrm>
          <a:prstGeom prst="line">
            <a:avLst/>
          </a:prstGeom>
          <a:noFill/>
          <a:ln w="12700">
            <a:solidFill>
              <a:srgbClr val="FF0000"/>
            </a:solidFill>
            <a:round/>
            <a:headEnd type="none" w="sm" len="sm"/>
            <a:tailEnd type="none" w="sm" len="sm"/>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7170"/>
          <p:cNvSpPr>
            <a:spLocks noGrp="1" noChangeArrowheads="1"/>
          </p:cNvSpPr>
          <p:nvPr>
            <p:ph type="title"/>
          </p:nvPr>
        </p:nvSpPr>
        <p:spPr/>
        <p:txBody>
          <a:bodyPr/>
          <a:lstStyle/>
          <a:p>
            <a:pPr eaLnBrk="1" hangingPunct="1"/>
            <a:r>
              <a:rPr lang="en-US" smtClean="0"/>
              <a:t>Subcontracting</a:t>
            </a:r>
            <a:br>
              <a:rPr lang="en-US" smtClean="0"/>
            </a:br>
            <a:r>
              <a:rPr lang="en-US" smtClean="0"/>
              <a:t>Setup – Shipping Networks</a:t>
            </a:r>
          </a:p>
        </p:txBody>
      </p:sp>
      <p:pic>
        <p:nvPicPr>
          <p:cNvPr id="27651" name="Picture 7174"/>
          <p:cNvPicPr>
            <a:picLocks noChangeAspect="1" noChangeArrowheads="1"/>
          </p:cNvPicPr>
          <p:nvPr/>
        </p:nvPicPr>
        <p:blipFill>
          <a:blip r:embed="rId3" cstate="print"/>
          <a:srcRect/>
          <a:stretch>
            <a:fillRect/>
          </a:stretch>
        </p:blipFill>
        <p:spPr bwMode="auto">
          <a:xfrm>
            <a:off x="152400" y="1447800"/>
            <a:ext cx="5767388" cy="3746500"/>
          </a:xfrm>
          <a:prstGeom prst="rect">
            <a:avLst/>
          </a:prstGeom>
          <a:noFill/>
          <a:ln w="28575">
            <a:noFill/>
            <a:miter lim="800000"/>
            <a:headEnd type="none" w="sm" len="sm"/>
            <a:tailEnd type="none" w="sm" len="sm"/>
          </a:ln>
        </p:spPr>
      </p:pic>
      <p:grpSp>
        <p:nvGrpSpPr>
          <p:cNvPr id="2" name="Group 7179"/>
          <p:cNvGrpSpPr>
            <a:grpSpLocks/>
          </p:cNvGrpSpPr>
          <p:nvPr/>
        </p:nvGrpSpPr>
        <p:grpSpPr bwMode="auto">
          <a:xfrm>
            <a:off x="2209800" y="2971800"/>
            <a:ext cx="4572000" cy="1089025"/>
            <a:chOff x="1392" y="1872"/>
            <a:chExt cx="2880" cy="686"/>
          </a:xfrm>
        </p:grpSpPr>
        <p:sp>
          <p:nvSpPr>
            <p:cNvPr id="27657" name="Rectangle 7172"/>
            <p:cNvSpPr>
              <a:spLocks noChangeArrowheads="1"/>
            </p:cNvSpPr>
            <p:nvPr/>
          </p:nvSpPr>
          <p:spPr bwMode="auto">
            <a:xfrm>
              <a:off x="1392" y="1872"/>
              <a:ext cx="816"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7658" name="AutoShape 7173"/>
            <p:cNvSpPr>
              <a:spLocks/>
            </p:cNvSpPr>
            <p:nvPr/>
          </p:nvSpPr>
          <p:spPr bwMode="auto">
            <a:xfrm>
              <a:off x="2400" y="1872"/>
              <a:ext cx="1872" cy="686"/>
            </a:xfrm>
            <a:prstGeom prst="borderCallout1">
              <a:avLst>
                <a:gd name="adj1" fmla="val 10495"/>
                <a:gd name="adj2" fmla="val -2565"/>
                <a:gd name="adj3" fmla="val 22014"/>
                <a:gd name="adj4" fmla="val -10255"/>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Specify the order type to be used for creating replenishment sales orders to ship components to MP</a:t>
              </a:r>
            </a:p>
          </p:txBody>
        </p:sp>
      </p:grpSp>
      <p:grpSp>
        <p:nvGrpSpPr>
          <p:cNvPr id="3" name="Group 7180"/>
          <p:cNvGrpSpPr>
            <a:grpSpLocks/>
          </p:cNvGrpSpPr>
          <p:nvPr/>
        </p:nvGrpSpPr>
        <p:grpSpPr bwMode="auto">
          <a:xfrm>
            <a:off x="1905000" y="1692275"/>
            <a:ext cx="6553200" cy="1508125"/>
            <a:chOff x="1200" y="1066"/>
            <a:chExt cx="4128" cy="950"/>
          </a:xfrm>
        </p:grpSpPr>
        <p:sp>
          <p:nvSpPr>
            <p:cNvPr id="27655" name="Rectangle 7175"/>
            <p:cNvSpPr>
              <a:spLocks noChangeArrowheads="1"/>
            </p:cNvSpPr>
            <p:nvPr/>
          </p:nvSpPr>
          <p:spPr bwMode="auto">
            <a:xfrm>
              <a:off x="1200" y="1872"/>
              <a:ext cx="144"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27656" name="AutoShape 7176"/>
            <p:cNvSpPr>
              <a:spLocks/>
            </p:cNvSpPr>
            <p:nvPr/>
          </p:nvSpPr>
          <p:spPr bwMode="auto">
            <a:xfrm>
              <a:off x="3216" y="1066"/>
              <a:ext cx="2112" cy="532"/>
            </a:xfrm>
            <a:prstGeom prst="borderCallout1">
              <a:avLst>
                <a:gd name="adj1" fmla="val 13532"/>
                <a:gd name="adj2" fmla="val -2273"/>
                <a:gd name="adj3" fmla="val 146806"/>
                <a:gd name="adj4" fmla="val -92426"/>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Select  check box to define Subcontracting relationship between OEM and MP</a:t>
              </a:r>
            </a:p>
          </p:txBody>
        </p:sp>
      </p:grpSp>
      <p:sp>
        <p:nvSpPr>
          <p:cNvPr id="605193" name="Rectangle 7177"/>
          <p:cNvSpPr>
            <a:spLocks noGrp="1" noChangeArrowheads="1"/>
          </p:cNvSpPr>
          <p:nvPr>
            <p:ph type="body" idx="1"/>
          </p:nvPr>
        </p:nvSpPr>
        <p:spPr>
          <a:xfrm>
            <a:off x="304800" y="5334000"/>
            <a:ext cx="8534400" cy="703263"/>
          </a:xfrm>
          <a:noFill/>
        </p:spPr>
        <p:txBody>
          <a:bodyPr/>
          <a:lstStyle/>
          <a:p>
            <a:pPr lvl="1" eaLnBrk="1" hangingPunct="1"/>
            <a:r>
              <a:rPr lang="en-US" sz="2000" b="0" smtClean="0"/>
              <a:t>OEM can have Subcontracting relationship with multiple MP’s</a:t>
            </a:r>
          </a:p>
          <a:p>
            <a:pPr lvl="1" eaLnBrk="1" hangingPunct="1"/>
            <a:r>
              <a:rPr lang="en-US" sz="2000" b="0" smtClean="0"/>
              <a:t>MP can supply different assemblies to Multiple OEMs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519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0519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9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Subcontracting</a:t>
            </a:r>
            <a:br>
              <a:rPr lang="en-US" smtClean="0"/>
            </a:br>
            <a:r>
              <a:rPr lang="en-US" smtClean="0"/>
              <a:t>Setup – Sourcing </a:t>
            </a:r>
          </a:p>
        </p:txBody>
      </p:sp>
      <p:graphicFrame>
        <p:nvGraphicFramePr>
          <p:cNvPr id="457880" name="Group 152"/>
          <p:cNvGraphicFramePr>
            <a:graphicFrameLocks noGrp="1"/>
          </p:cNvGraphicFramePr>
          <p:nvPr>
            <p:ph sz="half" idx="1"/>
          </p:nvPr>
        </p:nvGraphicFramePr>
        <p:xfrm>
          <a:off x="457200" y="3505200"/>
          <a:ext cx="3883025" cy="1371600"/>
        </p:xfrm>
        <a:graphic>
          <a:graphicData uri="http://schemas.openxmlformats.org/drawingml/2006/table">
            <a:tbl>
              <a:tblPr/>
              <a:tblGrid>
                <a:gridCol w="712788"/>
                <a:gridCol w="1420812"/>
                <a:gridCol w="1749425"/>
              </a:tblGrid>
              <a:tr h="28575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Item</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Make/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Supply Source</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r>
              <a:tr h="32385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A</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From MP</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B</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from RMS</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C</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from RMS</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grpSp>
        <p:nvGrpSpPr>
          <p:cNvPr id="28697" name="Group 55"/>
          <p:cNvGrpSpPr>
            <a:grpSpLocks/>
          </p:cNvGrpSpPr>
          <p:nvPr/>
        </p:nvGrpSpPr>
        <p:grpSpPr bwMode="auto">
          <a:xfrm>
            <a:off x="422275" y="1981200"/>
            <a:ext cx="1898650" cy="1143000"/>
            <a:chOff x="266" y="1008"/>
            <a:chExt cx="1196" cy="720"/>
          </a:xfrm>
        </p:grpSpPr>
        <p:sp>
          <p:nvSpPr>
            <p:cNvPr id="28736" name="AutoShape 36"/>
            <p:cNvSpPr>
              <a:spLocks noChangeArrowheads="1"/>
            </p:cNvSpPr>
            <p:nvPr/>
          </p:nvSpPr>
          <p:spPr bwMode="auto">
            <a:xfrm>
              <a:off x="443" y="1488"/>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28737" name="AutoShape 37"/>
            <p:cNvSpPr>
              <a:spLocks noChangeArrowheads="1"/>
            </p:cNvSpPr>
            <p:nvPr/>
          </p:nvSpPr>
          <p:spPr bwMode="auto">
            <a:xfrm>
              <a:off x="709" y="1008"/>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28738" name="Line 38"/>
            <p:cNvSpPr>
              <a:spLocks noChangeShapeType="1"/>
            </p:cNvSpPr>
            <p:nvPr/>
          </p:nvSpPr>
          <p:spPr bwMode="auto">
            <a:xfrm>
              <a:off x="864" y="1248"/>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39" name="AutoShape 39"/>
            <p:cNvSpPr>
              <a:spLocks noChangeArrowheads="1"/>
            </p:cNvSpPr>
            <p:nvPr/>
          </p:nvSpPr>
          <p:spPr bwMode="auto">
            <a:xfrm>
              <a:off x="1019" y="1488"/>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sp>
          <p:nvSpPr>
            <p:cNvPr id="28740" name="Line 40"/>
            <p:cNvSpPr>
              <a:spLocks noChangeShapeType="1"/>
            </p:cNvSpPr>
            <p:nvPr/>
          </p:nvSpPr>
          <p:spPr bwMode="auto">
            <a:xfrm>
              <a:off x="576" y="1392"/>
              <a:ext cx="576" cy="0"/>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41" name="Line 41"/>
            <p:cNvSpPr>
              <a:spLocks noChangeShapeType="1"/>
            </p:cNvSpPr>
            <p:nvPr/>
          </p:nvSpPr>
          <p:spPr bwMode="auto">
            <a:xfrm>
              <a:off x="1152" y="1392"/>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42" name="Line 42"/>
            <p:cNvSpPr>
              <a:spLocks noChangeShapeType="1"/>
            </p:cNvSpPr>
            <p:nvPr/>
          </p:nvSpPr>
          <p:spPr bwMode="auto">
            <a:xfrm>
              <a:off x="576" y="1392"/>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43" name="Text Box 43"/>
            <p:cNvSpPr txBox="1">
              <a:spLocks noChangeArrowheads="1"/>
            </p:cNvSpPr>
            <p:nvPr/>
          </p:nvSpPr>
          <p:spPr bwMode="auto">
            <a:xfrm>
              <a:off x="975" y="1248"/>
              <a:ext cx="487" cy="115"/>
            </a:xfrm>
            <a:prstGeom prst="rect">
              <a:avLst/>
            </a:prstGeom>
            <a:noFill/>
            <a:ln w="9525">
              <a:noFill/>
              <a:miter lim="800000"/>
              <a:headEnd type="none" w="sm" len="sm"/>
              <a:tailEnd type="none" w="sm" len="sm"/>
            </a:ln>
          </p:spPr>
          <p:txBody>
            <a:bodyPr lIns="0" tIns="0" rIns="0" bIns="0">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28744" name="Text Box 44"/>
            <p:cNvSpPr txBox="1">
              <a:spLocks noChangeArrowheads="1"/>
            </p:cNvSpPr>
            <p:nvPr/>
          </p:nvSpPr>
          <p:spPr bwMode="auto">
            <a:xfrm>
              <a:off x="266" y="1248"/>
              <a:ext cx="487" cy="115"/>
            </a:xfrm>
            <a:prstGeom prst="rect">
              <a:avLst/>
            </a:prstGeom>
            <a:noFill/>
            <a:ln w="9525">
              <a:noFill/>
              <a:miter lim="800000"/>
              <a:headEnd type="none" w="sm" len="sm"/>
              <a:tailEnd type="none" w="sm" len="sm"/>
            </a:ln>
          </p:spPr>
          <p:txBody>
            <a:bodyPr lIns="0" tIns="0" rIns="0" bIns="0">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grpSp>
        <p:nvGrpSpPr>
          <p:cNvPr id="28698" name="Group 56"/>
          <p:cNvGrpSpPr>
            <a:grpSpLocks/>
          </p:cNvGrpSpPr>
          <p:nvPr/>
        </p:nvGrpSpPr>
        <p:grpSpPr bwMode="auto">
          <a:xfrm>
            <a:off x="6705600" y="1981200"/>
            <a:ext cx="1898650" cy="1143000"/>
            <a:chOff x="266" y="1008"/>
            <a:chExt cx="1196" cy="720"/>
          </a:xfrm>
        </p:grpSpPr>
        <p:sp>
          <p:nvSpPr>
            <p:cNvPr id="28727" name="AutoShape 57"/>
            <p:cNvSpPr>
              <a:spLocks noChangeArrowheads="1"/>
            </p:cNvSpPr>
            <p:nvPr/>
          </p:nvSpPr>
          <p:spPr bwMode="auto">
            <a:xfrm>
              <a:off x="443" y="1488"/>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28728" name="AutoShape 58"/>
            <p:cNvSpPr>
              <a:spLocks noChangeArrowheads="1"/>
            </p:cNvSpPr>
            <p:nvPr/>
          </p:nvSpPr>
          <p:spPr bwMode="auto">
            <a:xfrm>
              <a:off x="709" y="1008"/>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28729" name="Line 59"/>
            <p:cNvSpPr>
              <a:spLocks noChangeShapeType="1"/>
            </p:cNvSpPr>
            <p:nvPr/>
          </p:nvSpPr>
          <p:spPr bwMode="auto">
            <a:xfrm>
              <a:off x="864" y="1248"/>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30" name="AutoShape 60"/>
            <p:cNvSpPr>
              <a:spLocks noChangeArrowheads="1"/>
            </p:cNvSpPr>
            <p:nvPr/>
          </p:nvSpPr>
          <p:spPr bwMode="auto">
            <a:xfrm>
              <a:off x="1019" y="1488"/>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lIns="0" tIns="0" rIns="0" bIns="0"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sp>
          <p:nvSpPr>
            <p:cNvPr id="28731" name="Line 61"/>
            <p:cNvSpPr>
              <a:spLocks noChangeShapeType="1"/>
            </p:cNvSpPr>
            <p:nvPr/>
          </p:nvSpPr>
          <p:spPr bwMode="auto">
            <a:xfrm>
              <a:off x="576" y="1392"/>
              <a:ext cx="576" cy="0"/>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32" name="Line 62"/>
            <p:cNvSpPr>
              <a:spLocks noChangeShapeType="1"/>
            </p:cNvSpPr>
            <p:nvPr/>
          </p:nvSpPr>
          <p:spPr bwMode="auto">
            <a:xfrm>
              <a:off x="1152" y="1392"/>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33" name="Line 63"/>
            <p:cNvSpPr>
              <a:spLocks noChangeShapeType="1"/>
            </p:cNvSpPr>
            <p:nvPr/>
          </p:nvSpPr>
          <p:spPr bwMode="auto">
            <a:xfrm>
              <a:off x="576" y="1392"/>
              <a:ext cx="0" cy="144"/>
            </a:xfrm>
            <a:prstGeom prst="line">
              <a:avLst/>
            </a:prstGeom>
            <a:noFill/>
            <a:ln w="28575">
              <a:solidFill>
                <a:schemeClr val="tx1"/>
              </a:solidFill>
              <a:round/>
              <a:headEnd type="none" w="sm" len="sm"/>
              <a:tailEnd type="none" w="sm" len="sm"/>
            </a:ln>
          </p:spPr>
          <p:txBody>
            <a:bodyPr lIns="0" tIns="0" rIns="0" bIns="0"/>
            <a:lstStyle/>
            <a:p>
              <a:endParaRPr lang="en-US"/>
            </a:p>
          </p:txBody>
        </p:sp>
        <p:sp>
          <p:nvSpPr>
            <p:cNvPr id="28734" name="Text Box 64"/>
            <p:cNvSpPr txBox="1">
              <a:spLocks noChangeArrowheads="1"/>
            </p:cNvSpPr>
            <p:nvPr/>
          </p:nvSpPr>
          <p:spPr bwMode="auto">
            <a:xfrm>
              <a:off x="975" y="1248"/>
              <a:ext cx="487" cy="115"/>
            </a:xfrm>
            <a:prstGeom prst="rect">
              <a:avLst/>
            </a:prstGeom>
            <a:noFill/>
            <a:ln w="9525">
              <a:noFill/>
              <a:miter lim="800000"/>
              <a:headEnd type="none" w="sm" len="sm"/>
              <a:tailEnd type="none" w="sm" len="sm"/>
            </a:ln>
          </p:spPr>
          <p:txBody>
            <a:bodyPr lIns="0" tIns="0" rIns="0" bIns="0">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28735" name="Text Box 65"/>
            <p:cNvSpPr txBox="1">
              <a:spLocks noChangeArrowheads="1"/>
            </p:cNvSpPr>
            <p:nvPr/>
          </p:nvSpPr>
          <p:spPr bwMode="auto">
            <a:xfrm>
              <a:off x="266" y="1248"/>
              <a:ext cx="487" cy="115"/>
            </a:xfrm>
            <a:prstGeom prst="rect">
              <a:avLst/>
            </a:prstGeom>
            <a:noFill/>
            <a:ln w="9525">
              <a:noFill/>
              <a:miter lim="800000"/>
              <a:headEnd type="none" w="sm" len="sm"/>
              <a:tailEnd type="none" w="sm" len="sm"/>
            </a:ln>
          </p:spPr>
          <p:txBody>
            <a:bodyPr lIns="0" tIns="0" rIns="0" bIns="0">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sp>
        <p:nvSpPr>
          <p:cNvPr id="28699" name="Rectangle 66"/>
          <p:cNvSpPr>
            <a:spLocks noChangeArrowheads="1"/>
          </p:cNvSpPr>
          <p:nvPr/>
        </p:nvSpPr>
        <p:spPr bwMode="auto">
          <a:xfrm>
            <a:off x="228600" y="1371600"/>
            <a:ext cx="8610600" cy="4419600"/>
          </a:xfrm>
          <a:prstGeom prst="rect">
            <a:avLst/>
          </a:prstGeom>
          <a:noFill/>
          <a:ln w="28575">
            <a:solidFill>
              <a:schemeClr val="tx1"/>
            </a:solidFill>
            <a:miter lim="800000"/>
            <a:headEnd type="none" w="sm" len="sm"/>
            <a:tailEnd type="none" w="sm" len="sm"/>
          </a:ln>
        </p:spPr>
        <p:txBody>
          <a:bodyPr wrap="none" anchor="ctr"/>
          <a:lstStyle/>
          <a:p>
            <a:endParaRPr lang="en-US"/>
          </a:p>
        </p:txBody>
      </p:sp>
      <p:sp>
        <p:nvSpPr>
          <p:cNvPr id="28700" name="Line 67"/>
          <p:cNvSpPr>
            <a:spLocks noChangeShapeType="1"/>
          </p:cNvSpPr>
          <p:nvPr/>
        </p:nvSpPr>
        <p:spPr bwMode="auto">
          <a:xfrm>
            <a:off x="4572000" y="1371600"/>
            <a:ext cx="0" cy="4419600"/>
          </a:xfrm>
          <a:prstGeom prst="line">
            <a:avLst/>
          </a:prstGeom>
          <a:noFill/>
          <a:ln w="28575">
            <a:solidFill>
              <a:schemeClr val="tx1"/>
            </a:solidFill>
            <a:round/>
            <a:headEnd type="none" w="sm" len="sm"/>
            <a:tailEnd type="none" w="sm" len="sm"/>
          </a:ln>
        </p:spPr>
        <p:txBody>
          <a:bodyPr/>
          <a:lstStyle/>
          <a:p>
            <a:endParaRPr lang="en-US"/>
          </a:p>
        </p:txBody>
      </p:sp>
      <p:sp>
        <p:nvSpPr>
          <p:cNvPr id="28701" name="Text Box 69"/>
          <p:cNvSpPr txBox="1">
            <a:spLocks noChangeArrowheads="1"/>
          </p:cNvSpPr>
          <p:nvPr/>
        </p:nvSpPr>
        <p:spPr bwMode="auto">
          <a:xfrm>
            <a:off x="1066800" y="1431925"/>
            <a:ext cx="2667000" cy="396875"/>
          </a:xfrm>
          <a:prstGeom prst="rect">
            <a:avLst/>
          </a:prstGeom>
          <a:noFill/>
          <a:ln w="28575">
            <a:noFill/>
            <a:miter lim="800000"/>
            <a:headEnd type="none" w="sm" len="sm"/>
            <a:tailEnd type="none" w="sm" len="sm"/>
          </a:ln>
        </p:spPr>
        <p:txBody>
          <a:bodyPr>
            <a:spAutoFit/>
          </a:bodyPr>
          <a:lstStyle/>
          <a:p>
            <a:pPr defTabSz="228600">
              <a:spcBef>
                <a:spcPct val="50000"/>
              </a:spcBef>
            </a:pPr>
            <a:r>
              <a:rPr lang="en-US" u="none">
                <a:solidFill>
                  <a:schemeClr val="tx1"/>
                </a:solidFill>
                <a:latin typeface="Arial" charset="0"/>
              </a:rPr>
              <a:t>OEM Organization</a:t>
            </a:r>
          </a:p>
        </p:txBody>
      </p:sp>
      <p:sp>
        <p:nvSpPr>
          <p:cNvPr id="28702" name="Text Box 70"/>
          <p:cNvSpPr txBox="1">
            <a:spLocks noChangeArrowheads="1"/>
          </p:cNvSpPr>
          <p:nvPr/>
        </p:nvSpPr>
        <p:spPr bwMode="auto">
          <a:xfrm>
            <a:off x="5334000" y="1431925"/>
            <a:ext cx="2667000" cy="396875"/>
          </a:xfrm>
          <a:prstGeom prst="rect">
            <a:avLst/>
          </a:prstGeom>
          <a:noFill/>
          <a:ln w="28575">
            <a:noFill/>
            <a:miter lim="800000"/>
            <a:headEnd type="none" w="sm" len="sm"/>
            <a:tailEnd type="none" w="sm" len="sm"/>
          </a:ln>
        </p:spPr>
        <p:txBody>
          <a:bodyPr>
            <a:spAutoFit/>
          </a:bodyPr>
          <a:lstStyle/>
          <a:p>
            <a:pPr defTabSz="228600">
              <a:spcBef>
                <a:spcPct val="50000"/>
              </a:spcBef>
            </a:pPr>
            <a:r>
              <a:rPr lang="en-US" u="none">
                <a:solidFill>
                  <a:schemeClr val="tx1"/>
                </a:solidFill>
                <a:latin typeface="Arial" charset="0"/>
              </a:rPr>
              <a:t>MP Organization</a:t>
            </a:r>
          </a:p>
        </p:txBody>
      </p:sp>
      <p:graphicFrame>
        <p:nvGraphicFramePr>
          <p:cNvPr id="457911" name="Group 183"/>
          <p:cNvGraphicFramePr>
            <a:graphicFrameLocks noGrp="1"/>
          </p:cNvGraphicFramePr>
          <p:nvPr>
            <p:ph sz="half" idx="2"/>
          </p:nvPr>
        </p:nvGraphicFramePr>
        <p:xfrm>
          <a:off x="4803775" y="3506788"/>
          <a:ext cx="3883025" cy="1370014"/>
        </p:xfrm>
        <a:graphic>
          <a:graphicData uri="http://schemas.openxmlformats.org/drawingml/2006/table">
            <a:tbl>
              <a:tblPr/>
              <a:tblGrid>
                <a:gridCol w="712788"/>
                <a:gridCol w="1420812"/>
                <a:gridCol w="1749425"/>
              </a:tblGrid>
              <a:tr h="303213">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Item</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Make/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1" i="0" u="none" strike="noStrike" cap="none" normalizeH="0" baseline="0" smtClean="0">
                          <a:ln>
                            <a:noFill/>
                          </a:ln>
                          <a:solidFill>
                            <a:schemeClr val="tx1"/>
                          </a:solidFill>
                          <a:effectLst/>
                          <a:latin typeface="Arial" charset="0"/>
                        </a:rPr>
                        <a:t>Supply Source</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CC"/>
                    </a:solidFill>
                  </a:tcPr>
                </a:tc>
              </a:tr>
              <a:tr h="304800">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A</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Make</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Make at  MP</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411163">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B</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from OEM</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50838">
                <a:tc>
                  <a:txBody>
                    <a:bodyPr/>
                    <a:lstStyle/>
                    <a:p>
                      <a:pPr marL="0" marR="0" lvl="0" indent="0" algn="ctr"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C</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00"/>
                        </a:buClr>
                        <a:buSzTx/>
                        <a:buFont typeface="Arial" charset="0"/>
                        <a:buNone/>
                        <a:tabLst/>
                      </a:pPr>
                      <a:r>
                        <a:rPr kumimoji="0" lang="en-US" sz="1800" b="0" i="0" u="none" strike="noStrike" cap="none" normalizeH="0" baseline="0" smtClean="0">
                          <a:ln>
                            <a:noFill/>
                          </a:ln>
                          <a:solidFill>
                            <a:schemeClr val="tx1"/>
                          </a:solidFill>
                          <a:effectLst/>
                          <a:latin typeface="Arial" charset="0"/>
                        </a:rPr>
                        <a:t> Buy from OEM</a:t>
                      </a:r>
                    </a:p>
                  </a:txBody>
                  <a:tcPr marL="0" marR="0" marT="0" marB="0"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8725" name="Text Box 184"/>
          <p:cNvSpPr txBox="1">
            <a:spLocks noChangeArrowheads="1"/>
          </p:cNvSpPr>
          <p:nvPr/>
        </p:nvSpPr>
        <p:spPr bwMode="auto">
          <a:xfrm>
            <a:off x="381000" y="5241925"/>
            <a:ext cx="3581400" cy="396875"/>
          </a:xfrm>
          <a:prstGeom prst="rect">
            <a:avLst/>
          </a:prstGeom>
          <a:noFill/>
          <a:ln w="28575">
            <a:noFill/>
            <a:miter lim="800000"/>
            <a:headEnd type="none" w="sm" len="sm"/>
            <a:tailEnd type="none" w="sm" len="sm"/>
          </a:ln>
        </p:spPr>
        <p:txBody>
          <a:bodyPr>
            <a:spAutoFit/>
          </a:bodyPr>
          <a:lstStyle/>
          <a:p>
            <a:pPr algn="l" defTabSz="228600">
              <a:spcBef>
                <a:spcPct val="50000"/>
              </a:spcBef>
            </a:pPr>
            <a:r>
              <a:rPr lang="en-US" u="none">
                <a:solidFill>
                  <a:schemeClr val="tx1"/>
                </a:solidFill>
                <a:latin typeface="Arial" charset="0"/>
              </a:rPr>
              <a:t>RMS</a:t>
            </a:r>
            <a:r>
              <a:rPr lang="en-US" u="none">
                <a:latin typeface="Arial" charset="0"/>
              </a:rPr>
              <a:t>: </a:t>
            </a:r>
            <a:r>
              <a:rPr lang="en-US" u="none">
                <a:solidFill>
                  <a:schemeClr val="tx1"/>
                </a:solidFill>
                <a:latin typeface="Arial" charset="0"/>
              </a:rPr>
              <a:t>Raw Material Supplier</a:t>
            </a:r>
          </a:p>
        </p:txBody>
      </p:sp>
      <p:sp>
        <p:nvSpPr>
          <p:cNvPr id="457913" name="Rectangle 185"/>
          <p:cNvSpPr>
            <a:spLocks noChangeArrowheads="1"/>
          </p:cNvSpPr>
          <p:nvPr/>
        </p:nvSpPr>
        <p:spPr bwMode="auto">
          <a:xfrm>
            <a:off x="304800" y="5934075"/>
            <a:ext cx="8534400" cy="300038"/>
          </a:xfrm>
          <a:prstGeom prst="rect">
            <a:avLst/>
          </a:prstGeom>
          <a:noFill/>
          <a:ln w="9525">
            <a:noFill/>
            <a:miter lim="800000"/>
            <a:headEnd/>
            <a:tailEnd/>
          </a:ln>
        </p:spPr>
        <p:txBody>
          <a:bodyPr lIns="12700" tIns="12700" rIns="12700" bIns="12700">
            <a:spAutoFit/>
          </a:bodyPr>
          <a:lstStyle/>
          <a:p>
            <a:pPr marL="461963" lvl="1" indent="-347663" algn="l" defTabSz="228600">
              <a:buFont typeface="Arial" charset="0"/>
              <a:buChar char="•"/>
            </a:pPr>
            <a:r>
              <a:rPr lang="en-US" sz="1800" u="none">
                <a:solidFill>
                  <a:schemeClr val="tx1"/>
                </a:solidFill>
                <a:latin typeface="Arial" charset="0"/>
              </a:rPr>
              <a:t>ASCP uses the Sourcing rules for creating Make or Buy Planned orders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578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579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7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91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Subcontracting</a:t>
            </a:r>
            <a:br>
              <a:rPr lang="en-US" smtClean="0"/>
            </a:br>
            <a:r>
              <a:rPr lang="en-US" smtClean="0"/>
              <a:t>Glossary of Terms - 1</a:t>
            </a:r>
          </a:p>
        </p:txBody>
      </p:sp>
      <p:sp>
        <p:nvSpPr>
          <p:cNvPr id="3075" name="Rectangle 3"/>
          <p:cNvSpPr>
            <a:spLocks noGrp="1" noChangeArrowheads="1"/>
          </p:cNvSpPr>
          <p:nvPr>
            <p:ph type="body" idx="1"/>
          </p:nvPr>
        </p:nvSpPr>
        <p:spPr>
          <a:xfrm>
            <a:off x="609600" y="1598613"/>
            <a:ext cx="8229600" cy="4660900"/>
          </a:xfrm>
        </p:spPr>
        <p:txBody>
          <a:bodyPr/>
          <a:lstStyle/>
          <a:p>
            <a:pPr marL="114300" lvl="1" indent="0" defTabSz="114300" eaLnBrk="1" hangingPunct="1">
              <a:buFont typeface="Arial" charset="0"/>
              <a:buNone/>
            </a:pPr>
            <a:r>
              <a:rPr lang="en-US" sz="2000" b="0" u="sng" smtClean="0">
                <a:solidFill>
                  <a:srgbClr val="0033CC"/>
                </a:solidFill>
                <a:cs typeface="Times New Roman" charset="0"/>
              </a:rPr>
              <a:t>Original Equipment Manufacturer(OEM):</a:t>
            </a:r>
            <a:r>
              <a:rPr lang="en-US" smtClean="0">
                <a:solidFill>
                  <a:srgbClr val="0033CC"/>
                </a:solidFill>
                <a:cs typeface="Times New Roman" charset="0"/>
              </a:rPr>
              <a:t> </a:t>
            </a:r>
            <a:r>
              <a:rPr lang="en-US" sz="1800" b="0" smtClean="0">
                <a:cs typeface="Times New Roman" charset="0"/>
              </a:rPr>
              <a:t>Equipment manufacturer who Outsources the production of assembly  to third party.</a:t>
            </a:r>
          </a:p>
          <a:p>
            <a:pPr marL="114300" lvl="1" indent="0" defTabSz="114300" eaLnBrk="1" hangingPunct="1">
              <a:buFont typeface="Arial" charset="0"/>
              <a:buNone/>
            </a:pPr>
            <a:endParaRPr lang="en-US" sz="1800" b="0" smtClean="0">
              <a:cs typeface="Times New Roman" charset="0"/>
            </a:endParaRPr>
          </a:p>
          <a:p>
            <a:pPr marL="114300" lvl="1" indent="0" defTabSz="114300" eaLnBrk="1" hangingPunct="1">
              <a:buFont typeface="Arial" charset="0"/>
              <a:buNone/>
            </a:pPr>
            <a:r>
              <a:rPr lang="en-US" sz="2000" b="0" u="sng" smtClean="0">
                <a:solidFill>
                  <a:srgbClr val="0033CC"/>
                </a:solidFill>
                <a:cs typeface="Times New Roman" charset="0"/>
              </a:rPr>
              <a:t>Manufacturing Partner(MP):</a:t>
            </a:r>
            <a:r>
              <a:rPr lang="en-US" smtClean="0">
                <a:solidFill>
                  <a:srgbClr val="0033CC"/>
                </a:solidFill>
                <a:cs typeface="Times New Roman" charset="0"/>
              </a:rPr>
              <a:t> </a:t>
            </a:r>
            <a:r>
              <a:rPr lang="en-US" sz="1800" b="0" smtClean="0">
                <a:cs typeface="Times New Roman" charset="0"/>
              </a:rPr>
              <a:t>Third party, manufacturing the  assembly  using the components supplied by the OEM</a:t>
            </a:r>
          </a:p>
          <a:p>
            <a:pPr marL="114300" lvl="1" indent="0" defTabSz="114300" eaLnBrk="1" hangingPunct="1">
              <a:buFont typeface="Arial" charset="0"/>
              <a:buNone/>
            </a:pPr>
            <a:endParaRPr lang="en-US" sz="1800" b="0" smtClean="0">
              <a:cs typeface="Times New Roman" charset="0"/>
            </a:endParaRPr>
          </a:p>
          <a:p>
            <a:pPr marL="114300" lvl="1" indent="0" defTabSz="114300" eaLnBrk="1" hangingPunct="1">
              <a:buFont typeface="Arial" charset="0"/>
              <a:buNone/>
            </a:pPr>
            <a:r>
              <a:rPr lang="en-US" sz="2000" b="0" u="sng" smtClean="0">
                <a:solidFill>
                  <a:srgbClr val="0033CC"/>
                </a:solidFill>
                <a:cs typeface="Times New Roman" charset="0"/>
              </a:rPr>
              <a:t>Outsourced Assembly:</a:t>
            </a:r>
            <a:r>
              <a:rPr lang="en-US" smtClean="0">
                <a:solidFill>
                  <a:srgbClr val="0033CC"/>
                </a:solidFill>
                <a:cs typeface="Times New Roman" charset="0"/>
              </a:rPr>
              <a:t> </a:t>
            </a:r>
            <a:r>
              <a:rPr lang="en-US" sz="1800" b="0" smtClean="0">
                <a:cs typeface="Times New Roman" charset="0"/>
              </a:rPr>
              <a:t>Assembly Item,  designed by the OEM and manufactured by MP at MP’s site using OEM supplied Components</a:t>
            </a:r>
          </a:p>
          <a:p>
            <a:pPr marL="114300" lvl="1" indent="0" defTabSz="114300" eaLnBrk="1" hangingPunct="1">
              <a:buFont typeface="Arial" charset="0"/>
              <a:buNone/>
            </a:pPr>
            <a:endParaRPr lang="en-US" sz="1800" b="0" smtClean="0">
              <a:cs typeface="Times New Roman" charset="0"/>
            </a:endParaRPr>
          </a:p>
          <a:p>
            <a:pPr marL="114300" lvl="1" indent="0" defTabSz="114300" eaLnBrk="1" hangingPunct="1">
              <a:buFont typeface="Arial" charset="0"/>
              <a:buNone/>
            </a:pPr>
            <a:r>
              <a:rPr lang="en-US" sz="2000" b="0" u="sng" smtClean="0">
                <a:solidFill>
                  <a:srgbClr val="0033CC"/>
                </a:solidFill>
                <a:cs typeface="Times New Roman" charset="0"/>
              </a:rPr>
              <a:t>Subcontracting Components:</a:t>
            </a:r>
            <a:r>
              <a:rPr lang="en-US" smtClean="0">
                <a:solidFill>
                  <a:srgbClr val="0033CC"/>
                </a:solidFill>
                <a:cs typeface="Times New Roman" charset="0"/>
              </a:rPr>
              <a:t> </a:t>
            </a:r>
            <a:r>
              <a:rPr lang="en-US" sz="1800" b="0" smtClean="0">
                <a:cs typeface="Times New Roman" charset="0"/>
              </a:rPr>
              <a:t>Components sent by the OEM to MP  for the manufacturing of Outsourced Assembly</a:t>
            </a:r>
          </a:p>
          <a:p>
            <a:pPr marL="114300" lvl="1" indent="0" defTabSz="114300" eaLnBrk="1" hangingPunct="1">
              <a:buFont typeface="Arial" charset="0"/>
              <a:buNone/>
            </a:pPr>
            <a:endParaRPr lang="en-US" sz="1800" b="0" smtClean="0">
              <a:cs typeface="Times New Roman" charset="0"/>
            </a:endParaRPr>
          </a:p>
          <a:p>
            <a:pPr marL="114300" lvl="1" indent="0" defTabSz="114300" eaLnBrk="1" hangingPunct="1">
              <a:buFont typeface="Arial" charset="0"/>
              <a:buNone/>
            </a:pPr>
            <a:r>
              <a:rPr lang="en-US" sz="2000" b="0" u="sng" smtClean="0">
                <a:solidFill>
                  <a:srgbClr val="0033CC"/>
                </a:solidFill>
                <a:cs typeface="Times New Roman" charset="0"/>
              </a:rPr>
              <a:t>Subcontracting Order</a:t>
            </a:r>
            <a:r>
              <a:rPr lang="en-US" sz="2000" b="0" u="sng" smtClean="0">
                <a:cs typeface="Times New Roman" charset="0"/>
              </a:rPr>
              <a:t>:</a:t>
            </a:r>
            <a:r>
              <a:rPr lang="en-US" smtClean="0">
                <a:cs typeface="Times New Roman" charset="0"/>
              </a:rPr>
              <a:t> </a:t>
            </a:r>
            <a:r>
              <a:rPr lang="en-US" sz="1800" b="0" smtClean="0">
                <a:cs typeface="Times New Roman" charset="0"/>
              </a:rPr>
              <a:t>Purchase order (Standard or Release) created by the OEM to procure Outsourced Assemblies from MP</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Planning Synchronized Components</a:t>
            </a:r>
          </a:p>
        </p:txBody>
      </p:sp>
      <p:sp>
        <p:nvSpPr>
          <p:cNvPr id="29699" name="Text Box 6"/>
          <p:cNvSpPr txBox="1">
            <a:spLocks noChangeArrowheads="1"/>
          </p:cNvSpPr>
          <p:nvPr/>
        </p:nvSpPr>
        <p:spPr bwMode="auto">
          <a:xfrm>
            <a:off x="2286000" y="1219200"/>
            <a:ext cx="2590800" cy="36671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OEM Organization</a:t>
            </a:r>
          </a:p>
        </p:txBody>
      </p:sp>
      <p:sp>
        <p:nvSpPr>
          <p:cNvPr id="29700" name="Text Box 7"/>
          <p:cNvSpPr txBox="1">
            <a:spLocks noChangeArrowheads="1"/>
          </p:cNvSpPr>
          <p:nvPr/>
        </p:nvSpPr>
        <p:spPr bwMode="auto">
          <a:xfrm>
            <a:off x="6172200" y="1219200"/>
            <a:ext cx="2057400" cy="36671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MP Organization</a:t>
            </a:r>
          </a:p>
        </p:txBody>
      </p:sp>
      <p:sp>
        <p:nvSpPr>
          <p:cNvPr id="29701" name="Text Box 9"/>
          <p:cNvSpPr txBox="1">
            <a:spLocks noChangeArrowheads="1"/>
          </p:cNvSpPr>
          <p:nvPr/>
        </p:nvSpPr>
        <p:spPr bwMode="auto">
          <a:xfrm>
            <a:off x="76200" y="1447800"/>
            <a:ext cx="1295400"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Forecast</a:t>
            </a:r>
          </a:p>
        </p:txBody>
      </p:sp>
      <p:sp>
        <p:nvSpPr>
          <p:cNvPr id="29702" name="Text Box 10"/>
          <p:cNvSpPr txBox="1">
            <a:spLocks noChangeArrowheads="1"/>
          </p:cNvSpPr>
          <p:nvPr/>
        </p:nvSpPr>
        <p:spPr bwMode="auto">
          <a:xfrm>
            <a:off x="76200" y="3962400"/>
            <a:ext cx="1295400" cy="517525"/>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Planned Orders</a:t>
            </a:r>
          </a:p>
        </p:txBody>
      </p:sp>
      <p:sp>
        <p:nvSpPr>
          <p:cNvPr id="29703" name="Text Box 11"/>
          <p:cNvSpPr txBox="1">
            <a:spLocks noChangeArrowheads="1"/>
          </p:cNvSpPr>
          <p:nvPr/>
        </p:nvSpPr>
        <p:spPr bwMode="auto">
          <a:xfrm>
            <a:off x="76200" y="5289550"/>
            <a:ext cx="1295400" cy="73025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Descrete Job / Purchase Order</a:t>
            </a:r>
          </a:p>
        </p:txBody>
      </p:sp>
      <p:sp>
        <p:nvSpPr>
          <p:cNvPr id="29704" name="Rectangle 13"/>
          <p:cNvSpPr>
            <a:spLocks noChangeArrowheads="1"/>
          </p:cNvSpPr>
          <p:nvPr/>
        </p:nvSpPr>
        <p:spPr bwMode="auto">
          <a:xfrm>
            <a:off x="152400" y="1295400"/>
            <a:ext cx="8839200" cy="48768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29705" name="Line 14"/>
          <p:cNvSpPr>
            <a:spLocks noChangeShapeType="1"/>
          </p:cNvSpPr>
          <p:nvPr/>
        </p:nvSpPr>
        <p:spPr bwMode="auto">
          <a:xfrm>
            <a:off x="5029200" y="1295400"/>
            <a:ext cx="0" cy="4876800"/>
          </a:xfrm>
          <a:prstGeom prst="line">
            <a:avLst/>
          </a:prstGeom>
          <a:noFill/>
          <a:ln w="9525">
            <a:solidFill>
              <a:schemeClr val="tx1"/>
            </a:solidFill>
            <a:round/>
            <a:headEnd type="none" w="sm" len="sm"/>
            <a:tailEnd type="none" w="sm" len="sm"/>
          </a:ln>
        </p:spPr>
        <p:txBody>
          <a:bodyPr/>
          <a:lstStyle/>
          <a:p>
            <a:endParaRPr lang="en-US"/>
          </a:p>
        </p:txBody>
      </p:sp>
      <p:sp>
        <p:nvSpPr>
          <p:cNvPr id="29706" name="Line 15"/>
          <p:cNvSpPr>
            <a:spLocks noChangeShapeType="1"/>
          </p:cNvSpPr>
          <p:nvPr/>
        </p:nvSpPr>
        <p:spPr bwMode="auto">
          <a:xfrm>
            <a:off x="1219200" y="1295400"/>
            <a:ext cx="0" cy="4876800"/>
          </a:xfrm>
          <a:prstGeom prst="line">
            <a:avLst/>
          </a:prstGeom>
          <a:noFill/>
          <a:ln w="9525">
            <a:solidFill>
              <a:schemeClr val="tx1"/>
            </a:solidFill>
            <a:round/>
            <a:headEnd type="none" w="sm" len="sm"/>
            <a:tailEnd type="none" w="sm" len="sm"/>
          </a:ln>
        </p:spPr>
        <p:txBody>
          <a:bodyPr/>
          <a:lstStyle/>
          <a:p>
            <a:endParaRPr lang="en-US"/>
          </a:p>
        </p:txBody>
      </p:sp>
      <p:sp>
        <p:nvSpPr>
          <p:cNvPr id="29707" name="Line 16"/>
          <p:cNvSpPr>
            <a:spLocks noChangeShapeType="1"/>
          </p:cNvSpPr>
          <p:nvPr/>
        </p:nvSpPr>
        <p:spPr bwMode="auto">
          <a:xfrm>
            <a:off x="1219200" y="1524000"/>
            <a:ext cx="7772400" cy="0"/>
          </a:xfrm>
          <a:prstGeom prst="line">
            <a:avLst/>
          </a:prstGeom>
          <a:noFill/>
          <a:ln w="9525">
            <a:solidFill>
              <a:schemeClr val="tx1"/>
            </a:solidFill>
            <a:round/>
            <a:headEnd type="none" w="sm" len="sm"/>
            <a:tailEnd type="none" w="sm" len="sm"/>
          </a:ln>
        </p:spPr>
        <p:txBody>
          <a:bodyPr/>
          <a:lstStyle/>
          <a:p>
            <a:endParaRPr lang="en-US"/>
          </a:p>
        </p:txBody>
      </p:sp>
      <p:sp>
        <p:nvSpPr>
          <p:cNvPr id="29708" name="Line 17"/>
          <p:cNvSpPr>
            <a:spLocks noChangeShapeType="1"/>
          </p:cNvSpPr>
          <p:nvPr/>
        </p:nvSpPr>
        <p:spPr bwMode="auto">
          <a:xfrm>
            <a:off x="152400" y="20574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29709" name="Line 18"/>
          <p:cNvSpPr>
            <a:spLocks noChangeShapeType="1"/>
          </p:cNvSpPr>
          <p:nvPr/>
        </p:nvSpPr>
        <p:spPr bwMode="auto">
          <a:xfrm>
            <a:off x="152400" y="51054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29710" name="Line 19"/>
          <p:cNvSpPr>
            <a:spLocks noChangeShapeType="1"/>
          </p:cNvSpPr>
          <p:nvPr/>
        </p:nvSpPr>
        <p:spPr bwMode="auto">
          <a:xfrm>
            <a:off x="152400" y="37338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29711" name="Text Box 20"/>
          <p:cNvSpPr txBox="1">
            <a:spLocks noChangeArrowheads="1"/>
          </p:cNvSpPr>
          <p:nvPr/>
        </p:nvSpPr>
        <p:spPr bwMode="auto">
          <a:xfrm>
            <a:off x="76200" y="2514600"/>
            <a:ext cx="1295400"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Planning</a:t>
            </a:r>
            <a:r>
              <a:rPr lang="en-US" sz="1400" u="none">
                <a:solidFill>
                  <a:schemeClr val="bg1"/>
                </a:solidFill>
                <a:latin typeface="Arial" charset="0"/>
                <a:cs typeface="Times New Roman" charset="0"/>
              </a:rPr>
              <a:t> </a:t>
            </a:r>
            <a:r>
              <a:rPr lang="en-US" sz="1400" u="none">
                <a:solidFill>
                  <a:schemeClr val="tx1"/>
                </a:solidFill>
                <a:latin typeface="Arial" charset="0"/>
                <a:cs typeface="Times New Roman" charset="0"/>
              </a:rPr>
              <a:t>run</a:t>
            </a:r>
          </a:p>
        </p:txBody>
      </p:sp>
      <p:grpSp>
        <p:nvGrpSpPr>
          <p:cNvPr id="2" name="Group 116"/>
          <p:cNvGrpSpPr>
            <a:grpSpLocks/>
          </p:cNvGrpSpPr>
          <p:nvPr/>
        </p:nvGrpSpPr>
        <p:grpSpPr bwMode="auto">
          <a:xfrm>
            <a:off x="2470150" y="2895600"/>
            <a:ext cx="5105400" cy="771525"/>
            <a:chOff x="1556" y="1824"/>
            <a:chExt cx="3216" cy="486"/>
          </a:xfrm>
        </p:grpSpPr>
        <p:sp>
          <p:nvSpPr>
            <p:cNvPr id="29763" name="Line 26"/>
            <p:cNvSpPr>
              <a:spLocks noChangeShapeType="1"/>
            </p:cNvSpPr>
            <p:nvPr/>
          </p:nvSpPr>
          <p:spPr bwMode="auto">
            <a:xfrm flipH="1">
              <a:off x="1556" y="1920"/>
              <a:ext cx="2592" cy="0"/>
            </a:xfrm>
            <a:prstGeom prst="line">
              <a:avLst/>
            </a:prstGeom>
            <a:noFill/>
            <a:ln w="25400">
              <a:solidFill>
                <a:schemeClr val="tx1"/>
              </a:solidFill>
              <a:prstDash val="dashDot"/>
              <a:round/>
              <a:headEnd type="none" w="sm" len="sm"/>
              <a:tailEnd type="triangle" w="lg" len="lg"/>
            </a:ln>
          </p:spPr>
          <p:txBody>
            <a:bodyPr/>
            <a:lstStyle/>
            <a:p>
              <a:endParaRPr lang="en-US"/>
            </a:p>
          </p:txBody>
        </p:sp>
        <p:sp>
          <p:nvSpPr>
            <p:cNvPr id="29764" name="Text Box 27"/>
            <p:cNvSpPr txBox="1">
              <a:spLocks noChangeArrowheads="1"/>
            </p:cNvSpPr>
            <p:nvPr/>
          </p:nvSpPr>
          <p:spPr bwMode="auto">
            <a:xfrm>
              <a:off x="1700" y="1824"/>
              <a:ext cx="2256"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B</a:t>
              </a:r>
              <a:r>
                <a:rPr lang="en-US" sz="1400" u="none">
                  <a:solidFill>
                    <a:schemeClr val="tx1"/>
                  </a:solidFill>
                  <a:latin typeface="Arial" charset="0"/>
                  <a:cs typeface="Times New Roman" charset="0"/>
                </a:rPr>
                <a:t> as a demand to OEM</a:t>
              </a:r>
            </a:p>
          </p:txBody>
        </p:sp>
        <p:sp>
          <p:nvSpPr>
            <p:cNvPr id="29765" name="Line 28"/>
            <p:cNvSpPr>
              <a:spLocks noChangeShapeType="1"/>
            </p:cNvSpPr>
            <p:nvPr/>
          </p:nvSpPr>
          <p:spPr bwMode="auto">
            <a:xfrm flipH="1">
              <a:off x="2180" y="2208"/>
              <a:ext cx="2592" cy="0"/>
            </a:xfrm>
            <a:prstGeom prst="line">
              <a:avLst/>
            </a:prstGeom>
            <a:noFill/>
            <a:ln w="25400">
              <a:solidFill>
                <a:schemeClr val="tx1"/>
              </a:solidFill>
              <a:prstDash val="dashDot"/>
              <a:round/>
              <a:headEnd type="none" w="sm" len="sm"/>
              <a:tailEnd type="triangle" w="lg" len="lg"/>
            </a:ln>
          </p:spPr>
          <p:txBody>
            <a:bodyPr/>
            <a:lstStyle/>
            <a:p>
              <a:endParaRPr lang="en-US"/>
            </a:p>
          </p:txBody>
        </p:sp>
        <p:sp>
          <p:nvSpPr>
            <p:cNvPr id="29766" name="Text Box 29"/>
            <p:cNvSpPr txBox="1">
              <a:spLocks noChangeArrowheads="1"/>
            </p:cNvSpPr>
            <p:nvPr/>
          </p:nvSpPr>
          <p:spPr bwMode="auto">
            <a:xfrm>
              <a:off x="2324" y="2112"/>
              <a:ext cx="2256"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C</a:t>
              </a:r>
              <a:r>
                <a:rPr lang="en-US" sz="1400" u="none">
                  <a:solidFill>
                    <a:schemeClr val="tx1"/>
                  </a:solidFill>
                  <a:latin typeface="Arial" charset="0"/>
                  <a:cs typeface="Times New Roman" charset="0"/>
                </a:rPr>
                <a:t> as a demand to OEM</a:t>
              </a:r>
            </a:p>
          </p:txBody>
        </p:sp>
      </p:grpSp>
      <p:grpSp>
        <p:nvGrpSpPr>
          <p:cNvPr id="3" name="Group 106"/>
          <p:cNvGrpSpPr>
            <a:grpSpLocks/>
          </p:cNvGrpSpPr>
          <p:nvPr/>
        </p:nvGrpSpPr>
        <p:grpSpPr bwMode="auto">
          <a:xfrm>
            <a:off x="1295400" y="3962400"/>
            <a:ext cx="7467600" cy="762000"/>
            <a:chOff x="816" y="2496"/>
            <a:chExt cx="4704" cy="480"/>
          </a:xfrm>
        </p:grpSpPr>
        <p:sp>
          <p:nvSpPr>
            <p:cNvPr id="29757" name="AutoShape 31"/>
            <p:cNvSpPr>
              <a:spLocks noChangeArrowheads="1"/>
            </p:cNvSpPr>
            <p:nvPr/>
          </p:nvSpPr>
          <p:spPr bwMode="auto">
            <a:xfrm>
              <a:off x="816"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Buy</a:t>
              </a:r>
              <a:r>
                <a:rPr lang="en-US" sz="1200" u="none">
                  <a:solidFill>
                    <a:schemeClr val="tx1"/>
                  </a:solidFill>
                  <a:latin typeface="Arial" charset="0"/>
                  <a:cs typeface="Times New Roman" charset="0"/>
                </a:rPr>
                <a:t> </a:t>
              </a:r>
              <a:r>
                <a:rPr lang="en-US" sz="1400" u="none">
                  <a:solidFill>
                    <a:schemeClr val="tx1"/>
                  </a:solidFill>
                  <a:latin typeface="Arial" charset="0"/>
                  <a:cs typeface="Times New Roman" charset="0"/>
                </a:rPr>
                <a:t>    </a:t>
              </a:r>
            </a:p>
          </p:txBody>
        </p:sp>
        <p:sp>
          <p:nvSpPr>
            <p:cNvPr id="29758" name="AutoShape 32"/>
            <p:cNvSpPr>
              <a:spLocks noChangeArrowheads="1"/>
            </p:cNvSpPr>
            <p:nvPr/>
          </p:nvSpPr>
          <p:spPr bwMode="auto">
            <a:xfrm>
              <a:off x="1584"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400" u="none">
                  <a:solidFill>
                    <a:schemeClr val="tx1"/>
                  </a:solidFill>
                  <a:latin typeface="Arial" charset="0"/>
                  <a:cs typeface="Times New Roman" charset="0"/>
                </a:rPr>
                <a:t>     </a:t>
              </a:r>
              <a:r>
                <a:rPr lang="en-US" sz="1200" u="none">
                  <a:solidFill>
                    <a:schemeClr val="tx1"/>
                  </a:solidFill>
                  <a:latin typeface="Arial" charset="0"/>
                  <a:cs typeface="Times New Roman" charset="0"/>
                </a:rPr>
                <a:t> </a:t>
              </a:r>
              <a:r>
                <a:rPr lang="en-US" sz="1400" u="none">
                  <a:solidFill>
                    <a:schemeClr val="tx1"/>
                  </a:solidFill>
                  <a:latin typeface="Arial" charset="0"/>
                  <a:cs typeface="Times New Roman" charset="0"/>
                </a:rPr>
                <a:t>Buy     </a:t>
              </a:r>
            </a:p>
          </p:txBody>
        </p:sp>
        <p:sp>
          <p:nvSpPr>
            <p:cNvPr id="29759" name="AutoShape 33"/>
            <p:cNvSpPr>
              <a:spLocks noChangeArrowheads="1"/>
            </p:cNvSpPr>
            <p:nvPr/>
          </p:nvSpPr>
          <p:spPr bwMode="auto">
            <a:xfrm>
              <a:off x="2352"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C</a:t>
              </a:r>
            </a:p>
            <a:p>
              <a:pPr eaLnBrk="0" hangingPunct="0">
                <a:spcBef>
                  <a:spcPct val="0"/>
                </a:spcBef>
                <a:buClrTx/>
                <a:buFontTx/>
                <a:buNone/>
              </a:pPr>
              <a:r>
                <a:rPr lang="en-US" sz="1400" u="none">
                  <a:solidFill>
                    <a:schemeClr val="tx1"/>
                  </a:solidFill>
                  <a:latin typeface="Arial" charset="0"/>
                  <a:cs typeface="Times New Roman" charset="0"/>
                </a:rPr>
                <a:t>      Buy     </a:t>
              </a:r>
            </a:p>
          </p:txBody>
        </p:sp>
        <p:sp>
          <p:nvSpPr>
            <p:cNvPr id="29760" name="AutoShape 34"/>
            <p:cNvSpPr>
              <a:spLocks noChangeArrowheads="1"/>
            </p:cNvSpPr>
            <p:nvPr/>
          </p:nvSpPr>
          <p:spPr bwMode="auto">
            <a:xfrm>
              <a:off x="3216" y="2496"/>
              <a:ext cx="768" cy="480"/>
            </a:xfrm>
            <a:prstGeom prst="flowChartMultidocument">
              <a:avLst/>
            </a:prstGeom>
            <a:solidFill>
              <a:srgbClr val="CCFFCC"/>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Make     </a:t>
              </a:r>
            </a:p>
          </p:txBody>
        </p:sp>
        <p:sp>
          <p:nvSpPr>
            <p:cNvPr id="29761" name="AutoShape 35"/>
            <p:cNvSpPr>
              <a:spLocks noChangeArrowheads="1"/>
            </p:cNvSpPr>
            <p:nvPr/>
          </p:nvSpPr>
          <p:spPr bwMode="auto">
            <a:xfrm>
              <a:off x="3984" y="2496"/>
              <a:ext cx="768" cy="480"/>
            </a:xfrm>
            <a:prstGeom prst="flowChartMultidocument">
              <a:avLst/>
            </a:prstGeom>
            <a:solidFill>
              <a:srgbClr val="CCFFFF"/>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400" u="none">
                  <a:solidFill>
                    <a:schemeClr val="tx1"/>
                  </a:solidFill>
                  <a:latin typeface="Arial" charset="0"/>
                  <a:cs typeface="Times New Roman" charset="0"/>
                </a:rPr>
                <a:t>      Buy     </a:t>
              </a:r>
            </a:p>
          </p:txBody>
        </p:sp>
        <p:sp>
          <p:nvSpPr>
            <p:cNvPr id="29762" name="AutoShape 36"/>
            <p:cNvSpPr>
              <a:spLocks noChangeArrowheads="1"/>
            </p:cNvSpPr>
            <p:nvPr/>
          </p:nvSpPr>
          <p:spPr bwMode="auto">
            <a:xfrm>
              <a:off x="4752" y="2496"/>
              <a:ext cx="768" cy="480"/>
            </a:xfrm>
            <a:prstGeom prst="flowChartMultidocument">
              <a:avLst/>
            </a:prstGeom>
            <a:solidFill>
              <a:srgbClr val="CCFFFF"/>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C</a:t>
              </a:r>
            </a:p>
            <a:p>
              <a:pPr eaLnBrk="0" hangingPunct="0">
                <a:spcBef>
                  <a:spcPct val="0"/>
                </a:spcBef>
                <a:buClrTx/>
                <a:buFontTx/>
                <a:buNone/>
              </a:pPr>
              <a:r>
                <a:rPr lang="en-US" sz="1400" u="none">
                  <a:solidFill>
                    <a:schemeClr val="tx1"/>
                  </a:solidFill>
                  <a:latin typeface="Arial" charset="0"/>
                  <a:cs typeface="Times New Roman" charset="0"/>
                </a:rPr>
                <a:t>      Buy     </a:t>
              </a:r>
            </a:p>
          </p:txBody>
        </p:sp>
      </p:grpSp>
      <p:grpSp>
        <p:nvGrpSpPr>
          <p:cNvPr id="4" name="Group 102"/>
          <p:cNvGrpSpPr>
            <a:grpSpLocks/>
          </p:cNvGrpSpPr>
          <p:nvPr/>
        </p:nvGrpSpPr>
        <p:grpSpPr bwMode="auto">
          <a:xfrm>
            <a:off x="1981200" y="1600200"/>
            <a:ext cx="5638800" cy="381000"/>
            <a:chOff x="1248" y="1008"/>
            <a:chExt cx="3552" cy="240"/>
          </a:xfrm>
        </p:grpSpPr>
        <p:sp>
          <p:nvSpPr>
            <p:cNvPr id="29752" name="Text Box 59"/>
            <p:cNvSpPr txBox="1">
              <a:spLocks noChangeArrowheads="1"/>
            </p:cNvSpPr>
            <p:nvPr/>
          </p:nvSpPr>
          <p:spPr bwMode="auto">
            <a:xfrm>
              <a:off x="4368" y="1008"/>
              <a:ext cx="432" cy="19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None</a:t>
              </a:r>
            </a:p>
          </p:txBody>
        </p:sp>
        <p:grpSp>
          <p:nvGrpSpPr>
            <p:cNvPr id="29753" name="Group 101"/>
            <p:cNvGrpSpPr>
              <a:grpSpLocks/>
            </p:cNvGrpSpPr>
            <p:nvPr/>
          </p:nvGrpSpPr>
          <p:grpSpPr bwMode="auto">
            <a:xfrm>
              <a:off x="1248" y="1008"/>
              <a:ext cx="1104" cy="240"/>
              <a:chOff x="1248" y="1008"/>
              <a:chExt cx="1104" cy="240"/>
            </a:xfrm>
          </p:grpSpPr>
          <p:sp>
            <p:nvSpPr>
              <p:cNvPr id="29754" name="AutoShape 61"/>
              <p:cNvSpPr>
                <a:spLocks noChangeArrowheads="1"/>
              </p:cNvSpPr>
              <p:nvPr/>
            </p:nvSpPr>
            <p:spPr bwMode="auto">
              <a:xfrm>
                <a:off x="1632"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cs typeface="Times New Roman" charset="0"/>
                </a:endParaRPr>
              </a:p>
              <a:p>
                <a:pPr defTabSz="228600"/>
                <a:r>
                  <a:rPr lang="en-US" sz="1200" b="1" u="none">
                    <a:solidFill>
                      <a:schemeClr val="tx1"/>
                    </a:solidFill>
                    <a:cs typeface="Times New Roman" charset="0"/>
                  </a:rPr>
                  <a:t>A</a:t>
                </a:r>
                <a:r>
                  <a:rPr lang="en-US" sz="1200" b="1" u="none">
                    <a:solidFill>
                      <a:schemeClr val="bg1"/>
                    </a:solidFill>
                    <a:cs typeface="Times New Roman" charset="0"/>
                  </a:rPr>
                  <a:t> </a:t>
                </a:r>
              </a:p>
              <a:p>
                <a:pPr defTabSz="228600"/>
                <a:endParaRPr lang="en-US" sz="1200" b="1" u="none">
                  <a:solidFill>
                    <a:schemeClr val="bg1"/>
                  </a:solidFill>
                  <a:cs typeface="Times New Roman" charset="0"/>
                </a:endParaRPr>
              </a:p>
            </p:txBody>
          </p:sp>
          <p:sp>
            <p:nvSpPr>
              <p:cNvPr id="29755" name="AutoShape 62"/>
              <p:cNvSpPr>
                <a:spLocks noChangeArrowheads="1"/>
              </p:cNvSpPr>
              <p:nvPr/>
            </p:nvSpPr>
            <p:spPr bwMode="auto">
              <a:xfrm>
                <a:off x="1248"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cs typeface="Times New Roman" charset="0"/>
                </a:endParaRPr>
              </a:p>
              <a:p>
                <a:pPr defTabSz="228600"/>
                <a:r>
                  <a:rPr lang="en-US" sz="1200" b="1" u="none">
                    <a:solidFill>
                      <a:schemeClr val="tx1"/>
                    </a:solidFill>
                    <a:cs typeface="Times New Roman" charset="0"/>
                  </a:rPr>
                  <a:t>A</a:t>
                </a:r>
                <a:r>
                  <a:rPr lang="en-US" sz="1200" b="1" u="none">
                    <a:solidFill>
                      <a:schemeClr val="bg1"/>
                    </a:solidFill>
                    <a:cs typeface="Times New Roman" charset="0"/>
                  </a:rPr>
                  <a:t> </a:t>
                </a:r>
              </a:p>
              <a:p>
                <a:pPr defTabSz="228600"/>
                <a:endParaRPr lang="en-US" sz="1200" b="1" u="none">
                  <a:solidFill>
                    <a:schemeClr val="bg1"/>
                  </a:solidFill>
                  <a:cs typeface="Times New Roman" charset="0"/>
                </a:endParaRPr>
              </a:p>
            </p:txBody>
          </p:sp>
          <p:sp>
            <p:nvSpPr>
              <p:cNvPr id="29756" name="AutoShape 63"/>
              <p:cNvSpPr>
                <a:spLocks noChangeArrowheads="1"/>
              </p:cNvSpPr>
              <p:nvPr/>
            </p:nvSpPr>
            <p:spPr bwMode="auto">
              <a:xfrm>
                <a:off x="2016"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cs typeface="Times New Roman" charset="0"/>
                </a:endParaRPr>
              </a:p>
              <a:p>
                <a:pPr defTabSz="228600"/>
                <a:r>
                  <a:rPr lang="en-US" sz="1200" b="1" u="none">
                    <a:solidFill>
                      <a:schemeClr val="tx1"/>
                    </a:solidFill>
                    <a:cs typeface="Times New Roman" charset="0"/>
                  </a:rPr>
                  <a:t>A</a:t>
                </a:r>
                <a:r>
                  <a:rPr lang="en-US" sz="1200" b="1" u="none">
                    <a:solidFill>
                      <a:schemeClr val="bg1"/>
                    </a:solidFill>
                    <a:cs typeface="Times New Roman" charset="0"/>
                  </a:rPr>
                  <a:t> </a:t>
                </a:r>
              </a:p>
              <a:p>
                <a:pPr defTabSz="228600"/>
                <a:endParaRPr lang="en-US" sz="1200" b="1" u="none">
                  <a:solidFill>
                    <a:schemeClr val="bg1"/>
                  </a:solidFill>
                  <a:cs typeface="Times New Roman" charset="0"/>
                </a:endParaRPr>
              </a:p>
            </p:txBody>
          </p:sp>
        </p:grpSp>
      </p:grpSp>
      <p:grpSp>
        <p:nvGrpSpPr>
          <p:cNvPr id="6" name="Group 118"/>
          <p:cNvGrpSpPr>
            <a:grpSpLocks/>
          </p:cNvGrpSpPr>
          <p:nvPr/>
        </p:nvGrpSpPr>
        <p:grpSpPr bwMode="auto">
          <a:xfrm>
            <a:off x="1219200" y="1524000"/>
            <a:ext cx="7772400" cy="2133600"/>
            <a:chOff x="768" y="960"/>
            <a:chExt cx="4896" cy="1344"/>
          </a:xfrm>
        </p:grpSpPr>
        <p:grpSp>
          <p:nvGrpSpPr>
            <p:cNvPr id="29731" name="Group 115"/>
            <p:cNvGrpSpPr>
              <a:grpSpLocks/>
            </p:cNvGrpSpPr>
            <p:nvPr/>
          </p:nvGrpSpPr>
          <p:grpSpPr bwMode="auto">
            <a:xfrm>
              <a:off x="1844" y="1344"/>
              <a:ext cx="2592" cy="198"/>
              <a:chOff x="1844" y="1344"/>
              <a:chExt cx="2592" cy="198"/>
            </a:xfrm>
          </p:grpSpPr>
          <p:sp>
            <p:nvSpPr>
              <p:cNvPr id="29750" name="Line 22"/>
              <p:cNvSpPr>
                <a:spLocks noChangeShapeType="1"/>
              </p:cNvSpPr>
              <p:nvPr/>
            </p:nvSpPr>
            <p:spPr bwMode="auto">
              <a:xfrm>
                <a:off x="1844" y="1440"/>
                <a:ext cx="2592" cy="0"/>
              </a:xfrm>
              <a:prstGeom prst="line">
                <a:avLst/>
              </a:prstGeom>
              <a:noFill/>
              <a:ln w="25400">
                <a:solidFill>
                  <a:schemeClr val="tx1"/>
                </a:solidFill>
                <a:prstDash val="dash"/>
                <a:round/>
                <a:headEnd type="none" w="sm" len="sm"/>
                <a:tailEnd type="triangle" w="lg" len="lg"/>
              </a:ln>
            </p:spPr>
            <p:txBody>
              <a:bodyPr/>
              <a:lstStyle/>
              <a:p>
                <a:endParaRPr lang="en-US"/>
              </a:p>
            </p:txBody>
          </p:sp>
          <p:sp>
            <p:nvSpPr>
              <p:cNvPr id="29751" name="Text Box 23"/>
              <p:cNvSpPr txBox="1">
                <a:spLocks noChangeArrowheads="1"/>
              </p:cNvSpPr>
              <p:nvPr/>
            </p:nvSpPr>
            <p:spPr bwMode="auto">
              <a:xfrm>
                <a:off x="1988" y="1344"/>
                <a:ext cx="2160"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A</a:t>
                </a:r>
                <a:r>
                  <a:rPr lang="en-US" sz="1400" u="none">
                    <a:solidFill>
                      <a:schemeClr val="tx1"/>
                    </a:solidFill>
                    <a:latin typeface="Arial" charset="0"/>
                    <a:cs typeface="Times New Roman" charset="0"/>
                  </a:rPr>
                  <a:t> as a demand to MP</a:t>
                </a:r>
              </a:p>
            </p:txBody>
          </p:sp>
        </p:grpSp>
        <p:grpSp>
          <p:nvGrpSpPr>
            <p:cNvPr id="29732" name="Group 114"/>
            <p:cNvGrpSpPr>
              <a:grpSpLocks/>
            </p:cNvGrpSpPr>
            <p:nvPr/>
          </p:nvGrpSpPr>
          <p:grpSpPr bwMode="auto">
            <a:xfrm>
              <a:off x="768" y="960"/>
              <a:ext cx="4896" cy="1344"/>
              <a:chOff x="768" y="960"/>
              <a:chExt cx="4896" cy="1344"/>
            </a:xfrm>
          </p:grpSpPr>
          <p:sp>
            <p:nvSpPr>
              <p:cNvPr id="29733" name="Text Box 80"/>
              <p:cNvSpPr txBox="1">
                <a:spLocks noChangeArrowheads="1"/>
              </p:cNvSpPr>
              <p:nvPr/>
            </p:nvSpPr>
            <p:spPr bwMode="auto">
              <a:xfrm>
                <a:off x="4032" y="1584"/>
                <a:ext cx="528" cy="192"/>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400" u="none">
                    <a:solidFill>
                      <a:schemeClr val="tx1"/>
                    </a:solidFill>
                    <a:latin typeface="Arial" charset="0"/>
                    <a:cs typeface="Times New Roman" charset="0"/>
                  </a:rPr>
                  <a:t>2 Ea</a:t>
                </a:r>
              </a:p>
            </p:txBody>
          </p:sp>
          <p:sp>
            <p:nvSpPr>
              <p:cNvPr id="29734" name="Text Box 65"/>
              <p:cNvSpPr txBox="1">
                <a:spLocks noChangeArrowheads="1"/>
              </p:cNvSpPr>
              <p:nvPr/>
            </p:nvSpPr>
            <p:spPr bwMode="auto">
              <a:xfrm>
                <a:off x="768" y="1296"/>
                <a:ext cx="672" cy="600"/>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A is a Buy Item, No BOM Explosion</a:t>
                </a:r>
              </a:p>
            </p:txBody>
          </p:sp>
          <p:sp>
            <p:nvSpPr>
              <p:cNvPr id="29735" name="Text Box 66"/>
              <p:cNvSpPr txBox="1">
                <a:spLocks noChangeArrowheads="1"/>
              </p:cNvSpPr>
              <p:nvPr/>
            </p:nvSpPr>
            <p:spPr bwMode="auto">
              <a:xfrm>
                <a:off x="4944" y="1296"/>
                <a:ext cx="720" cy="466"/>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A is a Make Item, BOM is exploded</a:t>
                </a:r>
              </a:p>
            </p:txBody>
          </p:sp>
          <p:grpSp>
            <p:nvGrpSpPr>
              <p:cNvPr id="29736" name="Group 67"/>
              <p:cNvGrpSpPr>
                <a:grpSpLocks/>
              </p:cNvGrpSpPr>
              <p:nvPr/>
            </p:nvGrpSpPr>
            <p:grpSpPr bwMode="auto">
              <a:xfrm>
                <a:off x="1268" y="1344"/>
                <a:ext cx="940" cy="960"/>
                <a:chOff x="912" y="1104"/>
                <a:chExt cx="940" cy="960"/>
              </a:xfrm>
            </p:grpSpPr>
            <p:sp>
              <p:nvSpPr>
                <p:cNvPr id="29747" name="AutoShape 68"/>
                <p:cNvSpPr>
                  <a:spLocks noChangeArrowheads="1"/>
                </p:cNvSpPr>
                <p:nvPr/>
              </p:nvSpPr>
              <p:spPr bwMode="auto">
                <a:xfrm>
                  <a:off x="912" y="1584"/>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B</a:t>
                  </a:r>
                  <a:r>
                    <a:rPr lang="en-US" sz="1400" u="none">
                      <a:solidFill>
                        <a:schemeClr val="bg1"/>
                      </a:solidFill>
                      <a:latin typeface="Arial" charset="0"/>
                      <a:cs typeface="Times New Roman" charset="0"/>
                    </a:rPr>
                    <a:t> </a:t>
                  </a:r>
                </a:p>
                <a:p>
                  <a:pPr defTabSz="228600"/>
                  <a:endParaRPr lang="en-US" sz="1400" u="none">
                    <a:solidFill>
                      <a:schemeClr val="bg1"/>
                    </a:solidFill>
                    <a:latin typeface="Arial" charset="0"/>
                    <a:cs typeface="Times New Roman" charset="0"/>
                  </a:endParaRPr>
                </a:p>
              </p:txBody>
            </p:sp>
            <p:sp>
              <p:nvSpPr>
                <p:cNvPr id="29748" name="AutoShape 69"/>
                <p:cNvSpPr>
                  <a:spLocks noChangeArrowheads="1"/>
                </p:cNvSpPr>
                <p:nvPr/>
              </p:nvSpPr>
              <p:spPr bwMode="auto">
                <a:xfrm>
                  <a:off x="1200" y="1104"/>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A </a:t>
                  </a:r>
                </a:p>
                <a:p>
                  <a:pPr defTabSz="228600"/>
                  <a:endParaRPr lang="en-US" sz="1400" u="none">
                    <a:solidFill>
                      <a:schemeClr val="tx1"/>
                    </a:solidFill>
                    <a:latin typeface="Arial" charset="0"/>
                    <a:cs typeface="Times New Roman" charset="0"/>
                  </a:endParaRPr>
                </a:p>
              </p:txBody>
            </p:sp>
            <p:sp>
              <p:nvSpPr>
                <p:cNvPr id="29749" name="AutoShape 70"/>
                <p:cNvSpPr>
                  <a:spLocks noChangeArrowheads="1"/>
                </p:cNvSpPr>
                <p:nvPr/>
              </p:nvSpPr>
              <p:spPr bwMode="auto">
                <a:xfrm>
                  <a:off x="1536" y="1824"/>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C</a:t>
                  </a:r>
                  <a:r>
                    <a:rPr lang="en-US" sz="1400" u="none">
                      <a:solidFill>
                        <a:schemeClr val="bg1"/>
                      </a:solidFill>
                      <a:latin typeface="Arial" charset="0"/>
                      <a:cs typeface="Times New Roman" charset="0"/>
                    </a:rPr>
                    <a:t> </a:t>
                  </a:r>
                </a:p>
                <a:p>
                  <a:pPr defTabSz="228600"/>
                  <a:endParaRPr lang="en-US" sz="1400" u="none">
                    <a:solidFill>
                      <a:schemeClr val="bg1"/>
                    </a:solidFill>
                    <a:latin typeface="Arial" charset="0"/>
                    <a:cs typeface="Times New Roman" charset="0"/>
                  </a:endParaRPr>
                </a:p>
              </p:txBody>
            </p:sp>
          </p:grpSp>
          <p:grpSp>
            <p:nvGrpSpPr>
              <p:cNvPr id="29737" name="Group 82"/>
              <p:cNvGrpSpPr>
                <a:grpSpLocks/>
              </p:cNvGrpSpPr>
              <p:nvPr/>
            </p:nvGrpSpPr>
            <p:grpSpPr bwMode="auto">
              <a:xfrm>
                <a:off x="4148" y="1344"/>
                <a:ext cx="988" cy="960"/>
                <a:chOff x="4292" y="1248"/>
                <a:chExt cx="988" cy="960"/>
              </a:xfrm>
            </p:grpSpPr>
            <p:sp>
              <p:nvSpPr>
                <p:cNvPr id="29739" name="AutoShape 73"/>
                <p:cNvSpPr>
                  <a:spLocks noChangeArrowheads="1"/>
                </p:cNvSpPr>
                <p:nvPr/>
              </p:nvSpPr>
              <p:spPr bwMode="auto">
                <a:xfrm>
                  <a:off x="4292" y="1728"/>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B</a:t>
                  </a:r>
                  <a:r>
                    <a:rPr lang="en-US" sz="1400" u="none">
                      <a:solidFill>
                        <a:schemeClr val="bg1"/>
                      </a:solidFill>
                      <a:latin typeface="Arial" charset="0"/>
                      <a:cs typeface="Times New Roman" charset="0"/>
                    </a:rPr>
                    <a:t> </a:t>
                  </a:r>
                </a:p>
                <a:p>
                  <a:pPr defTabSz="228600"/>
                  <a:endParaRPr lang="en-US" sz="1400" u="none">
                    <a:solidFill>
                      <a:schemeClr val="bg1"/>
                    </a:solidFill>
                    <a:latin typeface="Arial" charset="0"/>
                    <a:cs typeface="Times New Roman" charset="0"/>
                  </a:endParaRPr>
                </a:p>
              </p:txBody>
            </p:sp>
            <p:sp>
              <p:nvSpPr>
                <p:cNvPr id="29740" name="AutoShape 74"/>
                <p:cNvSpPr>
                  <a:spLocks noChangeArrowheads="1"/>
                </p:cNvSpPr>
                <p:nvPr/>
              </p:nvSpPr>
              <p:spPr bwMode="auto">
                <a:xfrm>
                  <a:off x="4580" y="124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A</a:t>
                  </a:r>
                  <a:r>
                    <a:rPr lang="en-US" sz="1400" u="none">
                      <a:solidFill>
                        <a:schemeClr val="bg1"/>
                      </a:solidFill>
                      <a:latin typeface="Arial" charset="0"/>
                      <a:cs typeface="Times New Roman" charset="0"/>
                    </a:rPr>
                    <a:t> </a:t>
                  </a:r>
                </a:p>
                <a:p>
                  <a:pPr defTabSz="228600"/>
                  <a:endParaRPr lang="en-US" sz="1400" u="none">
                    <a:solidFill>
                      <a:schemeClr val="bg1"/>
                    </a:solidFill>
                    <a:latin typeface="Arial" charset="0"/>
                    <a:cs typeface="Times New Roman" charset="0"/>
                  </a:endParaRPr>
                </a:p>
              </p:txBody>
            </p:sp>
            <p:sp>
              <p:nvSpPr>
                <p:cNvPr id="29741" name="Line 75"/>
                <p:cNvSpPr>
                  <a:spLocks noChangeShapeType="1"/>
                </p:cNvSpPr>
                <p:nvPr/>
              </p:nvSpPr>
              <p:spPr bwMode="auto">
                <a:xfrm>
                  <a:off x="4748" y="1488"/>
                  <a:ext cx="0" cy="144"/>
                </a:xfrm>
                <a:prstGeom prst="line">
                  <a:avLst/>
                </a:prstGeom>
                <a:noFill/>
                <a:ln w="28575">
                  <a:solidFill>
                    <a:schemeClr val="tx1"/>
                  </a:solidFill>
                  <a:round/>
                  <a:headEnd type="none" w="sm" len="sm"/>
                  <a:tailEnd type="none" w="sm" len="sm"/>
                </a:ln>
              </p:spPr>
              <p:txBody>
                <a:bodyPr/>
                <a:lstStyle/>
                <a:p>
                  <a:endParaRPr lang="en-US"/>
                </a:p>
              </p:txBody>
            </p:sp>
            <p:sp>
              <p:nvSpPr>
                <p:cNvPr id="29742" name="AutoShape 76"/>
                <p:cNvSpPr>
                  <a:spLocks noChangeArrowheads="1"/>
                </p:cNvSpPr>
                <p:nvPr/>
              </p:nvSpPr>
              <p:spPr bwMode="auto">
                <a:xfrm>
                  <a:off x="4916" y="1968"/>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400" u="none">
                    <a:solidFill>
                      <a:schemeClr val="bg1"/>
                    </a:solidFill>
                    <a:latin typeface="Arial" charset="0"/>
                    <a:cs typeface="Times New Roman" charset="0"/>
                  </a:endParaRPr>
                </a:p>
                <a:p>
                  <a:pPr defTabSz="228600"/>
                  <a:r>
                    <a:rPr lang="en-US" sz="1400" u="none">
                      <a:solidFill>
                        <a:schemeClr val="tx1"/>
                      </a:solidFill>
                      <a:latin typeface="Arial" charset="0"/>
                      <a:cs typeface="Times New Roman" charset="0"/>
                    </a:rPr>
                    <a:t>C</a:t>
                  </a:r>
                  <a:r>
                    <a:rPr lang="en-US" sz="1400" u="none">
                      <a:solidFill>
                        <a:schemeClr val="bg1"/>
                      </a:solidFill>
                      <a:latin typeface="Arial" charset="0"/>
                      <a:cs typeface="Times New Roman" charset="0"/>
                    </a:rPr>
                    <a:t> </a:t>
                  </a:r>
                </a:p>
                <a:p>
                  <a:pPr defTabSz="228600"/>
                  <a:endParaRPr lang="en-US" sz="1400" u="none">
                    <a:solidFill>
                      <a:schemeClr val="bg1"/>
                    </a:solidFill>
                    <a:latin typeface="Arial" charset="0"/>
                    <a:cs typeface="Times New Roman" charset="0"/>
                  </a:endParaRPr>
                </a:p>
              </p:txBody>
            </p:sp>
            <p:sp>
              <p:nvSpPr>
                <p:cNvPr id="29743" name="Line 77"/>
                <p:cNvSpPr>
                  <a:spLocks noChangeShapeType="1"/>
                </p:cNvSpPr>
                <p:nvPr/>
              </p:nvSpPr>
              <p:spPr bwMode="auto">
                <a:xfrm>
                  <a:off x="4436" y="1632"/>
                  <a:ext cx="624" cy="0"/>
                </a:xfrm>
                <a:prstGeom prst="line">
                  <a:avLst/>
                </a:prstGeom>
                <a:noFill/>
                <a:ln w="28575">
                  <a:solidFill>
                    <a:schemeClr val="tx1"/>
                  </a:solidFill>
                  <a:round/>
                  <a:headEnd type="none" w="sm" len="sm"/>
                  <a:tailEnd type="none" w="sm" len="sm"/>
                </a:ln>
              </p:spPr>
              <p:txBody>
                <a:bodyPr/>
                <a:lstStyle/>
                <a:p>
                  <a:endParaRPr lang="en-US"/>
                </a:p>
              </p:txBody>
            </p:sp>
            <p:sp>
              <p:nvSpPr>
                <p:cNvPr id="29744" name="Line 78"/>
                <p:cNvSpPr>
                  <a:spLocks noChangeShapeType="1"/>
                </p:cNvSpPr>
                <p:nvPr/>
              </p:nvSpPr>
              <p:spPr bwMode="auto">
                <a:xfrm>
                  <a:off x="5060" y="1632"/>
                  <a:ext cx="0" cy="384"/>
                </a:xfrm>
                <a:prstGeom prst="line">
                  <a:avLst/>
                </a:prstGeom>
                <a:noFill/>
                <a:ln w="28575">
                  <a:solidFill>
                    <a:schemeClr val="tx1"/>
                  </a:solidFill>
                  <a:round/>
                  <a:headEnd type="none" w="sm" len="sm"/>
                  <a:tailEnd type="none" w="sm" len="sm"/>
                </a:ln>
              </p:spPr>
              <p:txBody>
                <a:bodyPr/>
                <a:lstStyle/>
                <a:p>
                  <a:endParaRPr lang="en-US"/>
                </a:p>
              </p:txBody>
            </p:sp>
            <p:sp>
              <p:nvSpPr>
                <p:cNvPr id="29745" name="Line 79"/>
                <p:cNvSpPr>
                  <a:spLocks noChangeShapeType="1"/>
                </p:cNvSpPr>
                <p:nvPr/>
              </p:nvSpPr>
              <p:spPr bwMode="auto">
                <a:xfrm>
                  <a:off x="4436" y="1632"/>
                  <a:ext cx="0" cy="144"/>
                </a:xfrm>
                <a:prstGeom prst="line">
                  <a:avLst/>
                </a:prstGeom>
                <a:noFill/>
                <a:ln w="28575">
                  <a:solidFill>
                    <a:schemeClr val="tx1"/>
                  </a:solidFill>
                  <a:round/>
                  <a:headEnd type="none" w="sm" len="sm"/>
                  <a:tailEnd type="none" w="sm" len="sm"/>
                </a:ln>
              </p:spPr>
              <p:txBody>
                <a:bodyPr/>
                <a:lstStyle/>
                <a:p>
                  <a:endParaRPr lang="en-US"/>
                </a:p>
              </p:txBody>
            </p:sp>
            <p:sp>
              <p:nvSpPr>
                <p:cNvPr id="29746" name="Text Box 81"/>
                <p:cNvSpPr txBox="1">
                  <a:spLocks noChangeArrowheads="1"/>
                </p:cNvSpPr>
                <p:nvPr/>
              </p:nvSpPr>
              <p:spPr bwMode="auto">
                <a:xfrm>
                  <a:off x="4752" y="1488"/>
                  <a:ext cx="528" cy="19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1 Ea</a:t>
                  </a:r>
                </a:p>
              </p:txBody>
            </p:sp>
          </p:grpSp>
          <p:sp>
            <p:nvSpPr>
              <p:cNvPr id="29738" name="Text Box 110"/>
              <p:cNvSpPr txBox="1">
                <a:spLocks noChangeArrowheads="1"/>
              </p:cNvSpPr>
              <p:nvPr/>
            </p:nvSpPr>
            <p:spPr bwMode="auto">
              <a:xfrm>
                <a:off x="2640" y="960"/>
                <a:ext cx="1296" cy="344"/>
              </a:xfrm>
              <a:prstGeom prst="rect">
                <a:avLst/>
              </a:prstGeom>
              <a:solidFill>
                <a:schemeClr val="bg1"/>
              </a:solidFill>
              <a:ln w="28575">
                <a:solidFill>
                  <a:srgbClr val="FF0000"/>
                </a:solidFill>
                <a:miter lim="800000"/>
                <a:headEnd type="none" w="sm" len="sm"/>
                <a:tailEnd type="none" w="sm" len="sm"/>
              </a:ln>
            </p:spPr>
            <p:txBody>
              <a:bodyPr>
                <a:spAutoFit/>
              </a:bodyPr>
              <a:lstStyle/>
              <a:p>
                <a:pPr defTabSz="228600">
                  <a:spcBef>
                    <a:spcPct val="50000"/>
                  </a:spcBef>
                </a:pPr>
                <a:r>
                  <a:rPr lang="en-US" sz="1400" u="none">
                    <a:solidFill>
                      <a:schemeClr val="tx1"/>
                    </a:solidFill>
                    <a:latin typeface="Arial" charset="0"/>
                  </a:rPr>
                  <a:t>B&amp;C are Synchronized Components</a:t>
                </a:r>
              </a:p>
            </p:txBody>
          </p:sp>
        </p:grpSp>
      </p:grpSp>
      <p:grpSp>
        <p:nvGrpSpPr>
          <p:cNvPr id="11" name="Group 117"/>
          <p:cNvGrpSpPr>
            <a:grpSpLocks/>
          </p:cNvGrpSpPr>
          <p:nvPr/>
        </p:nvGrpSpPr>
        <p:grpSpPr bwMode="auto">
          <a:xfrm>
            <a:off x="1295400" y="4572000"/>
            <a:ext cx="7391400" cy="1524000"/>
            <a:chOff x="816" y="2880"/>
            <a:chExt cx="4656" cy="960"/>
          </a:xfrm>
        </p:grpSpPr>
        <p:sp>
          <p:nvSpPr>
            <p:cNvPr id="29717" name="AutoShape 39"/>
            <p:cNvSpPr>
              <a:spLocks noChangeArrowheads="1"/>
            </p:cNvSpPr>
            <p:nvPr/>
          </p:nvSpPr>
          <p:spPr bwMode="auto">
            <a:xfrm>
              <a:off x="816" y="3360"/>
              <a:ext cx="768" cy="480"/>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a:t>
              </a:r>
              <a:r>
                <a:rPr lang="en-US" sz="1200" u="none">
                  <a:solidFill>
                    <a:schemeClr val="tx1"/>
                  </a:solidFill>
                  <a:latin typeface="Arial" charset="0"/>
                  <a:cs typeface="Times New Roman" charset="0"/>
                </a:rPr>
                <a:t>Buy from MP</a:t>
              </a:r>
              <a:r>
                <a:rPr lang="en-US" sz="1400" u="none">
                  <a:solidFill>
                    <a:schemeClr val="tx1"/>
                  </a:solidFill>
                  <a:latin typeface="Arial" charset="0"/>
                  <a:cs typeface="Times New Roman" charset="0"/>
                </a:rPr>
                <a:t>     </a:t>
              </a:r>
            </a:p>
          </p:txBody>
        </p:sp>
        <p:sp>
          <p:nvSpPr>
            <p:cNvPr id="29718" name="AutoShape 40"/>
            <p:cNvSpPr>
              <a:spLocks noChangeArrowheads="1"/>
            </p:cNvSpPr>
            <p:nvPr/>
          </p:nvSpPr>
          <p:spPr bwMode="auto">
            <a:xfrm>
              <a:off x="1584" y="3360"/>
              <a:ext cx="768" cy="480"/>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200" u="none">
                  <a:solidFill>
                    <a:schemeClr val="tx1"/>
                  </a:solidFill>
                  <a:latin typeface="Arial" charset="0"/>
                  <a:cs typeface="Times New Roman" charset="0"/>
                </a:rPr>
                <a:t>Buy from RMS</a:t>
              </a:r>
            </a:p>
          </p:txBody>
        </p:sp>
        <p:sp>
          <p:nvSpPr>
            <p:cNvPr id="29719" name="AutoShape 41"/>
            <p:cNvSpPr>
              <a:spLocks noChangeArrowheads="1"/>
            </p:cNvSpPr>
            <p:nvPr/>
          </p:nvSpPr>
          <p:spPr bwMode="auto">
            <a:xfrm>
              <a:off x="2352" y="3360"/>
              <a:ext cx="768" cy="480"/>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endParaRPr lang="en-US" sz="1800" b="1" u="none">
                <a:solidFill>
                  <a:schemeClr val="tx1"/>
                </a:solidFill>
                <a:latin typeface="Arial" charset="0"/>
                <a:cs typeface="Times New Roman" charset="0"/>
              </a:endParaRPr>
            </a:p>
            <a:p>
              <a:pPr eaLnBrk="0" hangingPunct="0">
                <a:spcBef>
                  <a:spcPct val="0"/>
                </a:spcBef>
                <a:buClrTx/>
                <a:buFontTx/>
                <a:buNone/>
              </a:pPr>
              <a:r>
                <a:rPr lang="en-US" sz="1800" b="1" u="none">
                  <a:solidFill>
                    <a:schemeClr val="tx1"/>
                  </a:solidFill>
                  <a:latin typeface="Arial" charset="0"/>
                  <a:cs typeface="Times New Roman" charset="0"/>
                </a:rPr>
                <a:t>C </a:t>
              </a:r>
            </a:p>
            <a:p>
              <a:pPr eaLnBrk="0" hangingPunct="0">
                <a:spcBef>
                  <a:spcPct val="0"/>
                </a:spcBef>
                <a:buClrTx/>
                <a:buFontTx/>
                <a:buNone/>
              </a:pPr>
              <a:r>
                <a:rPr lang="en-US" sz="1200" u="none">
                  <a:solidFill>
                    <a:schemeClr val="tx1"/>
                  </a:solidFill>
                  <a:latin typeface="Arial" charset="0"/>
                  <a:cs typeface="Times New Roman" charset="0"/>
                </a:rPr>
                <a:t>Buy from RMS</a:t>
              </a:r>
              <a:endParaRPr lang="en-US" sz="1800" b="1" u="none">
                <a:solidFill>
                  <a:schemeClr val="tx1"/>
                </a:solidFill>
                <a:latin typeface="Arial" charset="0"/>
                <a:cs typeface="Times New Roman" charset="0"/>
              </a:endParaRPr>
            </a:p>
            <a:p>
              <a:pPr eaLnBrk="0" hangingPunct="0">
                <a:spcBef>
                  <a:spcPct val="0"/>
                </a:spcBef>
                <a:buClrTx/>
                <a:buFontTx/>
                <a:buNone/>
              </a:pPr>
              <a:endParaRPr lang="en-US" sz="1400" u="none">
                <a:solidFill>
                  <a:schemeClr val="tx1"/>
                </a:solidFill>
                <a:latin typeface="Arial" charset="0"/>
                <a:cs typeface="Times New Roman" charset="0"/>
              </a:endParaRPr>
            </a:p>
          </p:txBody>
        </p:sp>
        <p:sp>
          <p:nvSpPr>
            <p:cNvPr id="29720" name="Line 55"/>
            <p:cNvSpPr>
              <a:spLocks noChangeShapeType="1"/>
            </p:cNvSpPr>
            <p:nvPr/>
          </p:nvSpPr>
          <p:spPr bwMode="auto">
            <a:xfrm>
              <a:off x="1056" y="2976"/>
              <a:ext cx="0" cy="384"/>
            </a:xfrm>
            <a:prstGeom prst="line">
              <a:avLst/>
            </a:prstGeom>
            <a:noFill/>
            <a:ln w="25400">
              <a:solidFill>
                <a:schemeClr val="tx1"/>
              </a:solidFill>
              <a:round/>
              <a:headEnd type="none" w="sm" len="sm"/>
              <a:tailEnd type="triangle" w="lg" len="med"/>
            </a:ln>
          </p:spPr>
          <p:txBody>
            <a:bodyPr/>
            <a:lstStyle/>
            <a:p>
              <a:endParaRPr lang="en-US"/>
            </a:p>
          </p:txBody>
        </p:sp>
        <p:sp>
          <p:nvSpPr>
            <p:cNvPr id="29721" name="Line 56"/>
            <p:cNvSpPr>
              <a:spLocks noChangeShapeType="1"/>
            </p:cNvSpPr>
            <p:nvPr/>
          </p:nvSpPr>
          <p:spPr bwMode="auto">
            <a:xfrm>
              <a:off x="1968" y="2928"/>
              <a:ext cx="0" cy="432"/>
            </a:xfrm>
            <a:prstGeom prst="line">
              <a:avLst/>
            </a:prstGeom>
            <a:noFill/>
            <a:ln w="25400">
              <a:solidFill>
                <a:schemeClr val="tx1"/>
              </a:solidFill>
              <a:round/>
              <a:headEnd type="none" w="sm" len="sm"/>
              <a:tailEnd type="triangle" w="lg" len="med"/>
            </a:ln>
          </p:spPr>
          <p:txBody>
            <a:bodyPr/>
            <a:lstStyle/>
            <a:p>
              <a:endParaRPr lang="en-US"/>
            </a:p>
          </p:txBody>
        </p:sp>
        <p:sp>
          <p:nvSpPr>
            <p:cNvPr id="29722" name="Line 57"/>
            <p:cNvSpPr>
              <a:spLocks noChangeShapeType="1"/>
            </p:cNvSpPr>
            <p:nvPr/>
          </p:nvSpPr>
          <p:spPr bwMode="auto">
            <a:xfrm>
              <a:off x="2784" y="2928"/>
              <a:ext cx="0" cy="432"/>
            </a:xfrm>
            <a:prstGeom prst="line">
              <a:avLst/>
            </a:prstGeom>
            <a:noFill/>
            <a:ln w="25400">
              <a:solidFill>
                <a:schemeClr val="tx1"/>
              </a:solidFill>
              <a:round/>
              <a:headEnd type="none" w="sm" len="sm"/>
              <a:tailEnd type="triangle" w="lg" len="med"/>
            </a:ln>
          </p:spPr>
          <p:txBody>
            <a:bodyPr/>
            <a:lstStyle/>
            <a:p>
              <a:endParaRPr lang="en-US"/>
            </a:p>
          </p:txBody>
        </p:sp>
        <p:grpSp>
          <p:nvGrpSpPr>
            <p:cNvPr id="29723" name="Group 107"/>
            <p:cNvGrpSpPr>
              <a:grpSpLocks/>
            </p:cNvGrpSpPr>
            <p:nvPr/>
          </p:nvGrpSpPr>
          <p:grpSpPr bwMode="auto">
            <a:xfrm>
              <a:off x="3552" y="2928"/>
              <a:ext cx="1584" cy="240"/>
              <a:chOff x="3552" y="2928"/>
              <a:chExt cx="1584" cy="240"/>
            </a:xfrm>
          </p:grpSpPr>
          <p:sp>
            <p:nvSpPr>
              <p:cNvPr id="29728" name="Line 44"/>
              <p:cNvSpPr>
                <a:spLocks noChangeShapeType="1"/>
              </p:cNvSpPr>
              <p:nvPr/>
            </p:nvSpPr>
            <p:spPr bwMode="auto">
              <a:xfrm>
                <a:off x="4368" y="2928"/>
                <a:ext cx="0" cy="240"/>
              </a:xfrm>
              <a:prstGeom prst="line">
                <a:avLst/>
              </a:prstGeom>
              <a:noFill/>
              <a:ln w="25400">
                <a:solidFill>
                  <a:schemeClr val="tx1"/>
                </a:solidFill>
                <a:round/>
                <a:headEnd type="none" w="sm" len="sm"/>
                <a:tailEnd type="triangle" w="lg" len="med"/>
              </a:ln>
            </p:spPr>
            <p:txBody>
              <a:bodyPr/>
              <a:lstStyle/>
              <a:p>
                <a:endParaRPr lang="en-US"/>
              </a:p>
            </p:txBody>
          </p:sp>
          <p:sp>
            <p:nvSpPr>
              <p:cNvPr id="29729" name="Line 45"/>
              <p:cNvSpPr>
                <a:spLocks noChangeShapeType="1"/>
              </p:cNvSpPr>
              <p:nvPr/>
            </p:nvSpPr>
            <p:spPr bwMode="auto">
              <a:xfrm>
                <a:off x="5136" y="2928"/>
                <a:ext cx="0" cy="240"/>
              </a:xfrm>
              <a:prstGeom prst="line">
                <a:avLst/>
              </a:prstGeom>
              <a:noFill/>
              <a:ln w="25400">
                <a:solidFill>
                  <a:schemeClr val="tx1"/>
                </a:solidFill>
                <a:round/>
                <a:headEnd type="none" w="sm" len="sm"/>
                <a:tailEnd type="triangle" w="lg" len="med"/>
              </a:ln>
            </p:spPr>
            <p:txBody>
              <a:bodyPr/>
              <a:lstStyle/>
              <a:p>
                <a:endParaRPr lang="en-US"/>
              </a:p>
            </p:txBody>
          </p:sp>
          <p:sp>
            <p:nvSpPr>
              <p:cNvPr id="29730" name="Line 85"/>
              <p:cNvSpPr>
                <a:spLocks noChangeShapeType="1"/>
              </p:cNvSpPr>
              <p:nvPr/>
            </p:nvSpPr>
            <p:spPr bwMode="auto">
              <a:xfrm>
                <a:off x="3552" y="2928"/>
                <a:ext cx="0" cy="240"/>
              </a:xfrm>
              <a:prstGeom prst="line">
                <a:avLst/>
              </a:prstGeom>
              <a:noFill/>
              <a:ln w="25400">
                <a:solidFill>
                  <a:schemeClr val="tx1"/>
                </a:solidFill>
                <a:round/>
                <a:headEnd type="none" w="sm" len="sm"/>
                <a:tailEnd type="triangle" w="lg" len="med"/>
              </a:ln>
            </p:spPr>
            <p:txBody>
              <a:bodyPr/>
              <a:lstStyle/>
              <a:p>
                <a:endParaRPr lang="en-US"/>
              </a:p>
            </p:txBody>
          </p:sp>
        </p:grpSp>
        <p:sp>
          <p:nvSpPr>
            <p:cNvPr id="29724" name="Text Box 96"/>
            <p:cNvSpPr txBox="1">
              <a:spLocks noChangeArrowheads="1"/>
            </p:cNvSpPr>
            <p:nvPr/>
          </p:nvSpPr>
          <p:spPr bwMode="auto">
            <a:xfrm>
              <a:off x="3408" y="2880"/>
              <a:ext cx="240" cy="365"/>
            </a:xfrm>
            <a:prstGeom prst="rect">
              <a:avLst/>
            </a:prstGeom>
            <a:noFill/>
            <a:ln w="28575">
              <a:noFill/>
              <a:miter lim="800000"/>
              <a:headEnd type="none" w="sm" len="sm"/>
              <a:tailEnd type="none" w="sm" len="sm"/>
            </a:ln>
          </p:spPr>
          <p:txBody>
            <a:bodyPr>
              <a:spAutoFit/>
            </a:bodyPr>
            <a:lstStyle/>
            <a:p>
              <a:pPr defTabSz="228600">
                <a:spcBef>
                  <a:spcPct val="50000"/>
                </a:spcBef>
              </a:pPr>
              <a:r>
                <a:rPr lang="en-US" sz="3200" b="1" u="none">
                  <a:solidFill>
                    <a:schemeClr val="tx1"/>
                  </a:solidFill>
                </a:rPr>
                <a:t>×</a:t>
              </a:r>
            </a:p>
          </p:txBody>
        </p:sp>
        <p:sp>
          <p:nvSpPr>
            <p:cNvPr id="29725" name="Text Box 97"/>
            <p:cNvSpPr txBox="1">
              <a:spLocks noChangeArrowheads="1"/>
            </p:cNvSpPr>
            <p:nvPr/>
          </p:nvSpPr>
          <p:spPr bwMode="auto">
            <a:xfrm>
              <a:off x="4992" y="2880"/>
              <a:ext cx="240" cy="365"/>
            </a:xfrm>
            <a:prstGeom prst="rect">
              <a:avLst/>
            </a:prstGeom>
            <a:noFill/>
            <a:ln w="28575">
              <a:noFill/>
              <a:miter lim="800000"/>
              <a:headEnd type="none" w="sm" len="sm"/>
              <a:tailEnd type="none" w="sm" len="sm"/>
            </a:ln>
          </p:spPr>
          <p:txBody>
            <a:bodyPr>
              <a:spAutoFit/>
            </a:bodyPr>
            <a:lstStyle/>
            <a:p>
              <a:pPr defTabSz="228600">
                <a:spcBef>
                  <a:spcPct val="50000"/>
                </a:spcBef>
              </a:pPr>
              <a:r>
                <a:rPr lang="en-US" sz="3200" b="1" u="none">
                  <a:solidFill>
                    <a:schemeClr val="tx1"/>
                  </a:solidFill>
                </a:rPr>
                <a:t>×</a:t>
              </a:r>
            </a:p>
          </p:txBody>
        </p:sp>
        <p:sp>
          <p:nvSpPr>
            <p:cNvPr id="29726" name="Text Box 98"/>
            <p:cNvSpPr txBox="1">
              <a:spLocks noChangeArrowheads="1"/>
            </p:cNvSpPr>
            <p:nvPr/>
          </p:nvSpPr>
          <p:spPr bwMode="auto">
            <a:xfrm>
              <a:off x="4224" y="2880"/>
              <a:ext cx="240" cy="365"/>
            </a:xfrm>
            <a:prstGeom prst="rect">
              <a:avLst/>
            </a:prstGeom>
            <a:noFill/>
            <a:ln w="28575">
              <a:noFill/>
              <a:miter lim="800000"/>
              <a:headEnd type="none" w="sm" len="sm"/>
              <a:tailEnd type="none" w="sm" len="sm"/>
            </a:ln>
          </p:spPr>
          <p:txBody>
            <a:bodyPr>
              <a:spAutoFit/>
            </a:bodyPr>
            <a:lstStyle/>
            <a:p>
              <a:pPr defTabSz="228600">
                <a:spcBef>
                  <a:spcPct val="50000"/>
                </a:spcBef>
              </a:pPr>
              <a:r>
                <a:rPr lang="en-US" sz="3200" b="1" u="none">
                  <a:solidFill>
                    <a:schemeClr val="tx1"/>
                  </a:solidFill>
                </a:rPr>
                <a:t>×</a:t>
              </a:r>
            </a:p>
          </p:txBody>
        </p:sp>
        <p:sp>
          <p:nvSpPr>
            <p:cNvPr id="29727" name="Text Box 111"/>
            <p:cNvSpPr txBox="1">
              <a:spLocks noChangeArrowheads="1"/>
            </p:cNvSpPr>
            <p:nvPr/>
          </p:nvSpPr>
          <p:spPr bwMode="auto">
            <a:xfrm>
              <a:off x="3264" y="3360"/>
              <a:ext cx="2208" cy="415"/>
            </a:xfrm>
            <a:prstGeom prst="rect">
              <a:avLst/>
            </a:prstGeom>
            <a:solidFill>
              <a:schemeClr val="bg1"/>
            </a:solidFill>
            <a:ln w="19050">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cs typeface="Times New Roman" charset="0"/>
                </a:rPr>
                <a:t>In Organization Items ,  Release Time fence = “</a:t>
              </a:r>
              <a:r>
                <a:rPr lang="en-US" sz="1200" b="1" u="none">
                  <a:solidFill>
                    <a:srgbClr val="0033CC"/>
                  </a:solidFill>
                  <a:latin typeface="Arial" charset="0"/>
                  <a:cs typeface="Times New Roman" charset="0"/>
                </a:rPr>
                <a:t>Don’t release Auto or Manual</a:t>
              </a:r>
              <a:r>
                <a:rPr lang="en-US" sz="1200" b="1" u="none">
                  <a:solidFill>
                    <a:schemeClr val="tx1"/>
                  </a:solidFill>
                  <a:latin typeface="Arial" charset="0"/>
                  <a:cs typeface="Times New Roman" charset="0"/>
                </a:rPr>
                <a:t>”  for Items A,B &amp; C, Planned orders can’t be released</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Execution Synchronized Components</a:t>
            </a:r>
          </a:p>
        </p:txBody>
      </p:sp>
      <p:sp>
        <p:nvSpPr>
          <p:cNvPr id="30723" name="Rectangle 70"/>
          <p:cNvSpPr>
            <a:spLocks noChangeArrowheads="1"/>
          </p:cNvSpPr>
          <p:nvPr/>
        </p:nvSpPr>
        <p:spPr bwMode="auto">
          <a:xfrm>
            <a:off x="352425" y="1219200"/>
            <a:ext cx="8229600" cy="51054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30724" name="Line 71"/>
          <p:cNvSpPr>
            <a:spLocks noChangeShapeType="1"/>
          </p:cNvSpPr>
          <p:nvPr/>
        </p:nvSpPr>
        <p:spPr bwMode="auto">
          <a:xfrm>
            <a:off x="4291013" y="1219200"/>
            <a:ext cx="0" cy="4648200"/>
          </a:xfrm>
          <a:prstGeom prst="line">
            <a:avLst/>
          </a:prstGeom>
          <a:noFill/>
          <a:ln w="9525">
            <a:solidFill>
              <a:schemeClr val="tx1"/>
            </a:solidFill>
            <a:round/>
            <a:headEnd type="none" w="sm" len="sm"/>
            <a:tailEnd type="none" w="sm" len="sm"/>
          </a:ln>
        </p:spPr>
        <p:txBody>
          <a:bodyPr/>
          <a:lstStyle/>
          <a:p>
            <a:endParaRPr lang="en-US"/>
          </a:p>
        </p:txBody>
      </p:sp>
      <p:sp>
        <p:nvSpPr>
          <p:cNvPr id="30725" name="Text Box 72"/>
          <p:cNvSpPr txBox="1">
            <a:spLocks noChangeArrowheads="1"/>
          </p:cNvSpPr>
          <p:nvPr/>
        </p:nvSpPr>
        <p:spPr bwMode="auto">
          <a:xfrm>
            <a:off x="984250" y="1081088"/>
            <a:ext cx="3054350" cy="51911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OEM (Standard Cost Org</a:t>
            </a:r>
            <a:r>
              <a:rPr lang="en-US" sz="1800" u="none">
                <a:solidFill>
                  <a:schemeClr val="tx1"/>
                </a:solidFill>
                <a:latin typeface="Arial" charset="0"/>
                <a:cs typeface="Times New Roman" charset="0"/>
              </a:rPr>
              <a:t>)</a:t>
            </a:r>
            <a:r>
              <a:rPr lang="en-US" sz="2800" u="none">
                <a:solidFill>
                  <a:schemeClr val="tx1"/>
                </a:solidFill>
                <a:latin typeface="Arial" charset="0"/>
                <a:cs typeface="Times New Roman" charset="0"/>
              </a:rPr>
              <a:t>   </a:t>
            </a:r>
          </a:p>
        </p:txBody>
      </p:sp>
      <p:sp>
        <p:nvSpPr>
          <p:cNvPr id="30726" name="Text Box 73"/>
          <p:cNvSpPr txBox="1">
            <a:spLocks noChangeArrowheads="1"/>
          </p:cNvSpPr>
          <p:nvPr/>
        </p:nvSpPr>
        <p:spPr bwMode="auto">
          <a:xfrm>
            <a:off x="5205413" y="1081088"/>
            <a:ext cx="3328987" cy="51911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MP (Zero Cost Organization</a:t>
            </a:r>
            <a:r>
              <a:rPr lang="en-US" sz="1800" u="none">
                <a:solidFill>
                  <a:schemeClr val="tx1"/>
                </a:solidFill>
                <a:latin typeface="Arial" charset="0"/>
                <a:cs typeface="Times New Roman" charset="0"/>
              </a:rPr>
              <a:t>)</a:t>
            </a:r>
            <a:r>
              <a:rPr lang="en-US" sz="2800" u="none">
                <a:solidFill>
                  <a:schemeClr val="tx1"/>
                </a:solidFill>
                <a:latin typeface="Arial" charset="0"/>
                <a:cs typeface="Times New Roman" charset="0"/>
              </a:rPr>
              <a:t>   </a:t>
            </a:r>
          </a:p>
        </p:txBody>
      </p:sp>
      <p:grpSp>
        <p:nvGrpSpPr>
          <p:cNvPr id="2" name="Group 74"/>
          <p:cNvGrpSpPr>
            <a:grpSpLocks/>
          </p:cNvGrpSpPr>
          <p:nvPr/>
        </p:nvGrpSpPr>
        <p:grpSpPr bwMode="auto">
          <a:xfrm>
            <a:off x="1336675" y="2895600"/>
            <a:ext cx="4430713" cy="1958975"/>
            <a:chOff x="842" y="1824"/>
            <a:chExt cx="2791" cy="1234"/>
          </a:xfrm>
        </p:grpSpPr>
        <p:sp>
          <p:nvSpPr>
            <p:cNvPr id="30785" name="Line 75"/>
            <p:cNvSpPr>
              <a:spLocks noChangeShapeType="1"/>
            </p:cNvSpPr>
            <p:nvPr/>
          </p:nvSpPr>
          <p:spPr bwMode="auto">
            <a:xfrm flipH="1">
              <a:off x="2448" y="2064"/>
              <a:ext cx="1185" cy="0"/>
            </a:xfrm>
            <a:prstGeom prst="line">
              <a:avLst/>
            </a:prstGeom>
            <a:noFill/>
            <a:ln w="25400">
              <a:solidFill>
                <a:srgbClr val="0000FF"/>
              </a:solidFill>
              <a:round/>
              <a:headEnd type="none" w="sm" len="sm"/>
              <a:tailEnd type="triangle" w="lg" len="lg"/>
            </a:ln>
          </p:spPr>
          <p:txBody>
            <a:bodyPr/>
            <a:lstStyle/>
            <a:p>
              <a:endParaRPr lang="en-US"/>
            </a:p>
          </p:txBody>
        </p:sp>
        <p:sp>
          <p:nvSpPr>
            <p:cNvPr id="30786" name="Text Box 76"/>
            <p:cNvSpPr txBox="1">
              <a:spLocks noChangeArrowheads="1"/>
            </p:cNvSpPr>
            <p:nvPr/>
          </p:nvSpPr>
          <p:spPr bwMode="auto">
            <a:xfrm>
              <a:off x="842" y="2592"/>
              <a:ext cx="1126"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SO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C,</a:t>
              </a:r>
              <a:r>
                <a:rPr lang="en-US" sz="1400" u="none">
                  <a:solidFill>
                    <a:schemeClr val="tx1"/>
                  </a:solidFill>
                  <a:latin typeface="Arial" charset="0"/>
                  <a:cs typeface="Times New Roman" charset="0"/>
                </a:rPr>
                <a:t> QTY</a:t>
              </a:r>
              <a:r>
                <a:rPr lang="en-US" sz="1400" b="1" u="none">
                  <a:solidFill>
                    <a:schemeClr val="tx1"/>
                  </a:solidFill>
                  <a:latin typeface="Arial" charset="0"/>
                  <a:cs typeface="Times New Roman" charset="0"/>
                </a:rPr>
                <a:t>:10Ea</a:t>
              </a:r>
              <a:r>
                <a:rPr lang="en-US" sz="1400" u="none">
                  <a:solidFill>
                    <a:schemeClr val="tx1"/>
                  </a:solidFill>
                  <a:latin typeface="Arial" charset="0"/>
                  <a:cs typeface="Times New Roman" charset="0"/>
                </a:rPr>
                <a:t> Customer : </a:t>
              </a:r>
              <a:r>
                <a:rPr lang="en-US" sz="1400" b="1" u="none">
                  <a:solidFill>
                    <a:schemeClr val="tx1"/>
                  </a:solidFill>
                  <a:latin typeface="Arial" charset="0"/>
                  <a:cs typeface="Times New Roman" charset="0"/>
                </a:rPr>
                <a:t>MP</a:t>
              </a:r>
            </a:p>
          </p:txBody>
        </p:sp>
        <p:sp>
          <p:nvSpPr>
            <p:cNvPr id="30787" name="Text Box 77"/>
            <p:cNvSpPr txBox="1">
              <a:spLocks noChangeArrowheads="1"/>
            </p:cNvSpPr>
            <p:nvPr/>
          </p:nvSpPr>
          <p:spPr bwMode="auto">
            <a:xfrm>
              <a:off x="1285" y="1824"/>
              <a:ext cx="1163"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SO </a:t>
              </a:r>
              <a:r>
                <a:rPr lang="en-US" sz="1400" u="none">
                  <a:solidFill>
                    <a:schemeClr val="tx1"/>
                  </a:solidFill>
                  <a:latin typeface="Arial" charset="0"/>
                  <a:cs typeface="Times New Roman" charset="0"/>
                </a:rPr>
                <a:t>Item : </a:t>
              </a:r>
              <a:r>
                <a:rPr lang="en-US" sz="1400" b="1" u="none">
                  <a:solidFill>
                    <a:schemeClr val="tx1"/>
                  </a:solidFill>
                  <a:latin typeface="Arial" charset="0"/>
                  <a:cs typeface="Times New Roman" charset="0"/>
                </a:rPr>
                <a:t>B ,</a:t>
              </a:r>
              <a:r>
                <a:rPr lang="en-US" sz="1400" u="none">
                  <a:solidFill>
                    <a:schemeClr val="tx1"/>
                  </a:solidFill>
                  <a:latin typeface="Arial" charset="0"/>
                  <a:cs typeface="Times New Roman" charset="0"/>
                </a:rPr>
                <a:t> QTY</a:t>
              </a:r>
              <a:r>
                <a:rPr lang="en-US" sz="1400" b="1" u="none">
                  <a:solidFill>
                    <a:schemeClr val="tx1"/>
                  </a:solidFill>
                  <a:latin typeface="Arial" charset="0"/>
                  <a:cs typeface="Times New Roman" charset="0"/>
                </a:rPr>
                <a:t>:20</a:t>
              </a:r>
              <a:r>
                <a:rPr lang="en-US" sz="1400" u="none">
                  <a:solidFill>
                    <a:schemeClr val="tx1"/>
                  </a:solidFill>
                  <a:latin typeface="Arial" charset="0"/>
                  <a:cs typeface="Times New Roman" charset="0"/>
                </a:rPr>
                <a:t>Ea</a:t>
              </a:r>
              <a:r>
                <a:rPr lang="en-US" sz="1400" b="1" u="none">
                  <a:solidFill>
                    <a:schemeClr val="tx1"/>
                  </a:solidFill>
                  <a:latin typeface="Arial" charset="0"/>
                  <a:cs typeface="Times New Roman" charset="0"/>
                </a:rPr>
                <a:t> </a:t>
              </a:r>
              <a:r>
                <a:rPr lang="en-US" sz="1400" u="none">
                  <a:solidFill>
                    <a:schemeClr val="tx1"/>
                  </a:solidFill>
                  <a:latin typeface="Arial" charset="0"/>
                  <a:cs typeface="Times New Roman" charset="0"/>
                </a:rPr>
                <a:t>Customer: </a:t>
              </a:r>
              <a:r>
                <a:rPr lang="en-US" sz="1400" b="1" u="none">
                  <a:solidFill>
                    <a:schemeClr val="tx1"/>
                  </a:solidFill>
                  <a:latin typeface="Arial" charset="0"/>
                  <a:cs typeface="Times New Roman" charset="0"/>
                </a:rPr>
                <a:t>MP</a:t>
              </a:r>
            </a:p>
          </p:txBody>
        </p:sp>
        <p:sp>
          <p:nvSpPr>
            <p:cNvPr id="30788" name="Line 78"/>
            <p:cNvSpPr>
              <a:spLocks noChangeShapeType="1"/>
            </p:cNvSpPr>
            <p:nvPr/>
          </p:nvSpPr>
          <p:spPr bwMode="auto">
            <a:xfrm flipH="1">
              <a:off x="1968" y="2784"/>
              <a:ext cx="1178" cy="0"/>
            </a:xfrm>
            <a:prstGeom prst="line">
              <a:avLst/>
            </a:prstGeom>
            <a:noFill/>
            <a:ln w="25400">
              <a:solidFill>
                <a:srgbClr val="0000FF"/>
              </a:solidFill>
              <a:round/>
              <a:headEnd type="none" w="sm" len="sm"/>
              <a:tailEnd type="triangle" w="lg" len="lg"/>
            </a:ln>
          </p:spPr>
          <p:txBody>
            <a:bodyPr/>
            <a:lstStyle/>
            <a:p>
              <a:endParaRPr lang="en-US"/>
            </a:p>
          </p:txBody>
        </p:sp>
      </p:grpSp>
      <p:grpSp>
        <p:nvGrpSpPr>
          <p:cNvPr id="3" name="Group 79"/>
          <p:cNvGrpSpPr>
            <a:grpSpLocks/>
          </p:cNvGrpSpPr>
          <p:nvPr/>
        </p:nvGrpSpPr>
        <p:grpSpPr bwMode="auto">
          <a:xfrm>
            <a:off x="703263" y="4953000"/>
            <a:ext cx="6916737" cy="1304925"/>
            <a:chOff x="443" y="3120"/>
            <a:chExt cx="4357" cy="822"/>
          </a:xfrm>
        </p:grpSpPr>
        <p:sp>
          <p:nvSpPr>
            <p:cNvPr id="30782" name="Text Box 80"/>
            <p:cNvSpPr txBox="1">
              <a:spLocks noChangeArrowheads="1"/>
            </p:cNvSpPr>
            <p:nvPr/>
          </p:nvSpPr>
          <p:spPr bwMode="auto">
            <a:xfrm>
              <a:off x="3792" y="3120"/>
              <a:ext cx="1008"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Discrete Job</a:t>
              </a:r>
              <a:r>
                <a:rPr lang="en-US" sz="1400" u="none">
                  <a:solidFill>
                    <a:schemeClr val="tx1"/>
                  </a:solidFill>
                  <a:latin typeface="Arial" charset="0"/>
                  <a:cs typeface="Times New Roman" charset="0"/>
                </a:rPr>
                <a:t> Assembly : </a:t>
              </a:r>
              <a:r>
                <a:rPr lang="en-US" sz="1400" b="1" u="none">
                  <a:solidFill>
                    <a:schemeClr val="tx1"/>
                  </a:solidFill>
                  <a:latin typeface="Arial" charset="0"/>
                  <a:cs typeface="Times New Roman" charset="0"/>
                </a:rPr>
                <a:t>A </a:t>
              </a:r>
              <a:r>
                <a:rPr lang="en-US" sz="1400" u="none">
                  <a:solidFill>
                    <a:schemeClr val="tx1"/>
                  </a:solidFill>
                  <a:latin typeface="Arial" charset="0"/>
                  <a:cs typeface="Times New Roman" charset="0"/>
                </a:rPr>
                <a:t>QTY</a:t>
              </a:r>
              <a:r>
                <a:rPr lang="en-US" sz="1400" b="1" u="none">
                  <a:solidFill>
                    <a:schemeClr val="tx1"/>
                  </a:solidFill>
                  <a:latin typeface="Arial" charset="0"/>
                  <a:cs typeface="Times New Roman" charset="0"/>
                </a:rPr>
                <a:t> :10Ea</a:t>
              </a:r>
            </a:p>
          </p:txBody>
        </p:sp>
        <p:sp>
          <p:nvSpPr>
            <p:cNvPr id="30783" name="Line 81"/>
            <p:cNvSpPr>
              <a:spLocks noChangeShapeType="1"/>
            </p:cNvSpPr>
            <p:nvPr/>
          </p:nvSpPr>
          <p:spPr bwMode="auto">
            <a:xfrm>
              <a:off x="1872" y="3312"/>
              <a:ext cx="1920" cy="0"/>
            </a:xfrm>
            <a:prstGeom prst="line">
              <a:avLst/>
            </a:prstGeom>
            <a:noFill/>
            <a:ln w="25400">
              <a:solidFill>
                <a:srgbClr val="0000FF"/>
              </a:solidFill>
              <a:round/>
              <a:headEnd type="none" w="sm" len="sm"/>
              <a:tailEnd type="triangle" w="lg" len="lg"/>
            </a:ln>
          </p:spPr>
          <p:txBody>
            <a:bodyPr/>
            <a:lstStyle/>
            <a:p>
              <a:endParaRPr lang="en-US"/>
            </a:p>
          </p:txBody>
        </p:sp>
        <p:sp>
          <p:nvSpPr>
            <p:cNvPr id="30784" name="Text Box 82"/>
            <p:cNvSpPr txBox="1">
              <a:spLocks noChangeArrowheads="1"/>
            </p:cNvSpPr>
            <p:nvPr/>
          </p:nvSpPr>
          <p:spPr bwMode="auto">
            <a:xfrm>
              <a:off x="443" y="3744"/>
              <a:ext cx="764" cy="198"/>
            </a:xfrm>
            <a:prstGeom prst="rect">
              <a:avLst/>
            </a:prstGeom>
            <a:solidFill>
              <a:srgbClr val="CCFFFF"/>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Interlock</a:t>
              </a:r>
            </a:p>
          </p:txBody>
        </p:sp>
      </p:grpSp>
      <p:sp>
        <p:nvSpPr>
          <p:cNvPr id="30729" name="Line 83"/>
          <p:cNvSpPr>
            <a:spLocks noChangeShapeType="1"/>
          </p:cNvSpPr>
          <p:nvPr/>
        </p:nvSpPr>
        <p:spPr bwMode="auto">
          <a:xfrm>
            <a:off x="352425" y="5867400"/>
            <a:ext cx="8229600" cy="0"/>
          </a:xfrm>
          <a:prstGeom prst="line">
            <a:avLst/>
          </a:prstGeom>
          <a:noFill/>
          <a:ln w="9525">
            <a:solidFill>
              <a:schemeClr val="tx1"/>
            </a:solidFill>
            <a:round/>
            <a:headEnd type="none" w="sm" len="sm"/>
            <a:tailEnd type="none" w="sm" len="sm"/>
          </a:ln>
        </p:spPr>
        <p:txBody>
          <a:bodyPr/>
          <a:lstStyle/>
          <a:p>
            <a:endParaRPr lang="en-US"/>
          </a:p>
        </p:txBody>
      </p:sp>
      <p:sp>
        <p:nvSpPr>
          <p:cNvPr id="655444" name="Text Box 84"/>
          <p:cNvSpPr txBox="1">
            <a:spLocks noChangeArrowheads="1"/>
          </p:cNvSpPr>
          <p:nvPr/>
        </p:nvSpPr>
        <p:spPr bwMode="auto">
          <a:xfrm>
            <a:off x="2971800" y="5410200"/>
            <a:ext cx="838200" cy="314325"/>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Receive</a:t>
            </a:r>
          </a:p>
        </p:txBody>
      </p:sp>
      <p:sp>
        <p:nvSpPr>
          <p:cNvPr id="30731" name="Line 85"/>
          <p:cNvSpPr>
            <a:spLocks noChangeShapeType="1"/>
          </p:cNvSpPr>
          <p:nvPr/>
        </p:nvSpPr>
        <p:spPr bwMode="auto">
          <a:xfrm>
            <a:off x="492125" y="5257800"/>
            <a:ext cx="563563" cy="0"/>
          </a:xfrm>
          <a:prstGeom prst="line">
            <a:avLst/>
          </a:prstGeom>
          <a:noFill/>
          <a:ln w="38100">
            <a:solidFill>
              <a:schemeClr val="tx1"/>
            </a:solidFill>
            <a:round/>
            <a:headEnd type="none" w="sm" len="sm"/>
            <a:tailEnd type="stealth" w="lg" len="lg"/>
          </a:ln>
        </p:spPr>
        <p:txBody>
          <a:bodyPr/>
          <a:lstStyle/>
          <a:p>
            <a:endParaRPr lang="en-US"/>
          </a:p>
        </p:txBody>
      </p:sp>
      <p:sp>
        <p:nvSpPr>
          <p:cNvPr id="30732" name="Text Box 86"/>
          <p:cNvSpPr txBox="1">
            <a:spLocks noChangeArrowheads="1"/>
          </p:cNvSpPr>
          <p:nvPr/>
        </p:nvSpPr>
        <p:spPr bwMode="auto">
          <a:xfrm>
            <a:off x="1055688" y="4975225"/>
            <a:ext cx="1916112" cy="739775"/>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Subcontracting Order</a:t>
            </a:r>
            <a:r>
              <a:rPr lang="en-US" sz="1400" u="none">
                <a:solidFill>
                  <a:schemeClr val="tx1"/>
                </a:solidFill>
                <a:latin typeface="Arial" charset="0"/>
                <a:cs typeface="Times New Roman" charset="0"/>
              </a:rPr>
              <a:t> Assembly : </a:t>
            </a:r>
            <a:r>
              <a:rPr lang="en-US" sz="1400" b="1" u="none">
                <a:solidFill>
                  <a:schemeClr val="tx1"/>
                </a:solidFill>
                <a:latin typeface="Arial" charset="0"/>
                <a:cs typeface="Times New Roman" charset="0"/>
              </a:rPr>
              <a:t>A </a:t>
            </a:r>
            <a:r>
              <a:rPr lang="en-US" sz="1400" u="none">
                <a:solidFill>
                  <a:schemeClr val="tx1"/>
                </a:solidFill>
                <a:latin typeface="Arial" charset="0"/>
                <a:cs typeface="Times New Roman" charset="0"/>
              </a:rPr>
              <a:t> , 10Ea Supplier : </a:t>
            </a:r>
            <a:r>
              <a:rPr lang="en-US" sz="1400" b="1" u="none">
                <a:solidFill>
                  <a:schemeClr val="tx1"/>
                </a:solidFill>
                <a:latin typeface="Arial" charset="0"/>
                <a:cs typeface="Times New Roman" charset="0"/>
              </a:rPr>
              <a:t>MP</a:t>
            </a:r>
          </a:p>
        </p:txBody>
      </p:sp>
      <p:sp>
        <p:nvSpPr>
          <p:cNvPr id="30733" name="Text Box 87"/>
          <p:cNvSpPr txBox="1">
            <a:spLocks noChangeArrowheads="1"/>
          </p:cNvSpPr>
          <p:nvPr/>
        </p:nvSpPr>
        <p:spPr bwMode="auto">
          <a:xfrm>
            <a:off x="352425" y="4953000"/>
            <a:ext cx="773113"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b="1" u="none">
                <a:solidFill>
                  <a:schemeClr val="tx1"/>
                </a:solidFill>
                <a:latin typeface="Arial" charset="0"/>
                <a:cs typeface="Times New Roman" charset="0"/>
              </a:rPr>
              <a:t>ASCP</a:t>
            </a:r>
          </a:p>
        </p:txBody>
      </p:sp>
      <p:grpSp>
        <p:nvGrpSpPr>
          <p:cNvPr id="4" name="Group 88"/>
          <p:cNvGrpSpPr>
            <a:grpSpLocks/>
          </p:cNvGrpSpPr>
          <p:nvPr/>
        </p:nvGrpSpPr>
        <p:grpSpPr bwMode="auto">
          <a:xfrm>
            <a:off x="422275" y="2286000"/>
            <a:ext cx="1125538" cy="2667000"/>
            <a:chOff x="288" y="1200"/>
            <a:chExt cx="768" cy="1680"/>
          </a:xfrm>
        </p:grpSpPr>
        <p:sp>
          <p:nvSpPr>
            <p:cNvPr id="30780" name="Text Box 89"/>
            <p:cNvSpPr txBox="1">
              <a:spLocks noChangeArrowheads="1"/>
            </p:cNvSpPr>
            <p:nvPr/>
          </p:nvSpPr>
          <p:spPr bwMode="auto">
            <a:xfrm>
              <a:off x="288" y="1200"/>
              <a:ext cx="76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AP</a:t>
              </a:r>
              <a:r>
                <a:rPr lang="en-US" sz="1400" u="none">
                  <a:solidFill>
                    <a:schemeClr val="bg1"/>
                  </a:solidFill>
                  <a:latin typeface="Arial" charset="0"/>
                  <a:cs typeface="Times New Roman" charset="0"/>
                </a:rPr>
                <a:t> </a:t>
              </a:r>
              <a:r>
                <a:rPr lang="en-US" sz="1400" u="none">
                  <a:solidFill>
                    <a:schemeClr val="tx1"/>
                  </a:solidFill>
                  <a:latin typeface="Arial" charset="0"/>
                  <a:cs typeface="Times New Roman" charset="0"/>
                </a:rPr>
                <a:t>Invoice</a:t>
              </a:r>
            </a:p>
          </p:txBody>
        </p:sp>
        <p:sp>
          <p:nvSpPr>
            <p:cNvPr id="30781" name="Line 90"/>
            <p:cNvSpPr>
              <a:spLocks noChangeShapeType="1"/>
            </p:cNvSpPr>
            <p:nvPr/>
          </p:nvSpPr>
          <p:spPr bwMode="auto">
            <a:xfrm flipV="1">
              <a:off x="816" y="1392"/>
              <a:ext cx="0" cy="1488"/>
            </a:xfrm>
            <a:prstGeom prst="line">
              <a:avLst/>
            </a:prstGeom>
            <a:noFill/>
            <a:ln w="25400">
              <a:solidFill>
                <a:schemeClr val="tx1"/>
              </a:solidFill>
              <a:round/>
              <a:headEnd type="none" w="sm" len="sm"/>
              <a:tailEnd type="triangle" w="lg" len="lg"/>
            </a:ln>
          </p:spPr>
          <p:txBody>
            <a:bodyPr/>
            <a:lstStyle/>
            <a:p>
              <a:endParaRPr lang="en-US"/>
            </a:p>
          </p:txBody>
        </p:sp>
      </p:grpSp>
      <p:grpSp>
        <p:nvGrpSpPr>
          <p:cNvPr id="5" name="Group 91"/>
          <p:cNvGrpSpPr>
            <a:grpSpLocks/>
          </p:cNvGrpSpPr>
          <p:nvPr/>
        </p:nvGrpSpPr>
        <p:grpSpPr bwMode="auto">
          <a:xfrm>
            <a:off x="1758950" y="2286000"/>
            <a:ext cx="1125538" cy="1828800"/>
            <a:chOff x="1200" y="1200"/>
            <a:chExt cx="768" cy="1152"/>
          </a:xfrm>
        </p:grpSpPr>
        <p:sp>
          <p:nvSpPr>
            <p:cNvPr id="30777" name="Text Box 92"/>
            <p:cNvSpPr txBox="1">
              <a:spLocks noChangeArrowheads="1"/>
            </p:cNvSpPr>
            <p:nvPr/>
          </p:nvSpPr>
          <p:spPr bwMode="auto">
            <a:xfrm>
              <a:off x="1200" y="1200"/>
              <a:ext cx="76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AR Invoice</a:t>
              </a:r>
            </a:p>
          </p:txBody>
        </p:sp>
        <p:sp>
          <p:nvSpPr>
            <p:cNvPr id="30778" name="Line 93"/>
            <p:cNvSpPr>
              <a:spLocks noChangeShapeType="1"/>
            </p:cNvSpPr>
            <p:nvPr/>
          </p:nvSpPr>
          <p:spPr bwMode="auto">
            <a:xfrm flipV="1">
              <a:off x="1296" y="1392"/>
              <a:ext cx="0" cy="960"/>
            </a:xfrm>
            <a:prstGeom prst="line">
              <a:avLst/>
            </a:prstGeom>
            <a:noFill/>
            <a:ln w="25400">
              <a:solidFill>
                <a:schemeClr val="tx1"/>
              </a:solidFill>
              <a:round/>
              <a:headEnd type="none" w="sm" len="sm"/>
              <a:tailEnd type="triangle" w="lg" len="lg"/>
            </a:ln>
          </p:spPr>
          <p:txBody>
            <a:bodyPr/>
            <a:lstStyle/>
            <a:p>
              <a:endParaRPr lang="en-US"/>
            </a:p>
          </p:txBody>
        </p:sp>
        <p:sp>
          <p:nvSpPr>
            <p:cNvPr id="30779" name="Line 94"/>
            <p:cNvSpPr>
              <a:spLocks noChangeShapeType="1"/>
            </p:cNvSpPr>
            <p:nvPr/>
          </p:nvSpPr>
          <p:spPr bwMode="auto">
            <a:xfrm flipV="1">
              <a:off x="1728" y="1392"/>
              <a:ext cx="0" cy="192"/>
            </a:xfrm>
            <a:prstGeom prst="line">
              <a:avLst/>
            </a:prstGeom>
            <a:noFill/>
            <a:ln w="25400">
              <a:solidFill>
                <a:schemeClr val="tx1"/>
              </a:solidFill>
              <a:round/>
              <a:headEnd type="none" w="sm" len="sm"/>
              <a:tailEnd type="triangle" w="lg" len="lg"/>
            </a:ln>
          </p:spPr>
          <p:txBody>
            <a:bodyPr/>
            <a:lstStyle/>
            <a:p>
              <a:endParaRPr lang="en-US"/>
            </a:p>
          </p:txBody>
        </p:sp>
      </p:grpSp>
      <p:grpSp>
        <p:nvGrpSpPr>
          <p:cNvPr id="6" name="Group 95"/>
          <p:cNvGrpSpPr>
            <a:grpSpLocks/>
          </p:cNvGrpSpPr>
          <p:nvPr/>
        </p:nvGrpSpPr>
        <p:grpSpPr bwMode="auto">
          <a:xfrm>
            <a:off x="914400" y="1492250"/>
            <a:ext cx="4924425" cy="793750"/>
            <a:chOff x="624" y="700"/>
            <a:chExt cx="3360" cy="500"/>
          </a:xfrm>
        </p:grpSpPr>
        <p:sp>
          <p:nvSpPr>
            <p:cNvPr id="30771" name="Text Box 96"/>
            <p:cNvSpPr txBox="1">
              <a:spLocks noChangeArrowheads="1"/>
            </p:cNvSpPr>
            <p:nvPr/>
          </p:nvSpPr>
          <p:spPr bwMode="auto">
            <a:xfrm>
              <a:off x="624" y="810"/>
              <a:ext cx="1056" cy="198"/>
            </a:xfrm>
            <a:prstGeom prst="rect">
              <a:avLst/>
            </a:prstGeom>
            <a:no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AP/AR Netting</a:t>
              </a:r>
            </a:p>
          </p:txBody>
        </p:sp>
        <p:sp>
          <p:nvSpPr>
            <p:cNvPr id="30772" name="Line 97"/>
            <p:cNvSpPr>
              <a:spLocks noChangeShapeType="1"/>
            </p:cNvSpPr>
            <p:nvPr/>
          </p:nvSpPr>
          <p:spPr bwMode="auto">
            <a:xfrm flipV="1">
              <a:off x="816" y="1008"/>
              <a:ext cx="0" cy="192"/>
            </a:xfrm>
            <a:prstGeom prst="line">
              <a:avLst/>
            </a:prstGeom>
            <a:noFill/>
            <a:ln w="25400">
              <a:solidFill>
                <a:schemeClr val="tx1"/>
              </a:solidFill>
              <a:round/>
              <a:headEnd type="none" w="sm" len="sm"/>
              <a:tailEnd type="triangle" w="lg" len="lg"/>
            </a:ln>
          </p:spPr>
          <p:txBody>
            <a:bodyPr/>
            <a:lstStyle/>
            <a:p>
              <a:endParaRPr lang="en-US"/>
            </a:p>
          </p:txBody>
        </p:sp>
        <p:sp>
          <p:nvSpPr>
            <p:cNvPr id="30773" name="Line 98"/>
            <p:cNvSpPr>
              <a:spLocks noChangeShapeType="1"/>
            </p:cNvSpPr>
            <p:nvPr/>
          </p:nvSpPr>
          <p:spPr bwMode="auto">
            <a:xfrm>
              <a:off x="1680" y="912"/>
              <a:ext cx="1632" cy="0"/>
            </a:xfrm>
            <a:prstGeom prst="line">
              <a:avLst/>
            </a:prstGeom>
            <a:noFill/>
            <a:ln w="38100">
              <a:solidFill>
                <a:schemeClr val="tx1"/>
              </a:solidFill>
              <a:round/>
              <a:headEnd type="none" w="sm" len="sm"/>
              <a:tailEnd type="triangle" w="lg" len="lg"/>
            </a:ln>
          </p:spPr>
          <p:txBody>
            <a:bodyPr/>
            <a:lstStyle/>
            <a:p>
              <a:endParaRPr lang="en-US"/>
            </a:p>
          </p:txBody>
        </p:sp>
        <p:sp>
          <p:nvSpPr>
            <p:cNvPr id="30774" name="Text Box 99"/>
            <p:cNvSpPr txBox="1">
              <a:spLocks noChangeArrowheads="1"/>
            </p:cNvSpPr>
            <p:nvPr/>
          </p:nvSpPr>
          <p:spPr bwMode="auto">
            <a:xfrm>
              <a:off x="1968" y="700"/>
              <a:ext cx="912" cy="19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Pay to MP</a:t>
              </a:r>
            </a:p>
          </p:txBody>
        </p:sp>
        <p:sp>
          <p:nvSpPr>
            <p:cNvPr id="30775" name="Line 100"/>
            <p:cNvSpPr>
              <a:spLocks noChangeShapeType="1"/>
            </p:cNvSpPr>
            <p:nvPr/>
          </p:nvSpPr>
          <p:spPr bwMode="auto">
            <a:xfrm flipV="1">
              <a:off x="1296" y="1008"/>
              <a:ext cx="0" cy="192"/>
            </a:xfrm>
            <a:prstGeom prst="line">
              <a:avLst/>
            </a:prstGeom>
            <a:noFill/>
            <a:ln w="25400">
              <a:solidFill>
                <a:schemeClr val="tx1"/>
              </a:solidFill>
              <a:round/>
              <a:headEnd type="none" w="sm" len="sm"/>
              <a:tailEnd type="triangle" w="lg" len="lg"/>
            </a:ln>
          </p:spPr>
          <p:txBody>
            <a:bodyPr/>
            <a:lstStyle/>
            <a:p>
              <a:endParaRPr lang="en-US"/>
            </a:p>
          </p:txBody>
        </p:sp>
        <p:sp>
          <p:nvSpPr>
            <p:cNvPr id="30776" name="Text Box 101"/>
            <p:cNvSpPr txBox="1">
              <a:spLocks noChangeArrowheads="1"/>
            </p:cNvSpPr>
            <p:nvPr/>
          </p:nvSpPr>
          <p:spPr bwMode="auto">
            <a:xfrm>
              <a:off x="3264" y="720"/>
              <a:ext cx="720" cy="327"/>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2800" b="1" u="none">
                  <a:solidFill>
                    <a:schemeClr val="tx1"/>
                  </a:solidFill>
                  <a:latin typeface="Arial" charset="0"/>
                  <a:cs typeface="Times New Roman" charset="0"/>
                </a:rPr>
                <a:t>$</a:t>
              </a:r>
            </a:p>
          </p:txBody>
        </p:sp>
      </p:grpSp>
      <p:grpSp>
        <p:nvGrpSpPr>
          <p:cNvPr id="7" name="Group 102"/>
          <p:cNvGrpSpPr>
            <a:grpSpLocks/>
          </p:cNvGrpSpPr>
          <p:nvPr/>
        </p:nvGrpSpPr>
        <p:grpSpPr bwMode="auto">
          <a:xfrm>
            <a:off x="2814638" y="2581275"/>
            <a:ext cx="1265237" cy="1533525"/>
            <a:chOff x="1773" y="1626"/>
            <a:chExt cx="797" cy="966"/>
          </a:xfrm>
        </p:grpSpPr>
        <p:sp>
          <p:nvSpPr>
            <p:cNvPr id="30769" name="Text Box 103"/>
            <p:cNvSpPr txBox="1">
              <a:spLocks noChangeArrowheads="1"/>
            </p:cNvSpPr>
            <p:nvPr/>
          </p:nvSpPr>
          <p:spPr bwMode="auto">
            <a:xfrm>
              <a:off x="2112" y="1626"/>
              <a:ext cx="45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SHIP</a:t>
              </a:r>
            </a:p>
          </p:txBody>
        </p:sp>
        <p:sp>
          <p:nvSpPr>
            <p:cNvPr id="30770" name="Text Box 104"/>
            <p:cNvSpPr txBox="1">
              <a:spLocks noChangeArrowheads="1"/>
            </p:cNvSpPr>
            <p:nvPr/>
          </p:nvSpPr>
          <p:spPr bwMode="auto">
            <a:xfrm>
              <a:off x="1773" y="2394"/>
              <a:ext cx="435"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SHIP</a:t>
              </a:r>
            </a:p>
          </p:txBody>
        </p:sp>
      </p:grpSp>
      <p:grpSp>
        <p:nvGrpSpPr>
          <p:cNvPr id="8" name="Group 105"/>
          <p:cNvGrpSpPr>
            <a:grpSpLocks/>
          </p:cNvGrpSpPr>
          <p:nvPr/>
        </p:nvGrpSpPr>
        <p:grpSpPr bwMode="auto">
          <a:xfrm>
            <a:off x="2052638" y="2590800"/>
            <a:ext cx="3586162" cy="3667125"/>
            <a:chOff x="1293" y="1632"/>
            <a:chExt cx="2259" cy="2310"/>
          </a:xfrm>
        </p:grpSpPr>
        <p:sp>
          <p:nvSpPr>
            <p:cNvPr id="30764" name="Text Box 106"/>
            <p:cNvSpPr txBox="1">
              <a:spLocks noChangeArrowheads="1"/>
            </p:cNvSpPr>
            <p:nvPr/>
          </p:nvSpPr>
          <p:spPr bwMode="auto">
            <a:xfrm>
              <a:off x="1293" y="3744"/>
              <a:ext cx="1683" cy="198"/>
            </a:xfrm>
            <a:prstGeom prst="rect">
              <a:avLst/>
            </a:prstGeom>
            <a:solidFill>
              <a:srgbClr val="CCFFCC"/>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Auto receive Components</a:t>
              </a:r>
            </a:p>
          </p:txBody>
        </p:sp>
        <p:sp>
          <p:nvSpPr>
            <p:cNvPr id="30765" name="Text Box 107"/>
            <p:cNvSpPr txBox="1">
              <a:spLocks noChangeArrowheads="1"/>
            </p:cNvSpPr>
            <p:nvPr/>
          </p:nvSpPr>
          <p:spPr bwMode="auto">
            <a:xfrm>
              <a:off x="3013" y="1632"/>
              <a:ext cx="539" cy="192"/>
            </a:xfrm>
            <a:prstGeom prst="rect">
              <a:avLst/>
            </a:prstGeom>
            <a:solidFill>
              <a:srgbClr val="CCFFCC"/>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Receive</a:t>
              </a:r>
            </a:p>
          </p:txBody>
        </p:sp>
        <p:sp>
          <p:nvSpPr>
            <p:cNvPr id="30766" name="Line 108"/>
            <p:cNvSpPr>
              <a:spLocks noChangeShapeType="1"/>
            </p:cNvSpPr>
            <p:nvPr/>
          </p:nvSpPr>
          <p:spPr bwMode="auto">
            <a:xfrm>
              <a:off x="2570" y="1728"/>
              <a:ext cx="443" cy="0"/>
            </a:xfrm>
            <a:prstGeom prst="line">
              <a:avLst/>
            </a:prstGeom>
            <a:noFill/>
            <a:ln w="25400">
              <a:solidFill>
                <a:srgbClr val="CCFFCC"/>
              </a:solidFill>
              <a:round/>
              <a:headEnd type="none" w="sm" len="sm"/>
              <a:tailEnd type="triangle" w="lg" len="lg"/>
            </a:ln>
          </p:spPr>
          <p:txBody>
            <a:bodyPr/>
            <a:lstStyle/>
            <a:p>
              <a:endParaRPr lang="en-US"/>
            </a:p>
          </p:txBody>
        </p:sp>
        <p:sp>
          <p:nvSpPr>
            <p:cNvPr id="30767" name="Line 109"/>
            <p:cNvSpPr>
              <a:spLocks noChangeShapeType="1"/>
            </p:cNvSpPr>
            <p:nvPr/>
          </p:nvSpPr>
          <p:spPr bwMode="auto">
            <a:xfrm>
              <a:off x="2208" y="2496"/>
              <a:ext cx="760" cy="0"/>
            </a:xfrm>
            <a:prstGeom prst="line">
              <a:avLst/>
            </a:prstGeom>
            <a:noFill/>
            <a:ln w="25400">
              <a:solidFill>
                <a:srgbClr val="CCFFCC"/>
              </a:solidFill>
              <a:round/>
              <a:headEnd type="none" w="sm" len="sm"/>
              <a:tailEnd type="triangle" w="lg" len="lg"/>
            </a:ln>
          </p:spPr>
          <p:txBody>
            <a:bodyPr/>
            <a:lstStyle/>
            <a:p>
              <a:endParaRPr lang="en-US"/>
            </a:p>
          </p:txBody>
        </p:sp>
        <p:sp>
          <p:nvSpPr>
            <p:cNvPr id="30768" name="Text Box 110"/>
            <p:cNvSpPr txBox="1">
              <a:spLocks noChangeArrowheads="1"/>
            </p:cNvSpPr>
            <p:nvPr/>
          </p:nvSpPr>
          <p:spPr bwMode="auto">
            <a:xfrm>
              <a:off x="2968" y="2400"/>
              <a:ext cx="536" cy="192"/>
            </a:xfrm>
            <a:prstGeom prst="rect">
              <a:avLst/>
            </a:prstGeom>
            <a:solidFill>
              <a:srgbClr val="CCFFCC"/>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Receive</a:t>
              </a:r>
            </a:p>
          </p:txBody>
        </p:sp>
      </p:grpSp>
      <p:sp>
        <p:nvSpPr>
          <p:cNvPr id="30739" name="Text Box 111"/>
          <p:cNvSpPr txBox="1">
            <a:spLocks noChangeArrowheads="1"/>
          </p:cNvSpPr>
          <p:nvPr/>
        </p:nvSpPr>
        <p:spPr bwMode="auto">
          <a:xfrm>
            <a:off x="7173913" y="3048000"/>
            <a:ext cx="1408112" cy="835025"/>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600" u="none">
                <a:solidFill>
                  <a:schemeClr val="tx1"/>
                </a:solidFill>
                <a:latin typeface="Arial" charset="0"/>
                <a:cs typeface="Times New Roman" charset="0"/>
              </a:rPr>
              <a:t>No Manual Transactions in MP Org</a:t>
            </a:r>
          </a:p>
        </p:txBody>
      </p:sp>
      <p:grpSp>
        <p:nvGrpSpPr>
          <p:cNvPr id="9" name="Group 112"/>
          <p:cNvGrpSpPr>
            <a:grpSpLocks/>
          </p:cNvGrpSpPr>
          <p:nvPr/>
        </p:nvGrpSpPr>
        <p:grpSpPr bwMode="auto">
          <a:xfrm>
            <a:off x="4994275" y="2895600"/>
            <a:ext cx="2039938" cy="2035175"/>
            <a:chOff x="3408" y="1598"/>
            <a:chExt cx="1392" cy="1282"/>
          </a:xfrm>
        </p:grpSpPr>
        <p:sp>
          <p:nvSpPr>
            <p:cNvPr id="30759" name="Text Box 113"/>
            <p:cNvSpPr txBox="1">
              <a:spLocks noChangeArrowheads="1"/>
            </p:cNvSpPr>
            <p:nvPr/>
          </p:nvSpPr>
          <p:spPr bwMode="auto">
            <a:xfrm>
              <a:off x="3408" y="2352"/>
              <a:ext cx="1200" cy="466"/>
            </a:xfrm>
            <a:prstGeom prst="rect">
              <a:avLst/>
            </a:prstGeom>
            <a:solidFill>
              <a:srgbClr val="CCFFFF"/>
            </a:solidFill>
            <a:ln w="9525">
              <a:solidFill>
                <a:srgbClr val="0000FF"/>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PO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C, </a:t>
              </a:r>
              <a:r>
                <a:rPr lang="en-US" sz="1400" u="none">
                  <a:solidFill>
                    <a:schemeClr val="tx1"/>
                  </a:solidFill>
                  <a:latin typeface="Arial" charset="0"/>
                  <a:cs typeface="Times New Roman" charset="0"/>
                </a:rPr>
                <a:t>QTY</a:t>
              </a:r>
              <a:r>
                <a:rPr lang="en-US" sz="1400" b="1" u="none">
                  <a:solidFill>
                    <a:schemeClr val="tx1"/>
                  </a:solidFill>
                  <a:latin typeface="Arial" charset="0"/>
                  <a:cs typeface="Times New Roman" charset="0"/>
                </a:rPr>
                <a:t>:10Ea</a:t>
              </a:r>
              <a:r>
                <a:rPr lang="en-US" sz="1400" u="none">
                  <a:solidFill>
                    <a:schemeClr val="tx1"/>
                  </a:solidFill>
                  <a:latin typeface="Arial" charset="0"/>
                  <a:cs typeface="Times New Roman" charset="0"/>
                </a:rPr>
                <a:t> Supplier : </a:t>
              </a:r>
              <a:r>
                <a:rPr lang="en-US" sz="1400" b="1" u="none">
                  <a:solidFill>
                    <a:schemeClr val="tx1"/>
                  </a:solidFill>
                  <a:latin typeface="Arial" charset="0"/>
                  <a:cs typeface="Times New Roman" charset="0"/>
                </a:rPr>
                <a:t>OEM</a:t>
              </a:r>
            </a:p>
          </p:txBody>
        </p:sp>
        <p:sp>
          <p:nvSpPr>
            <p:cNvPr id="30760" name="Text Box 114"/>
            <p:cNvSpPr txBox="1">
              <a:spLocks noChangeArrowheads="1"/>
            </p:cNvSpPr>
            <p:nvPr/>
          </p:nvSpPr>
          <p:spPr bwMode="auto">
            <a:xfrm>
              <a:off x="3408" y="1598"/>
              <a:ext cx="1200" cy="466"/>
            </a:xfrm>
            <a:prstGeom prst="rect">
              <a:avLst/>
            </a:prstGeom>
            <a:solidFill>
              <a:srgbClr val="CCFFFF"/>
            </a:solidFill>
            <a:ln w="9525">
              <a:solidFill>
                <a:srgbClr val="0000FF"/>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PO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B</a:t>
              </a:r>
              <a:r>
                <a:rPr lang="en-US" sz="1400" u="none">
                  <a:solidFill>
                    <a:schemeClr val="tx1"/>
                  </a:solidFill>
                  <a:latin typeface="Arial" charset="0"/>
                  <a:cs typeface="Times New Roman" charset="0"/>
                </a:rPr>
                <a:t>, QTY:</a:t>
              </a:r>
              <a:r>
                <a:rPr lang="en-US" sz="1400" b="1" u="none">
                  <a:solidFill>
                    <a:schemeClr val="tx1"/>
                  </a:solidFill>
                  <a:latin typeface="Arial" charset="0"/>
                  <a:cs typeface="Times New Roman" charset="0"/>
                </a:rPr>
                <a:t>20Ea </a:t>
              </a:r>
              <a:r>
                <a:rPr lang="en-US" sz="1400" u="none">
                  <a:solidFill>
                    <a:schemeClr val="tx1"/>
                  </a:solidFill>
                  <a:latin typeface="Arial" charset="0"/>
                  <a:cs typeface="Times New Roman" charset="0"/>
                </a:rPr>
                <a:t>Supplier : </a:t>
              </a:r>
              <a:r>
                <a:rPr lang="en-US" sz="1400" b="1" u="none">
                  <a:solidFill>
                    <a:schemeClr val="tx1"/>
                  </a:solidFill>
                  <a:latin typeface="Arial" charset="0"/>
                  <a:cs typeface="Times New Roman" charset="0"/>
                </a:rPr>
                <a:t>OEM</a:t>
              </a:r>
            </a:p>
          </p:txBody>
        </p:sp>
        <p:sp>
          <p:nvSpPr>
            <p:cNvPr id="30761" name="Line 115"/>
            <p:cNvSpPr>
              <a:spLocks noChangeShapeType="1"/>
            </p:cNvSpPr>
            <p:nvPr/>
          </p:nvSpPr>
          <p:spPr bwMode="auto">
            <a:xfrm flipV="1">
              <a:off x="4800" y="1776"/>
              <a:ext cx="0" cy="1104"/>
            </a:xfrm>
            <a:prstGeom prst="line">
              <a:avLst/>
            </a:prstGeom>
            <a:noFill/>
            <a:ln w="25400">
              <a:solidFill>
                <a:srgbClr val="0000FF"/>
              </a:solidFill>
              <a:round/>
              <a:headEnd type="none" w="sm" len="sm"/>
              <a:tailEnd type="none" w="sm" len="sm"/>
            </a:ln>
          </p:spPr>
          <p:txBody>
            <a:bodyPr/>
            <a:lstStyle/>
            <a:p>
              <a:endParaRPr lang="en-US"/>
            </a:p>
          </p:txBody>
        </p:sp>
        <p:sp>
          <p:nvSpPr>
            <p:cNvPr id="30762" name="Line 116"/>
            <p:cNvSpPr>
              <a:spLocks noChangeShapeType="1"/>
            </p:cNvSpPr>
            <p:nvPr/>
          </p:nvSpPr>
          <p:spPr bwMode="auto">
            <a:xfrm flipH="1">
              <a:off x="4608" y="2544"/>
              <a:ext cx="192" cy="0"/>
            </a:xfrm>
            <a:prstGeom prst="line">
              <a:avLst/>
            </a:prstGeom>
            <a:noFill/>
            <a:ln w="25400">
              <a:solidFill>
                <a:srgbClr val="0000FF"/>
              </a:solidFill>
              <a:round/>
              <a:headEnd type="none" w="sm" len="sm"/>
              <a:tailEnd type="triangle" w="lg" len="lg"/>
            </a:ln>
          </p:spPr>
          <p:txBody>
            <a:bodyPr/>
            <a:lstStyle/>
            <a:p>
              <a:endParaRPr lang="en-US"/>
            </a:p>
          </p:txBody>
        </p:sp>
        <p:sp>
          <p:nvSpPr>
            <p:cNvPr id="30763" name="Line 117"/>
            <p:cNvSpPr>
              <a:spLocks noChangeShapeType="1"/>
            </p:cNvSpPr>
            <p:nvPr/>
          </p:nvSpPr>
          <p:spPr bwMode="auto">
            <a:xfrm flipH="1">
              <a:off x="4608" y="1776"/>
              <a:ext cx="192" cy="0"/>
            </a:xfrm>
            <a:prstGeom prst="line">
              <a:avLst/>
            </a:prstGeom>
            <a:noFill/>
            <a:ln w="25400">
              <a:solidFill>
                <a:srgbClr val="0000FF"/>
              </a:solidFill>
              <a:round/>
              <a:headEnd type="none" w="sm" len="sm"/>
              <a:tailEnd type="triangle" w="lg" len="lg"/>
            </a:ln>
          </p:spPr>
          <p:txBody>
            <a:bodyPr/>
            <a:lstStyle/>
            <a:p>
              <a:endParaRPr lang="en-US"/>
            </a:p>
          </p:txBody>
        </p:sp>
      </p:grpSp>
      <p:sp>
        <p:nvSpPr>
          <p:cNvPr id="30741" name="AutoShape 118"/>
          <p:cNvSpPr>
            <a:spLocks noChangeArrowheads="1"/>
          </p:cNvSpPr>
          <p:nvPr/>
        </p:nvSpPr>
        <p:spPr bwMode="auto">
          <a:xfrm>
            <a:off x="7104063" y="2362200"/>
            <a:ext cx="463550" cy="38100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30742" name="AutoShape 119"/>
          <p:cNvSpPr>
            <a:spLocks noChangeArrowheads="1"/>
          </p:cNvSpPr>
          <p:nvPr/>
        </p:nvSpPr>
        <p:spPr bwMode="auto">
          <a:xfrm>
            <a:off x="7526338" y="1600200"/>
            <a:ext cx="492125" cy="38100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30743" name="Line 120"/>
          <p:cNvSpPr>
            <a:spLocks noChangeShapeType="1"/>
          </p:cNvSpPr>
          <p:nvPr/>
        </p:nvSpPr>
        <p:spPr bwMode="auto">
          <a:xfrm>
            <a:off x="7772400" y="19812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0744" name="AutoShape 121"/>
          <p:cNvSpPr>
            <a:spLocks noChangeArrowheads="1"/>
          </p:cNvSpPr>
          <p:nvPr/>
        </p:nvSpPr>
        <p:spPr bwMode="auto">
          <a:xfrm>
            <a:off x="8018463" y="2362200"/>
            <a:ext cx="463550" cy="38100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sp>
        <p:nvSpPr>
          <p:cNvPr id="30745" name="Line 122"/>
          <p:cNvSpPr>
            <a:spLocks noChangeShapeType="1"/>
          </p:cNvSpPr>
          <p:nvPr/>
        </p:nvSpPr>
        <p:spPr bwMode="auto">
          <a:xfrm>
            <a:off x="7315200" y="2209800"/>
            <a:ext cx="914400" cy="0"/>
          </a:xfrm>
          <a:prstGeom prst="line">
            <a:avLst/>
          </a:prstGeom>
          <a:noFill/>
          <a:ln w="28575">
            <a:solidFill>
              <a:schemeClr val="tx1"/>
            </a:solidFill>
            <a:round/>
            <a:headEnd type="none" w="sm" len="sm"/>
            <a:tailEnd type="none" w="sm" len="sm"/>
          </a:ln>
        </p:spPr>
        <p:txBody>
          <a:bodyPr/>
          <a:lstStyle/>
          <a:p>
            <a:endParaRPr lang="en-US"/>
          </a:p>
        </p:txBody>
      </p:sp>
      <p:sp>
        <p:nvSpPr>
          <p:cNvPr id="30746" name="Line 123"/>
          <p:cNvSpPr>
            <a:spLocks noChangeShapeType="1"/>
          </p:cNvSpPr>
          <p:nvPr/>
        </p:nvSpPr>
        <p:spPr bwMode="auto">
          <a:xfrm>
            <a:off x="8229600" y="22098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0747" name="Line 124"/>
          <p:cNvSpPr>
            <a:spLocks noChangeShapeType="1"/>
          </p:cNvSpPr>
          <p:nvPr/>
        </p:nvSpPr>
        <p:spPr bwMode="auto">
          <a:xfrm>
            <a:off x="7315200" y="22098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0748" name="Text Box 125"/>
          <p:cNvSpPr txBox="1">
            <a:spLocks noChangeArrowheads="1"/>
          </p:cNvSpPr>
          <p:nvPr/>
        </p:nvSpPr>
        <p:spPr bwMode="auto">
          <a:xfrm>
            <a:off x="7948613" y="1981200"/>
            <a:ext cx="773112" cy="274638"/>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30749" name="Text Box 126"/>
          <p:cNvSpPr txBox="1">
            <a:spLocks noChangeArrowheads="1"/>
          </p:cNvSpPr>
          <p:nvPr/>
        </p:nvSpPr>
        <p:spPr bwMode="auto">
          <a:xfrm>
            <a:off x="6823075" y="1981200"/>
            <a:ext cx="773113" cy="274638"/>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sp>
        <p:nvSpPr>
          <p:cNvPr id="30750" name="Text Box 127"/>
          <p:cNvSpPr txBox="1">
            <a:spLocks noChangeArrowheads="1"/>
          </p:cNvSpPr>
          <p:nvPr/>
        </p:nvSpPr>
        <p:spPr bwMode="auto">
          <a:xfrm>
            <a:off x="3352800" y="1968500"/>
            <a:ext cx="2057400" cy="546100"/>
          </a:xfrm>
          <a:prstGeom prst="rect">
            <a:avLst/>
          </a:prstGeom>
          <a:solidFill>
            <a:schemeClr val="bg1"/>
          </a:solidFill>
          <a:ln w="28575">
            <a:solidFill>
              <a:srgbClr val="FF0000"/>
            </a:solidFill>
            <a:miter lim="800000"/>
            <a:headEnd type="none" w="sm" len="sm"/>
            <a:tailEnd type="none" w="sm" len="sm"/>
          </a:ln>
        </p:spPr>
        <p:txBody>
          <a:bodyPr>
            <a:spAutoFit/>
          </a:bodyPr>
          <a:lstStyle/>
          <a:p>
            <a:pPr defTabSz="228600">
              <a:spcBef>
                <a:spcPct val="50000"/>
              </a:spcBef>
            </a:pPr>
            <a:r>
              <a:rPr lang="en-US" sz="1400" u="none">
                <a:solidFill>
                  <a:schemeClr val="tx1"/>
                </a:solidFill>
                <a:latin typeface="Arial" charset="0"/>
              </a:rPr>
              <a:t>B&amp;C are Synchronized Components</a:t>
            </a:r>
          </a:p>
        </p:txBody>
      </p:sp>
      <p:grpSp>
        <p:nvGrpSpPr>
          <p:cNvPr id="10" name="Group 128"/>
          <p:cNvGrpSpPr>
            <a:grpSpLocks/>
          </p:cNvGrpSpPr>
          <p:nvPr/>
        </p:nvGrpSpPr>
        <p:grpSpPr bwMode="auto">
          <a:xfrm>
            <a:off x="3810000" y="4206875"/>
            <a:ext cx="4648200" cy="2051050"/>
            <a:chOff x="2400" y="2650"/>
            <a:chExt cx="2928" cy="1292"/>
          </a:xfrm>
        </p:grpSpPr>
        <p:grpSp>
          <p:nvGrpSpPr>
            <p:cNvPr id="30752" name="Group 129"/>
            <p:cNvGrpSpPr>
              <a:grpSpLocks/>
            </p:cNvGrpSpPr>
            <p:nvPr/>
          </p:nvGrpSpPr>
          <p:grpSpPr bwMode="auto">
            <a:xfrm>
              <a:off x="2400" y="3408"/>
              <a:ext cx="2862" cy="534"/>
              <a:chOff x="2400" y="3408"/>
              <a:chExt cx="2862" cy="534"/>
            </a:xfrm>
          </p:grpSpPr>
          <p:sp>
            <p:nvSpPr>
              <p:cNvPr id="30756" name="Text Box 130"/>
              <p:cNvSpPr txBox="1">
                <a:spLocks noChangeArrowheads="1"/>
              </p:cNvSpPr>
              <p:nvPr/>
            </p:nvSpPr>
            <p:spPr bwMode="auto">
              <a:xfrm>
                <a:off x="3072" y="3744"/>
                <a:ext cx="2190" cy="198"/>
              </a:xfrm>
              <a:prstGeom prst="rect">
                <a:avLst/>
              </a:prstGeom>
              <a:solidFill>
                <a:srgbClr val="FFCC99"/>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Process Receiving Transactions</a:t>
                </a:r>
              </a:p>
            </p:txBody>
          </p:sp>
          <p:sp>
            <p:nvSpPr>
              <p:cNvPr id="30757" name="Text Box 131"/>
              <p:cNvSpPr txBox="1">
                <a:spLocks noChangeAspect="1" noChangeArrowheads="1"/>
              </p:cNvSpPr>
              <p:nvPr/>
            </p:nvSpPr>
            <p:spPr bwMode="auto">
              <a:xfrm>
                <a:off x="3146" y="3408"/>
                <a:ext cx="646" cy="192"/>
              </a:xfrm>
              <a:prstGeom prst="rect">
                <a:avLst/>
              </a:prstGeom>
              <a:solidFill>
                <a:srgbClr val="FFCC99"/>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Complete</a:t>
                </a:r>
              </a:p>
            </p:txBody>
          </p:sp>
          <p:sp>
            <p:nvSpPr>
              <p:cNvPr id="30758" name="Line 132"/>
              <p:cNvSpPr>
                <a:spLocks noChangeShapeType="1"/>
              </p:cNvSpPr>
              <p:nvPr/>
            </p:nvSpPr>
            <p:spPr bwMode="auto">
              <a:xfrm>
                <a:off x="2400" y="3504"/>
                <a:ext cx="742" cy="0"/>
              </a:xfrm>
              <a:prstGeom prst="line">
                <a:avLst/>
              </a:prstGeom>
              <a:noFill/>
              <a:ln w="25400">
                <a:solidFill>
                  <a:srgbClr val="FFCC99"/>
                </a:solidFill>
                <a:round/>
                <a:headEnd type="none" w="sm" len="sm"/>
                <a:tailEnd type="triangle" w="lg" len="lg"/>
              </a:ln>
            </p:spPr>
            <p:txBody>
              <a:bodyPr/>
              <a:lstStyle/>
              <a:p>
                <a:endParaRPr lang="en-US"/>
              </a:p>
            </p:txBody>
          </p:sp>
        </p:grpSp>
        <p:sp>
          <p:nvSpPr>
            <p:cNvPr id="30753" name="Text Box 133"/>
            <p:cNvSpPr txBox="1">
              <a:spLocks noChangeAspect="1" noChangeArrowheads="1"/>
            </p:cNvSpPr>
            <p:nvPr/>
          </p:nvSpPr>
          <p:spPr bwMode="auto">
            <a:xfrm>
              <a:off x="4800" y="2650"/>
              <a:ext cx="528" cy="326"/>
            </a:xfrm>
            <a:prstGeom prst="rect">
              <a:avLst/>
            </a:prstGeom>
            <a:solidFill>
              <a:srgbClr val="FFCC99"/>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Misc Issue A</a:t>
              </a:r>
            </a:p>
          </p:txBody>
        </p:sp>
        <p:sp>
          <p:nvSpPr>
            <p:cNvPr id="30754" name="Line 134"/>
            <p:cNvSpPr>
              <a:spLocks noChangeShapeType="1"/>
            </p:cNvSpPr>
            <p:nvPr/>
          </p:nvSpPr>
          <p:spPr bwMode="auto">
            <a:xfrm>
              <a:off x="4800" y="3360"/>
              <a:ext cx="288" cy="0"/>
            </a:xfrm>
            <a:prstGeom prst="line">
              <a:avLst/>
            </a:prstGeom>
            <a:noFill/>
            <a:ln w="28575">
              <a:solidFill>
                <a:srgbClr val="FFCC99"/>
              </a:solidFill>
              <a:round/>
              <a:headEnd type="none" w="sm" len="sm"/>
              <a:tailEnd type="none" w="sm" len="sm"/>
            </a:ln>
          </p:spPr>
          <p:txBody>
            <a:bodyPr/>
            <a:lstStyle/>
            <a:p>
              <a:endParaRPr lang="en-US"/>
            </a:p>
          </p:txBody>
        </p:sp>
        <p:sp>
          <p:nvSpPr>
            <p:cNvPr id="30755" name="Line 135"/>
            <p:cNvSpPr>
              <a:spLocks noChangeShapeType="1"/>
            </p:cNvSpPr>
            <p:nvPr/>
          </p:nvSpPr>
          <p:spPr bwMode="auto">
            <a:xfrm flipV="1">
              <a:off x="5088" y="2976"/>
              <a:ext cx="0" cy="384"/>
            </a:xfrm>
            <a:prstGeom prst="line">
              <a:avLst/>
            </a:prstGeom>
            <a:noFill/>
            <a:ln w="25400">
              <a:solidFill>
                <a:srgbClr val="FFCC99"/>
              </a:solidFill>
              <a:round/>
              <a:headEnd type="none" w="sm" len="sm"/>
              <a:tailEnd type="triangle" w="lg"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4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r>
              <a:rPr lang="en-US" smtClean="0"/>
              <a:t>Subcontracting</a:t>
            </a:r>
            <a:br>
              <a:rPr lang="en-US" smtClean="0"/>
            </a:br>
            <a:r>
              <a:rPr lang="en-US" smtClean="0"/>
              <a:t>Process – Planning Prepositioned Components</a:t>
            </a:r>
          </a:p>
        </p:txBody>
      </p:sp>
      <p:sp>
        <p:nvSpPr>
          <p:cNvPr id="31747" name="Text Box 1027"/>
          <p:cNvSpPr txBox="1">
            <a:spLocks noChangeArrowheads="1"/>
          </p:cNvSpPr>
          <p:nvPr/>
        </p:nvSpPr>
        <p:spPr bwMode="auto">
          <a:xfrm>
            <a:off x="2743200" y="1219200"/>
            <a:ext cx="1371600" cy="36671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OEM</a:t>
            </a:r>
          </a:p>
        </p:txBody>
      </p:sp>
      <p:sp>
        <p:nvSpPr>
          <p:cNvPr id="31748" name="Text Box 1028"/>
          <p:cNvSpPr txBox="1">
            <a:spLocks noChangeArrowheads="1"/>
          </p:cNvSpPr>
          <p:nvPr/>
        </p:nvSpPr>
        <p:spPr bwMode="auto">
          <a:xfrm>
            <a:off x="7010400" y="1219200"/>
            <a:ext cx="1371600" cy="36671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MP</a:t>
            </a:r>
          </a:p>
        </p:txBody>
      </p:sp>
      <p:sp>
        <p:nvSpPr>
          <p:cNvPr id="31749" name="Text Box 1029"/>
          <p:cNvSpPr txBox="1">
            <a:spLocks noChangeArrowheads="1"/>
          </p:cNvSpPr>
          <p:nvPr/>
        </p:nvSpPr>
        <p:spPr bwMode="auto">
          <a:xfrm>
            <a:off x="76200" y="1447800"/>
            <a:ext cx="1295400"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Forecast</a:t>
            </a:r>
          </a:p>
        </p:txBody>
      </p:sp>
      <p:sp>
        <p:nvSpPr>
          <p:cNvPr id="31750" name="Text Box 1030"/>
          <p:cNvSpPr txBox="1">
            <a:spLocks noChangeArrowheads="1"/>
          </p:cNvSpPr>
          <p:nvPr/>
        </p:nvSpPr>
        <p:spPr bwMode="auto">
          <a:xfrm>
            <a:off x="76200" y="3962400"/>
            <a:ext cx="1295400" cy="517525"/>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Planned Orders</a:t>
            </a:r>
          </a:p>
        </p:txBody>
      </p:sp>
      <p:sp>
        <p:nvSpPr>
          <p:cNvPr id="31751" name="Text Box 1031"/>
          <p:cNvSpPr txBox="1">
            <a:spLocks noChangeArrowheads="1"/>
          </p:cNvSpPr>
          <p:nvPr/>
        </p:nvSpPr>
        <p:spPr bwMode="auto">
          <a:xfrm>
            <a:off x="76200" y="5289550"/>
            <a:ext cx="1295400" cy="73025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Descrete Job / Purchase Order</a:t>
            </a:r>
          </a:p>
        </p:txBody>
      </p:sp>
      <p:sp>
        <p:nvSpPr>
          <p:cNvPr id="31752" name="Rectangle 1032"/>
          <p:cNvSpPr>
            <a:spLocks noChangeArrowheads="1"/>
          </p:cNvSpPr>
          <p:nvPr/>
        </p:nvSpPr>
        <p:spPr bwMode="auto">
          <a:xfrm>
            <a:off x="152400" y="1295400"/>
            <a:ext cx="8839200" cy="48768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31753" name="Line 1033"/>
          <p:cNvSpPr>
            <a:spLocks noChangeShapeType="1"/>
          </p:cNvSpPr>
          <p:nvPr/>
        </p:nvSpPr>
        <p:spPr bwMode="auto">
          <a:xfrm>
            <a:off x="5029200" y="1295400"/>
            <a:ext cx="0" cy="4876800"/>
          </a:xfrm>
          <a:prstGeom prst="line">
            <a:avLst/>
          </a:prstGeom>
          <a:noFill/>
          <a:ln w="9525">
            <a:solidFill>
              <a:schemeClr val="tx1"/>
            </a:solidFill>
            <a:round/>
            <a:headEnd type="none" w="sm" len="sm"/>
            <a:tailEnd type="none" w="sm" len="sm"/>
          </a:ln>
        </p:spPr>
        <p:txBody>
          <a:bodyPr/>
          <a:lstStyle/>
          <a:p>
            <a:endParaRPr lang="en-US"/>
          </a:p>
        </p:txBody>
      </p:sp>
      <p:sp>
        <p:nvSpPr>
          <p:cNvPr id="31754" name="Line 1034"/>
          <p:cNvSpPr>
            <a:spLocks noChangeShapeType="1"/>
          </p:cNvSpPr>
          <p:nvPr/>
        </p:nvSpPr>
        <p:spPr bwMode="auto">
          <a:xfrm>
            <a:off x="1219200" y="1295400"/>
            <a:ext cx="0" cy="4876800"/>
          </a:xfrm>
          <a:prstGeom prst="line">
            <a:avLst/>
          </a:prstGeom>
          <a:noFill/>
          <a:ln w="9525">
            <a:solidFill>
              <a:schemeClr val="tx1"/>
            </a:solidFill>
            <a:round/>
            <a:headEnd type="none" w="sm" len="sm"/>
            <a:tailEnd type="none" w="sm" len="sm"/>
          </a:ln>
        </p:spPr>
        <p:txBody>
          <a:bodyPr/>
          <a:lstStyle/>
          <a:p>
            <a:endParaRPr lang="en-US"/>
          </a:p>
        </p:txBody>
      </p:sp>
      <p:sp>
        <p:nvSpPr>
          <p:cNvPr id="31755" name="Line 1035"/>
          <p:cNvSpPr>
            <a:spLocks noChangeShapeType="1"/>
          </p:cNvSpPr>
          <p:nvPr/>
        </p:nvSpPr>
        <p:spPr bwMode="auto">
          <a:xfrm>
            <a:off x="1219200" y="1524000"/>
            <a:ext cx="7772400" cy="0"/>
          </a:xfrm>
          <a:prstGeom prst="line">
            <a:avLst/>
          </a:prstGeom>
          <a:noFill/>
          <a:ln w="9525">
            <a:solidFill>
              <a:schemeClr val="tx1"/>
            </a:solidFill>
            <a:round/>
            <a:headEnd type="none" w="sm" len="sm"/>
            <a:tailEnd type="none" w="sm" len="sm"/>
          </a:ln>
        </p:spPr>
        <p:txBody>
          <a:bodyPr/>
          <a:lstStyle/>
          <a:p>
            <a:endParaRPr lang="en-US"/>
          </a:p>
        </p:txBody>
      </p:sp>
      <p:sp>
        <p:nvSpPr>
          <p:cNvPr id="31756" name="Line 1036"/>
          <p:cNvSpPr>
            <a:spLocks noChangeShapeType="1"/>
          </p:cNvSpPr>
          <p:nvPr/>
        </p:nvSpPr>
        <p:spPr bwMode="auto">
          <a:xfrm>
            <a:off x="152400" y="20574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31757" name="Line 1037"/>
          <p:cNvSpPr>
            <a:spLocks noChangeShapeType="1"/>
          </p:cNvSpPr>
          <p:nvPr/>
        </p:nvSpPr>
        <p:spPr bwMode="auto">
          <a:xfrm>
            <a:off x="152400" y="51054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31758" name="Line 1038"/>
          <p:cNvSpPr>
            <a:spLocks noChangeShapeType="1"/>
          </p:cNvSpPr>
          <p:nvPr/>
        </p:nvSpPr>
        <p:spPr bwMode="auto">
          <a:xfrm>
            <a:off x="152400" y="3733800"/>
            <a:ext cx="8839200" cy="0"/>
          </a:xfrm>
          <a:prstGeom prst="line">
            <a:avLst/>
          </a:prstGeom>
          <a:noFill/>
          <a:ln w="9525">
            <a:solidFill>
              <a:schemeClr val="tx1"/>
            </a:solidFill>
            <a:round/>
            <a:headEnd type="none" w="sm" len="sm"/>
            <a:tailEnd type="none" w="sm" len="sm"/>
          </a:ln>
        </p:spPr>
        <p:txBody>
          <a:bodyPr/>
          <a:lstStyle/>
          <a:p>
            <a:endParaRPr lang="en-US"/>
          </a:p>
        </p:txBody>
      </p:sp>
      <p:sp>
        <p:nvSpPr>
          <p:cNvPr id="31759" name="Text Box 1039"/>
          <p:cNvSpPr txBox="1">
            <a:spLocks noChangeArrowheads="1"/>
          </p:cNvSpPr>
          <p:nvPr/>
        </p:nvSpPr>
        <p:spPr bwMode="auto">
          <a:xfrm>
            <a:off x="76200" y="2514600"/>
            <a:ext cx="1295400"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Planning</a:t>
            </a:r>
            <a:r>
              <a:rPr lang="en-US" sz="1400" u="none">
                <a:solidFill>
                  <a:schemeClr val="bg1"/>
                </a:solidFill>
                <a:latin typeface="Arial" charset="0"/>
                <a:cs typeface="Times New Roman" charset="0"/>
              </a:rPr>
              <a:t> </a:t>
            </a:r>
            <a:r>
              <a:rPr lang="en-US" sz="1400" u="none">
                <a:solidFill>
                  <a:schemeClr val="tx1"/>
                </a:solidFill>
                <a:latin typeface="Arial" charset="0"/>
                <a:cs typeface="Times New Roman" charset="0"/>
              </a:rPr>
              <a:t>run</a:t>
            </a:r>
          </a:p>
        </p:txBody>
      </p:sp>
      <p:grpSp>
        <p:nvGrpSpPr>
          <p:cNvPr id="2" name="Group 1109"/>
          <p:cNvGrpSpPr>
            <a:grpSpLocks/>
          </p:cNvGrpSpPr>
          <p:nvPr/>
        </p:nvGrpSpPr>
        <p:grpSpPr bwMode="auto">
          <a:xfrm>
            <a:off x="2470150" y="2895600"/>
            <a:ext cx="5105400" cy="771525"/>
            <a:chOff x="1556" y="1824"/>
            <a:chExt cx="3216" cy="486"/>
          </a:xfrm>
        </p:grpSpPr>
        <p:sp>
          <p:nvSpPr>
            <p:cNvPr id="31812" name="Line 1044"/>
            <p:cNvSpPr>
              <a:spLocks noChangeShapeType="1"/>
            </p:cNvSpPr>
            <p:nvPr/>
          </p:nvSpPr>
          <p:spPr bwMode="auto">
            <a:xfrm flipH="1">
              <a:off x="1556" y="1920"/>
              <a:ext cx="2592" cy="0"/>
            </a:xfrm>
            <a:prstGeom prst="line">
              <a:avLst/>
            </a:prstGeom>
            <a:noFill/>
            <a:ln w="25400">
              <a:solidFill>
                <a:schemeClr val="tx1"/>
              </a:solidFill>
              <a:prstDash val="dashDot"/>
              <a:round/>
              <a:headEnd type="none" w="sm" len="sm"/>
              <a:tailEnd type="triangle" w="lg" len="lg"/>
            </a:ln>
          </p:spPr>
          <p:txBody>
            <a:bodyPr/>
            <a:lstStyle/>
            <a:p>
              <a:endParaRPr lang="en-US"/>
            </a:p>
          </p:txBody>
        </p:sp>
        <p:sp>
          <p:nvSpPr>
            <p:cNvPr id="31813" name="Text Box 1045"/>
            <p:cNvSpPr txBox="1">
              <a:spLocks noChangeArrowheads="1"/>
            </p:cNvSpPr>
            <p:nvPr/>
          </p:nvSpPr>
          <p:spPr bwMode="auto">
            <a:xfrm>
              <a:off x="1700" y="1824"/>
              <a:ext cx="2256"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B</a:t>
              </a:r>
              <a:r>
                <a:rPr lang="en-US" sz="1400" u="none">
                  <a:solidFill>
                    <a:schemeClr val="tx1"/>
                  </a:solidFill>
                  <a:latin typeface="Arial" charset="0"/>
                  <a:cs typeface="Times New Roman" charset="0"/>
                </a:rPr>
                <a:t> as a demand to OEM</a:t>
              </a:r>
            </a:p>
          </p:txBody>
        </p:sp>
        <p:sp>
          <p:nvSpPr>
            <p:cNvPr id="31814" name="Line 1046"/>
            <p:cNvSpPr>
              <a:spLocks noChangeShapeType="1"/>
            </p:cNvSpPr>
            <p:nvPr/>
          </p:nvSpPr>
          <p:spPr bwMode="auto">
            <a:xfrm flipH="1">
              <a:off x="2180" y="2208"/>
              <a:ext cx="2592" cy="0"/>
            </a:xfrm>
            <a:prstGeom prst="line">
              <a:avLst/>
            </a:prstGeom>
            <a:noFill/>
            <a:ln w="25400">
              <a:solidFill>
                <a:schemeClr val="tx1"/>
              </a:solidFill>
              <a:prstDash val="dashDot"/>
              <a:round/>
              <a:headEnd type="none" w="sm" len="sm"/>
              <a:tailEnd type="triangle" w="lg" len="lg"/>
            </a:ln>
          </p:spPr>
          <p:txBody>
            <a:bodyPr/>
            <a:lstStyle/>
            <a:p>
              <a:endParaRPr lang="en-US"/>
            </a:p>
          </p:txBody>
        </p:sp>
        <p:sp>
          <p:nvSpPr>
            <p:cNvPr id="31815" name="Text Box 1047"/>
            <p:cNvSpPr txBox="1">
              <a:spLocks noChangeArrowheads="1"/>
            </p:cNvSpPr>
            <p:nvPr/>
          </p:nvSpPr>
          <p:spPr bwMode="auto">
            <a:xfrm>
              <a:off x="2324" y="2112"/>
              <a:ext cx="2256"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C</a:t>
              </a:r>
              <a:r>
                <a:rPr lang="en-US" sz="1400" u="none">
                  <a:solidFill>
                    <a:schemeClr val="tx1"/>
                  </a:solidFill>
                  <a:latin typeface="Arial" charset="0"/>
                  <a:cs typeface="Times New Roman" charset="0"/>
                </a:rPr>
                <a:t> as a demand to OEM</a:t>
              </a:r>
            </a:p>
          </p:txBody>
        </p:sp>
      </p:grpSp>
      <p:grpSp>
        <p:nvGrpSpPr>
          <p:cNvPr id="3" name="Group 1048"/>
          <p:cNvGrpSpPr>
            <a:grpSpLocks/>
          </p:cNvGrpSpPr>
          <p:nvPr/>
        </p:nvGrpSpPr>
        <p:grpSpPr bwMode="auto">
          <a:xfrm>
            <a:off x="1295400" y="3962400"/>
            <a:ext cx="7467600" cy="762000"/>
            <a:chOff x="816" y="2496"/>
            <a:chExt cx="4704" cy="480"/>
          </a:xfrm>
        </p:grpSpPr>
        <p:sp>
          <p:nvSpPr>
            <p:cNvPr id="31806" name="AutoShape 1049"/>
            <p:cNvSpPr>
              <a:spLocks noChangeArrowheads="1"/>
            </p:cNvSpPr>
            <p:nvPr/>
          </p:nvSpPr>
          <p:spPr bwMode="auto">
            <a:xfrm>
              <a:off x="816"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Buy</a:t>
              </a:r>
              <a:r>
                <a:rPr lang="en-US" sz="1200" u="none">
                  <a:solidFill>
                    <a:schemeClr val="tx1"/>
                  </a:solidFill>
                  <a:latin typeface="Arial" charset="0"/>
                  <a:cs typeface="Times New Roman" charset="0"/>
                </a:rPr>
                <a:t> </a:t>
              </a:r>
              <a:r>
                <a:rPr lang="en-US" sz="1400" u="none">
                  <a:solidFill>
                    <a:schemeClr val="tx1"/>
                  </a:solidFill>
                  <a:latin typeface="Arial" charset="0"/>
                  <a:cs typeface="Times New Roman" charset="0"/>
                </a:rPr>
                <a:t>    </a:t>
              </a:r>
            </a:p>
          </p:txBody>
        </p:sp>
        <p:sp>
          <p:nvSpPr>
            <p:cNvPr id="31807" name="AutoShape 1050"/>
            <p:cNvSpPr>
              <a:spLocks noChangeArrowheads="1"/>
            </p:cNvSpPr>
            <p:nvPr/>
          </p:nvSpPr>
          <p:spPr bwMode="auto">
            <a:xfrm>
              <a:off x="1584"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400" u="none">
                  <a:solidFill>
                    <a:schemeClr val="tx1"/>
                  </a:solidFill>
                  <a:latin typeface="Arial" charset="0"/>
                  <a:cs typeface="Times New Roman" charset="0"/>
                </a:rPr>
                <a:t>     </a:t>
              </a:r>
              <a:r>
                <a:rPr lang="en-US" sz="1200" u="none">
                  <a:solidFill>
                    <a:schemeClr val="tx1"/>
                  </a:solidFill>
                  <a:latin typeface="Arial" charset="0"/>
                  <a:cs typeface="Times New Roman" charset="0"/>
                </a:rPr>
                <a:t> </a:t>
              </a:r>
              <a:r>
                <a:rPr lang="en-US" sz="1400" u="none">
                  <a:solidFill>
                    <a:schemeClr val="tx1"/>
                  </a:solidFill>
                  <a:latin typeface="Arial" charset="0"/>
                  <a:cs typeface="Times New Roman" charset="0"/>
                </a:rPr>
                <a:t>Buy     </a:t>
              </a:r>
            </a:p>
          </p:txBody>
        </p:sp>
        <p:sp>
          <p:nvSpPr>
            <p:cNvPr id="31808" name="AutoShape 1051"/>
            <p:cNvSpPr>
              <a:spLocks noChangeArrowheads="1"/>
            </p:cNvSpPr>
            <p:nvPr/>
          </p:nvSpPr>
          <p:spPr bwMode="auto">
            <a:xfrm>
              <a:off x="2352" y="2496"/>
              <a:ext cx="768" cy="480"/>
            </a:xfrm>
            <a:prstGeom prst="flowChartMultidocument">
              <a:avLst/>
            </a:prstGeom>
            <a:solidFill>
              <a:srgbClr val="CCFFFF"/>
            </a:solidFill>
            <a:ln w="317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C</a:t>
              </a:r>
            </a:p>
            <a:p>
              <a:pPr eaLnBrk="0" hangingPunct="0">
                <a:spcBef>
                  <a:spcPct val="0"/>
                </a:spcBef>
                <a:buClrTx/>
                <a:buFontTx/>
                <a:buNone/>
              </a:pPr>
              <a:r>
                <a:rPr lang="en-US" sz="1400" u="none">
                  <a:solidFill>
                    <a:schemeClr val="tx1"/>
                  </a:solidFill>
                  <a:latin typeface="Arial" charset="0"/>
                  <a:cs typeface="Times New Roman" charset="0"/>
                </a:rPr>
                <a:t>      Buy     </a:t>
              </a:r>
            </a:p>
          </p:txBody>
        </p:sp>
        <p:sp>
          <p:nvSpPr>
            <p:cNvPr id="31809" name="AutoShape 1052"/>
            <p:cNvSpPr>
              <a:spLocks noChangeArrowheads="1"/>
            </p:cNvSpPr>
            <p:nvPr/>
          </p:nvSpPr>
          <p:spPr bwMode="auto">
            <a:xfrm>
              <a:off x="3216" y="2496"/>
              <a:ext cx="768" cy="480"/>
            </a:xfrm>
            <a:prstGeom prst="flowChartMultidocument">
              <a:avLst/>
            </a:prstGeom>
            <a:solidFill>
              <a:srgbClr val="CCFFCC"/>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Make     </a:t>
              </a:r>
            </a:p>
          </p:txBody>
        </p:sp>
        <p:sp>
          <p:nvSpPr>
            <p:cNvPr id="31810" name="AutoShape 1053"/>
            <p:cNvSpPr>
              <a:spLocks noChangeArrowheads="1"/>
            </p:cNvSpPr>
            <p:nvPr/>
          </p:nvSpPr>
          <p:spPr bwMode="auto">
            <a:xfrm>
              <a:off x="3984" y="2496"/>
              <a:ext cx="768" cy="480"/>
            </a:xfrm>
            <a:prstGeom prst="flowChartMultidocument">
              <a:avLst/>
            </a:prstGeom>
            <a:solidFill>
              <a:srgbClr val="CCFFFF"/>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400" u="none">
                  <a:solidFill>
                    <a:schemeClr val="tx1"/>
                  </a:solidFill>
                  <a:latin typeface="Arial" charset="0"/>
                  <a:cs typeface="Times New Roman" charset="0"/>
                </a:rPr>
                <a:t>      Buy     </a:t>
              </a:r>
            </a:p>
          </p:txBody>
        </p:sp>
        <p:sp>
          <p:nvSpPr>
            <p:cNvPr id="31811" name="AutoShape 1054"/>
            <p:cNvSpPr>
              <a:spLocks noChangeArrowheads="1"/>
            </p:cNvSpPr>
            <p:nvPr/>
          </p:nvSpPr>
          <p:spPr bwMode="auto">
            <a:xfrm>
              <a:off x="4752" y="2496"/>
              <a:ext cx="768" cy="480"/>
            </a:xfrm>
            <a:prstGeom prst="flowChartMultidocument">
              <a:avLst/>
            </a:prstGeom>
            <a:solidFill>
              <a:srgbClr val="CCFFFF"/>
            </a:solidFill>
            <a:ln w="9525">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C</a:t>
              </a:r>
            </a:p>
            <a:p>
              <a:pPr eaLnBrk="0" hangingPunct="0">
                <a:spcBef>
                  <a:spcPct val="0"/>
                </a:spcBef>
                <a:buClrTx/>
                <a:buFontTx/>
                <a:buNone/>
              </a:pPr>
              <a:r>
                <a:rPr lang="en-US" sz="1400" u="none">
                  <a:solidFill>
                    <a:schemeClr val="tx1"/>
                  </a:solidFill>
                  <a:latin typeface="Arial" charset="0"/>
                  <a:cs typeface="Times New Roman" charset="0"/>
                </a:rPr>
                <a:t>      Buy     </a:t>
              </a:r>
            </a:p>
          </p:txBody>
        </p:sp>
      </p:grpSp>
      <p:grpSp>
        <p:nvGrpSpPr>
          <p:cNvPr id="4" name="Group 1055"/>
          <p:cNvGrpSpPr>
            <a:grpSpLocks/>
          </p:cNvGrpSpPr>
          <p:nvPr/>
        </p:nvGrpSpPr>
        <p:grpSpPr bwMode="auto">
          <a:xfrm>
            <a:off x="1981200" y="1600200"/>
            <a:ext cx="5638800" cy="381000"/>
            <a:chOff x="1248" y="1008"/>
            <a:chExt cx="3552" cy="240"/>
          </a:xfrm>
        </p:grpSpPr>
        <p:sp>
          <p:nvSpPr>
            <p:cNvPr id="31801" name="Text Box 1056"/>
            <p:cNvSpPr txBox="1">
              <a:spLocks noChangeArrowheads="1"/>
            </p:cNvSpPr>
            <p:nvPr/>
          </p:nvSpPr>
          <p:spPr bwMode="auto">
            <a:xfrm>
              <a:off x="4368" y="1008"/>
              <a:ext cx="432" cy="19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None</a:t>
              </a:r>
            </a:p>
          </p:txBody>
        </p:sp>
        <p:grpSp>
          <p:nvGrpSpPr>
            <p:cNvPr id="31802" name="Group 1057"/>
            <p:cNvGrpSpPr>
              <a:grpSpLocks/>
            </p:cNvGrpSpPr>
            <p:nvPr/>
          </p:nvGrpSpPr>
          <p:grpSpPr bwMode="auto">
            <a:xfrm>
              <a:off x="1248" y="1008"/>
              <a:ext cx="1104" cy="240"/>
              <a:chOff x="1248" y="1008"/>
              <a:chExt cx="1104" cy="240"/>
            </a:xfrm>
          </p:grpSpPr>
          <p:sp>
            <p:nvSpPr>
              <p:cNvPr id="31803" name="AutoShape 1058"/>
              <p:cNvSpPr>
                <a:spLocks noChangeArrowheads="1"/>
              </p:cNvSpPr>
              <p:nvPr/>
            </p:nvSpPr>
            <p:spPr bwMode="auto">
              <a:xfrm>
                <a:off x="1632"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A</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804" name="AutoShape 1059"/>
              <p:cNvSpPr>
                <a:spLocks noChangeArrowheads="1"/>
              </p:cNvSpPr>
              <p:nvPr/>
            </p:nvSpPr>
            <p:spPr bwMode="auto">
              <a:xfrm>
                <a:off x="1248"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A</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805" name="AutoShape 1060"/>
              <p:cNvSpPr>
                <a:spLocks noChangeArrowheads="1"/>
              </p:cNvSpPr>
              <p:nvPr/>
            </p:nvSpPr>
            <p:spPr bwMode="auto">
              <a:xfrm>
                <a:off x="2016" y="100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A</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grpSp>
      </p:grpSp>
      <p:grpSp>
        <p:nvGrpSpPr>
          <p:cNvPr id="6" name="Group 1111"/>
          <p:cNvGrpSpPr>
            <a:grpSpLocks/>
          </p:cNvGrpSpPr>
          <p:nvPr/>
        </p:nvGrpSpPr>
        <p:grpSpPr bwMode="auto">
          <a:xfrm>
            <a:off x="1295400" y="1524000"/>
            <a:ext cx="7696200" cy="2133600"/>
            <a:chOff x="816" y="960"/>
            <a:chExt cx="4848" cy="1344"/>
          </a:xfrm>
        </p:grpSpPr>
        <p:grpSp>
          <p:nvGrpSpPr>
            <p:cNvPr id="31780" name="Group 1108"/>
            <p:cNvGrpSpPr>
              <a:grpSpLocks/>
            </p:cNvGrpSpPr>
            <p:nvPr/>
          </p:nvGrpSpPr>
          <p:grpSpPr bwMode="auto">
            <a:xfrm>
              <a:off x="1844" y="1344"/>
              <a:ext cx="2592" cy="198"/>
              <a:chOff x="1844" y="1344"/>
              <a:chExt cx="2592" cy="198"/>
            </a:xfrm>
          </p:grpSpPr>
          <p:sp>
            <p:nvSpPr>
              <p:cNvPr id="31799" name="Line 1041"/>
              <p:cNvSpPr>
                <a:spLocks noChangeShapeType="1"/>
              </p:cNvSpPr>
              <p:nvPr/>
            </p:nvSpPr>
            <p:spPr bwMode="auto">
              <a:xfrm>
                <a:off x="1844" y="1440"/>
                <a:ext cx="2592" cy="0"/>
              </a:xfrm>
              <a:prstGeom prst="line">
                <a:avLst/>
              </a:prstGeom>
              <a:noFill/>
              <a:ln w="25400">
                <a:solidFill>
                  <a:schemeClr val="tx1"/>
                </a:solidFill>
                <a:prstDash val="dash"/>
                <a:round/>
                <a:headEnd type="none" w="sm" len="sm"/>
                <a:tailEnd type="triangle" w="lg" len="lg"/>
              </a:ln>
            </p:spPr>
            <p:txBody>
              <a:bodyPr/>
              <a:lstStyle/>
              <a:p>
                <a:endParaRPr lang="en-US"/>
              </a:p>
            </p:txBody>
          </p:sp>
          <p:sp>
            <p:nvSpPr>
              <p:cNvPr id="31800" name="Text Box 1042"/>
              <p:cNvSpPr txBox="1">
                <a:spLocks noChangeArrowheads="1"/>
              </p:cNvSpPr>
              <p:nvPr/>
            </p:nvSpPr>
            <p:spPr bwMode="auto">
              <a:xfrm>
                <a:off x="1988" y="1344"/>
                <a:ext cx="2160" cy="198"/>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Net requirement of </a:t>
                </a:r>
                <a:r>
                  <a:rPr lang="en-US" sz="1400" b="1" u="none">
                    <a:solidFill>
                      <a:schemeClr val="tx1"/>
                    </a:solidFill>
                    <a:latin typeface="Arial" charset="0"/>
                    <a:cs typeface="Times New Roman" charset="0"/>
                  </a:rPr>
                  <a:t>A</a:t>
                </a:r>
                <a:r>
                  <a:rPr lang="en-US" sz="1400" u="none">
                    <a:solidFill>
                      <a:schemeClr val="tx1"/>
                    </a:solidFill>
                    <a:latin typeface="Arial" charset="0"/>
                    <a:cs typeface="Times New Roman" charset="0"/>
                  </a:rPr>
                  <a:t> as a demand to MP</a:t>
                </a:r>
              </a:p>
            </p:txBody>
          </p:sp>
        </p:grpSp>
        <p:grpSp>
          <p:nvGrpSpPr>
            <p:cNvPr id="31781" name="Group 1107"/>
            <p:cNvGrpSpPr>
              <a:grpSpLocks/>
            </p:cNvGrpSpPr>
            <p:nvPr/>
          </p:nvGrpSpPr>
          <p:grpSpPr bwMode="auto">
            <a:xfrm>
              <a:off x="816" y="960"/>
              <a:ext cx="4848" cy="1344"/>
              <a:chOff x="816" y="960"/>
              <a:chExt cx="4848" cy="1344"/>
            </a:xfrm>
          </p:grpSpPr>
          <p:sp>
            <p:nvSpPr>
              <p:cNvPr id="31782" name="Text Box 1062"/>
              <p:cNvSpPr txBox="1">
                <a:spLocks noChangeArrowheads="1"/>
              </p:cNvSpPr>
              <p:nvPr/>
            </p:nvSpPr>
            <p:spPr bwMode="auto">
              <a:xfrm>
                <a:off x="4032" y="1584"/>
                <a:ext cx="528" cy="173"/>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sp>
            <p:nvSpPr>
              <p:cNvPr id="31783" name="Text Box 1064"/>
              <p:cNvSpPr txBox="1">
                <a:spLocks noChangeArrowheads="1"/>
              </p:cNvSpPr>
              <p:nvPr/>
            </p:nvSpPr>
            <p:spPr bwMode="auto">
              <a:xfrm>
                <a:off x="816" y="1296"/>
                <a:ext cx="672" cy="524"/>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0"/>
                  </a:spcBef>
                  <a:buClrTx/>
                  <a:buFontTx/>
                  <a:buNone/>
                </a:pPr>
                <a:r>
                  <a:rPr lang="en-US" sz="1200" b="1" u="none">
                    <a:solidFill>
                      <a:schemeClr val="tx1"/>
                    </a:solidFill>
                    <a:latin typeface="Arial" charset="0"/>
                    <a:cs typeface="Times New Roman" charset="0"/>
                  </a:rPr>
                  <a:t>A</a:t>
                </a:r>
                <a:r>
                  <a:rPr lang="en-US" sz="1200" u="none">
                    <a:solidFill>
                      <a:schemeClr val="tx1"/>
                    </a:solidFill>
                    <a:latin typeface="Arial" charset="0"/>
                    <a:cs typeface="Times New Roman" charset="0"/>
                  </a:rPr>
                  <a:t> is a Buy Item, No BOM Explosion</a:t>
                </a:r>
              </a:p>
            </p:txBody>
          </p:sp>
          <p:sp>
            <p:nvSpPr>
              <p:cNvPr id="31784" name="Text Box 1065"/>
              <p:cNvSpPr txBox="1">
                <a:spLocks noChangeArrowheads="1"/>
              </p:cNvSpPr>
              <p:nvPr/>
            </p:nvSpPr>
            <p:spPr bwMode="auto">
              <a:xfrm>
                <a:off x="4944" y="1296"/>
                <a:ext cx="720" cy="409"/>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0"/>
                  </a:spcBef>
                  <a:buClrTx/>
                  <a:buFontTx/>
                  <a:buNone/>
                </a:pPr>
                <a:r>
                  <a:rPr lang="en-US" sz="1200" b="1" u="none">
                    <a:solidFill>
                      <a:schemeClr val="tx1"/>
                    </a:solidFill>
                    <a:latin typeface="Arial" charset="0"/>
                    <a:cs typeface="Times New Roman" charset="0"/>
                  </a:rPr>
                  <a:t>A</a:t>
                </a:r>
                <a:r>
                  <a:rPr lang="en-US" sz="1200" u="none">
                    <a:solidFill>
                      <a:schemeClr val="tx1"/>
                    </a:solidFill>
                    <a:latin typeface="Arial" charset="0"/>
                    <a:cs typeface="Times New Roman" charset="0"/>
                  </a:rPr>
                  <a:t> is a Make Item, BOM is exploded</a:t>
                </a:r>
              </a:p>
            </p:txBody>
          </p:sp>
          <p:grpSp>
            <p:nvGrpSpPr>
              <p:cNvPr id="31785" name="Group 1066"/>
              <p:cNvGrpSpPr>
                <a:grpSpLocks/>
              </p:cNvGrpSpPr>
              <p:nvPr/>
            </p:nvGrpSpPr>
            <p:grpSpPr bwMode="auto">
              <a:xfrm>
                <a:off x="1268" y="1344"/>
                <a:ext cx="940" cy="960"/>
                <a:chOff x="912" y="1104"/>
                <a:chExt cx="940" cy="960"/>
              </a:xfrm>
            </p:grpSpPr>
            <p:sp>
              <p:nvSpPr>
                <p:cNvPr id="31796" name="AutoShape 1067"/>
                <p:cNvSpPr>
                  <a:spLocks noChangeArrowheads="1"/>
                </p:cNvSpPr>
                <p:nvPr/>
              </p:nvSpPr>
              <p:spPr bwMode="auto">
                <a:xfrm>
                  <a:off x="912" y="1584"/>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B</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797" name="AutoShape 1068"/>
                <p:cNvSpPr>
                  <a:spLocks noChangeArrowheads="1"/>
                </p:cNvSpPr>
                <p:nvPr/>
              </p:nvSpPr>
              <p:spPr bwMode="auto">
                <a:xfrm>
                  <a:off x="1200" y="1104"/>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31798" name="AutoShape 1069"/>
                <p:cNvSpPr>
                  <a:spLocks noChangeArrowheads="1"/>
                </p:cNvSpPr>
                <p:nvPr/>
              </p:nvSpPr>
              <p:spPr bwMode="auto">
                <a:xfrm>
                  <a:off x="1536" y="1824"/>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C</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grpSp>
          <p:grpSp>
            <p:nvGrpSpPr>
              <p:cNvPr id="31786" name="Group 1070"/>
              <p:cNvGrpSpPr>
                <a:grpSpLocks/>
              </p:cNvGrpSpPr>
              <p:nvPr/>
            </p:nvGrpSpPr>
            <p:grpSpPr bwMode="auto">
              <a:xfrm>
                <a:off x="4148" y="1344"/>
                <a:ext cx="988" cy="960"/>
                <a:chOff x="4292" y="1248"/>
                <a:chExt cx="988" cy="960"/>
              </a:xfrm>
            </p:grpSpPr>
            <p:sp>
              <p:nvSpPr>
                <p:cNvPr id="31788" name="AutoShape 1071"/>
                <p:cNvSpPr>
                  <a:spLocks noChangeArrowheads="1"/>
                </p:cNvSpPr>
                <p:nvPr/>
              </p:nvSpPr>
              <p:spPr bwMode="auto">
                <a:xfrm>
                  <a:off x="4292" y="1728"/>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B</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789" name="AutoShape 1072"/>
                <p:cNvSpPr>
                  <a:spLocks noChangeArrowheads="1"/>
                </p:cNvSpPr>
                <p:nvPr/>
              </p:nvSpPr>
              <p:spPr bwMode="auto">
                <a:xfrm>
                  <a:off x="4580" y="1248"/>
                  <a:ext cx="336"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A</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790" name="Line 1073"/>
                <p:cNvSpPr>
                  <a:spLocks noChangeShapeType="1"/>
                </p:cNvSpPr>
                <p:nvPr/>
              </p:nvSpPr>
              <p:spPr bwMode="auto">
                <a:xfrm>
                  <a:off x="4748" y="1488"/>
                  <a:ext cx="0" cy="144"/>
                </a:xfrm>
                <a:prstGeom prst="line">
                  <a:avLst/>
                </a:prstGeom>
                <a:noFill/>
                <a:ln w="28575">
                  <a:solidFill>
                    <a:schemeClr val="tx1"/>
                  </a:solidFill>
                  <a:round/>
                  <a:headEnd type="none" w="sm" len="sm"/>
                  <a:tailEnd type="none" w="sm" len="sm"/>
                </a:ln>
              </p:spPr>
              <p:txBody>
                <a:bodyPr/>
                <a:lstStyle/>
                <a:p>
                  <a:endParaRPr lang="en-US"/>
                </a:p>
              </p:txBody>
            </p:sp>
            <p:sp>
              <p:nvSpPr>
                <p:cNvPr id="31791" name="AutoShape 1074"/>
                <p:cNvSpPr>
                  <a:spLocks noChangeArrowheads="1"/>
                </p:cNvSpPr>
                <p:nvPr/>
              </p:nvSpPr>
              <p:spPr bwMode="auto">
                <a:xfrm>
                  <a:off x="4916" y="1968"/>
                  <a:ext cx="316"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bg1"/>
                    </a:solidFill>
                    <a:latin typeface="Arial" charset="0"/>
                    <a:cs typeface="Times New Roman" charset="0"/>
                  </a:endParaRPr>
                </a:p>
                <a:p>
                  <a:pPr defTabSz="228600"/>
                  <a:r>
                    <a:rPr lang="en-US" sz="1200" b="1" u="none">
                      <a:solidFill>
                        <a:schemeClr val="tx1"/>
                      </a:solidFill>
                      <a:latin typeface="Arial" charset="0"/>
                      <a:cs typeface="Times New Roman" charset="0"/>
                    </a:rPr>
                    <a:t>C</a:t>
                  </a:r>
                  <a:r>
                    <a:rPr lang="en-US" sz="1200" b="1" u="none">
                      <a:solidFill>
                        <a:schemeClr val="bg1"/>
                      </a:solidFill>
                      <a:latin typeface="Arial" charset="0"/>
                      <a:cs typeface="Times New Roman" charset="0"/>
                    </a:rPr>
                    <a:t> </a:t>
                  </a:r>
                </a:p>
                <a:p>
                  <a:pPr defTabSz="228600"/>
                  <a:endParaRPr lang="en-US" sz="1200" b="1" u="none">
                    <a:solidFill>
                      <a:schemeClr val="bg1"/>
                    </a:solidFill>
                    <a:latin typeface="Arial" charset="0"/>
                    <a:cs typeface="Times New Roman" charset="0"/>
                  </a:endParaRPr>
                </a:p>
              </p:txBody>
            </p:sp>
            <p:sp>
              <p:nvSpPr>
                <p:cNvPr id="31792" name="Line 1075"/>
                <p:cNvSpPr>
                  <a:spLocks noChangeShapeType="1"/>
                </p:cNvSpPr>
                <p:nvPr/>
              </p:nvSpPr>
              <p:spPr bwMode="auto">
                <a:xfrm>
                  <a:off x="4436" y="1632"/>
                  <a:ext cx="624" cy="0"/>
                </a:xfrm>
                <a:prstGeom prst="line">
                  <a:avLst/>
                </a:prstGeom>
                <a:noFill/>
                <a:ln w="28575">
                  <a:solidFill>
                    <a:schemeClr val="tx1"/>
                  </a:solidFill>
                  <a:round/>
                  <a:headEnd type="none" w="sm" len="sm"/>
                  <a:tailEnd type="none" w="sm" len="sm"/>
                </a:ln>
              </p:spPr>
              <p:txBody>
                <a:bodyPr/>
                <a:lstStyle/>
                <a:p>
                  <a:endParaRPr lang="en-US"/>
                </a:p>
              </p:txBody>
            </p:sp>
            <p:sp>
              <p:nvSpPr>
                <p:cNvPr id="31793" name="Line 1076"/>
                <p:cNvSpPr>
                  <a:spLocks noChangeShapeType="1"/>
                </p:cNvSpPr>
                <p:nvPr/>
              </p:nvSpPr>
              <p:spPr bwMode="auto">
                <a:xfrm>
                  <a:off x="5060" y="1632"/>
                  <a:ext cx="0" cy="384"/>
                </a:xfrm>
                <a:prstGeom prst="line">
                  <a:avLst/>
                </a:prstGeom>
                <a:noFill/>
                <a:ln w="28575">
                  <a:solidFill>
                    <a:schemeClr val="tx1"/>
                  </a:solidFill>
                  <a:round/>
                  <a:headEnd type="none" w="sm" len="sm"/>
                  <a:tailEnd type="none" w="sm" len="sm"/>
                </a:ln>
              </p:spPr>
              <p:txBody>
                <a:bodyPr/>
                <a:lstStyle/>
                <a:p>
                  <a:endParaRPr lang="en-US"/>
                </a:p>
              </p:txBody>
            </p:sp>
            <p:sp>
              <p:nvSpPr>
                <p:cNvPr id="31794" name="Line 1077"/>
                <p:cNvSpPr>
                  <a:spLocks noChangeShapeType="1"/>
                </p:cNvSpPr>
                <p:nvPr/>
              </p:nvSpPr>
              <p:spPr bwMode="auto">
                <a:xfrm>
                  <a:off x="4436" y="1632"/>
                  <a:ext cx="0" cy="144"/>
                </a:xfrm>
                <a:prstGeom prst="line">
                  <a:avLst/>
                </a:prstGeom>
                <a:noFill/>
                <a:ln w="28575">
                  <a:solidFill>
                    <a:schemeClr val="tx1"/>
                  </a:solidFill>
                  <a:round/>
                  <a:headEnd type="none" w="sm" len="sm"/>
                  <a:tailEnd type="none" w="sm" len="sm"/>
                </a:ln>
              </p:spPr>
              <p:txBody>
                <a:bodyPr/>
                <a:lstStyle/>
                <a:p>
                  <a:endParaRPr lang="en-US"/>
                </a:p>
              </p:txBody>
            </p:sp>
            <p:sp>
              <p:nvSpPr>
                <p:cNvPr id="31795" name="Text Box 1078"/>
                <p:cNvSpPr txBox="1">
                  <a:spLocks noChangeArrowheads="1"/>
                </p:cNvSpPr>
                <p:nvPr/>
              </p:nvSpPr>
              <p:spPr bwMode="auto">
                <a:xfrm>
                  <a:off x="4752" y="1488"/>
                  <a:ext cx="528" cy="173"/>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grpSp>
          <p:sp>
            <p:nvSpPr>
              <p:cNvPr id="31787" name="Text Box 1094"/>
              <p:cNvSpPr txBox="1">
                <a:spLocks noChangeArrowheads="1"/>
              </p:cNvSpPr>
              <p:nvPr/>
            </p:nvSpPr>
            <p:spPr bwMode="auto">
              <a:xfrm>
                <a:off x="2640" y="960"/>
                <a:ext cx="1200" cy="338"/>
              </a:xfrm>
              <a:prstGeom prst="rect">
                <a:avLst/>
              </a:prstGeom>
              <a:solidFill>
                <a:schemeClr val="bg1"/>
              </a:solidFill>
              <a:ln w="19050">
                <a:solidFill>
                  <a:srgbClr val="FF0000"/>
                </a:solidFill>
                <a:miter lim="800000"/>
                <a:headEnd type="none" w="sm" len="sm"/>
                <a:tailEnd type="none" w="sm" len="sm"/>
              </a:ln>
            </p:spPr>
            <p:txBody>
              <a:bodyPr>
                <a:spAutoFit/>
              </a:bodyPr>
              <a:lstStyle/>
              <a:p>
                <a:pPr defTabSz="228600">
                  <a:spcBef>
                    <a:spcPct val="50000"/>
                  </a:spcBef>
                </a:pPr>
                <a:r>
                  <a:rPr lang="en-US" sz="1400" u="none">
                    <a:solidFill>
                      <a:schemeClr val="tx1"/>
                    </a:solidFill>
                    <a:latin typeface="Arial" charset="0"/>
                  </a:rPr>
                  <a:t>B is Prepositioned   C is Synchronized </a:t>
                </a:r>
              </a:p>
            </p:txBody>
          </p:sp>
        </p:grpSp>
      </p:grpSp>
      <p:grpSp>
        <p:nvGrpSpPr>
          <p:cNvPr id="11" name="Group 1110"/>
          <p:cNvGrpSpPr>
            <a:grpSpLocks/>
          </p:cNvGrpSpPr>
          <p:nvPr/>
        </p:nvGrpSpPr>
        <p:grpSpPr bwMode="auto">
          <a:xfrm>
            <a:off x="1295400" y="4495800"/>
            <a:ext cx="7620000" cy="1816100"/>
            <a:chOff x="816" y="2832"/>
            <a:chExt cx="4800" cy="1144"/>
          </a:xfrm>
        </p:grpSpPr>
        <p:sp>
          <p:nvSpPr>
            <p:cNvPr id="31765" name="Text Box 1097"/>
            <p:cNvSpPr txBox="1">
              <a:spLocks noChangeArrowheads="1"/>
            </p:cNvSpPr>
            <p:nvPr/>
          </p:nvSpPr>
          <p:spPr bwMode="auto">
            <a:xfrm>
              <a:off x="4992" y="2832"/>
              <a:ext cx="240" cy="365"/>
            </a:xfrm>
            <a:prstGeom prst="rect">
              <a:avLst/>
            </a:prstGeom>
            <a:noFill/>
            <a:ln w="28575">
              <a:noFill/>
              <a:miter lim="800000"/>
              <a:headEnd type="none" w="sm" len="sm"/>
              <a:tailEnd type="none" w="sm" len="sm"/>
            </a:ln>
          </p:spPr>
          <p:txBody>
            <a:bodyPr>
              <a:spAutoFit/>
            </a:bodyPr>
            <a:lstStyle/>
            <a:p>
              <a:pPr defTabSz="228600">
                <a:spcBef>
                  <a:spcPct val="50000"/>
                </a:spcBef>
              </a:pPr>
              <a:r>
                <a:rPr lang="en-US" sz="3200" b="1" u="none">
                  <a:solidFill>
                    <a:schemeClr val="tx1"/>
                  </a:solidFill>
                  <a:latin typeface="Arial" charset="0"/>
                </a:rPr>
                <a:t>×</a:t>
              </a:r>
            </a:p>
          </p:txBody>
        </p:sp>
        <p:sp>
          <p:nvSpPr>
            <p:cNvPr id="31766" name="AutoShape 1080"/>
            <p:cNvSpPr>
              <a:spLocks noChangeArrowheads="1"/>
            </p:cNvSpPr>
            <p:nvPr/>
          </p:nvSpPr>
          <p:spPr bwMode="auto">
            <a:xfrm>
              <a:off x="816" y="3336"/>
              <a:ext cx="768" cy="456"/>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A</a:t>
              </a:r>
            </a:p>
            <a:p>
              <a:pPr eaLnBrk="0" hangingPunct="0">
                <a:spcBef>
                  <a:spcPct val="0"/>
                </a:spcBef>
                <a:buClrTx/>
                <a:buFontTx/>
                <a:buNone/>
              </a:pPr>
              <a:r>
                <a:rPr lang="en-US" sz="1400" u="none">
                  <a:solidFill>
                    <a:schemeClr val="tx1"/>
                  </a:solidFill>
                  <a:latin typeface="Arial" charset="0"/>
                  <a:cs typeface="Times New Roman" charset="0"/>
                </a:rPr>
                <a:t>    </a:t>
              </a:r>
              <a:r>
                <a:rPr lang="en-US" sz="1200" u="none">
                  <a:solidFill>
                    <a:schemeClr val="tx1"/>
                  </a:solidFill>
                  <a:latin typeface="Arial" charset="0"/>
                  <a:cs typeface="Times New Roman" charset="0"/>
                </a:rPr>
                <a:t>Buy from MP</a:t>
              </a:r>
              <a:r>
                <a:rPr lang="en-US" sz="1400" u="none">
                  <a:solidFill>
                    <a:schemeClr val="tx1"/>
                  </a:solidFill>
                  <a:latin typeface="Arial" charset="0"/>
                  <a:cs typeface="Times New Roman" charset="0"/>
                </a:rPr>
                <a:t>     </a:t>
              </a:r>
            </a:p>
          </p:txBody>
        </p:sp>
        <p:sp>
          <p:nvSpPr>
            <p:cNvPr id="31767" name="AutoShape 1081"/>
            <p:cNvSpPr>
              <a:spLocks noChangeArrowheads="1"/>
            </p:cNvSpPr>
            <p:nvPr/>
          </p:nvSpPr>
          <p:spPr bwMode="auto">
            <a:xfrm>
              <a:off x="1584" y="3336"/>
              <a:ext cx="768" cy="456"/>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r>
                <a:rPr lang="en-US" sz="1800" b="1" u="none">
                  <a:solidFill>
                    <a:schemeClr val="tx1"/>
                  </a:solidFill>
                  <a:latin typeface="Arial" charset="0"/>
                  <a:cs typeface="Times New Roman" charset="0"/>
                </a:rPr>
                <a:t>B</a:t>
              </a:r>
            </a:p>
            <a:p>
              <a:pPr eaLnBrk="0" hangingPunct="0">
                <a:spcBef>
                  <a:spcPct val="0"/>
                </a:spcBef>
                <a:buClrTx/>
                <a:buFontTx/>
                <a:buNone/>
              </a:pPr>
              <a:r>
                <a:rPr lang="en-US" sz="1200" u="none">
                  <a:solidFill>
                    <a:schemeClr val="tx1"/>
                  </a:solidFill>
                  <a:latin typeface="Arial" charset="0"/>
                  <a:cs typeface="Times New Roman" charset="0"/>
                </a:rPr>
                <a:t>Buy from RMS</a:t>
              </a:r>
            </a:p>
          </p:txBody>
        </p:sp>
        <p:sp>
          <p:nvSpPr>
            <p:cNvPr id="31768" name="AutoShape 1082"/>
            <p:cNvSpPr>
              <a:spLocks noChangeArrowheads="1"/>
            </p:cNvSpPr>
            <p:nvPr/>
          </p:nvSpPr>
          <p:spPr bwMode="auto">
            <a:xfrm>
              <a:off x="2352" y="3336"/>
              <a:ext cx="768" cy="456"/>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endParaRPr lang="en-US" sz="1800" b="1" u="none">
                <a:solidFill>
                  <a:schemeClr val="tx1"/>
                </a:solidFill>
                <a:latin typeface="Arial" charset="0"/>
                <a:cs typeface="Times New Roman" charset="0"/>
              </a:endParaRPr>
            </a:p>
            <a:p>
              <a:pPr eaLnBrk="0" hangingPunct="0">
                <a:spcBef>
                  <a:spcPct val="0"/>
                </a:spcBef>
                <a:buClrTx/>
                <a:buFontTx/>
                <a:buNone/>
              </a:pPr>
              <a:r>
                <a:rPr lang="en-US" sz="1800" b="1" u="none">
                  <a:solidFill>
                    <a:schemeClr val="tx1"/>
                  </a:solidFill>
                  <a:latin typeface="Arial" charset="0"/>
                  <a:cs typeface="Times New Roman" charset="0"/>
                </a:rPr>
                <a:t>C </a:t>
              </a:r>
            </a:p>
            <a:p>
              <a:pPr eaLnBrk="0" hangingPunct="0">
                <a:spcBef>
                  <a:spcPct val="0"/>
                </a:spcBef>
                <a:buClrTx/>
                <a:buFontTx/>
                <a:buNone/>
              </a:pPr>
              <a:r>
                <a:rPr lang="en-US" sz="1200" u="none">
                  <a:solidFill>
                    <a:schemeClr val="tx1"/>
                  </a:solidFill>
                  <a:latin typeface="Arial" charset="0"/>
                  <a:cs typeface="Times New Roman" charset="0"/>
                </a:rPr>
                <a:t>Buy from RMS</a:t>
              </a:r>
              <a:endParaRPr lang="en-US" sz="1800" b="1" u="none">
                <a:solidFill>
                  <a:schemeClr val="tx1"/>
                </a:solidFill>
                <a:latin typeface="Arial" charset="0"/>
                <a:cs typeface="Times New Roman" charset="0"/>
              </a:endParaRPr>
            </a:p>
            <a:p>
              <a:pPr eaLnBrk="0" hangingPunct="0">
                <a:spcBef>
                  <a:spcPct val="0"/>
                </a:spcBef>
                <a:buClrTx/>
                <a:buFontTx/>
                <a:buNone/>
              </a:pPr>
              <a:endParaRPr lang="en-US" sz="1400" u="none">
                <a:solidFill>
                  <a:schemeClr val="tx1"/>
                </a:solidFill>
                <a:latin typeface="Arial" charset="0"/>
                <a:cs typeface="Times New Roman" charset="0"/>
              </a:endParaRPr>
            </a:p>
          </p:txBody>
        </p:sp>
        <p:sp>
          <p:nvSpPr>
            <p:cNvPr id="31769" name="Line 1083"/>
            <p:cNvSpPr>
              <a:spLocks noChangeShapeType="1"/>
            </p:cNvSpPr>
            <p:nvPr/>
          </p:nvSpPr>
          <p:spPr bwMode="auto">
            <a:xfrm>
              <a:off x="1056" y="2971"/>
              <a:ext cx="0" cy="365"/>
            </a:xfrm>
            <a:prstGeom prst="line">
              <a:avLst/>
            </a:prstGeom>
            <a:noFill/>
            <a:ln w="25400">
              <a:solidFill>
                <a:schemeClr val="tx1"/>
              </a:solidFill>
              <a:round/>
              <a:headEnd type="none" w="sm" len="sm"/>
              <a:tailEnd type="triangle" w="lg" len="med"/>
            </a:ln>
          </p:spPr>
          <p:txBody>
            <a:bodyPr/>
            <a:lstStyle/>
            <a:p>
              <a:endParaRPr lang="en-US"/>
            </a:p>
          </p:txBody>
        </p:sp>
        <p:sp>
          <p:nvSpPr>
            <p:cNvPr id="31770" name="Line 1084"/>
            <p:cNvSpPr>
              <a:spLocks noChangeShapeType="1"/>
            </p:cNvSpPr>
            <p:nvPr/>
          </p:nvSpPr>
          <p:spPr bwMode="auto">
            <a:xfrm>
              <a:off x="1968" y="2926"/>
              <a:ext cx="0" cy="410"/>
            </a:xfrm>
            <a:prstGeom prst="line">
              <a:avLst/>
            </a:prstGeom>
            <a:noFill/>
            <a:ln w="25400">
              <a:solidFill>
                <a:schemeClr val="tx1"/>
              </a:solidFill>
              <a:round/>
              <a:headEnd type="none" w="sm" len="sm"/>
              <a:tailEnd type="triangle" w="lg" len="med"/>
            </a:ln>
          </p:spPr>
          <p:txBody>
            <a:bodyPr/>
            <a:lstStyle/>
            <a:p>
              <a:endParaRPr lang="en-US"/>
            </a:p>
          </p:txBody>
        </p:sp>
        <p:sp>
          <p:nvSpPr>
            <p:cNvPr id="31771" name="Line 1085"/>
            <p:cNvSpPr>
              <a:spLocks noChangeShapeType="1"/>
            </p:cNvSpPr>
            <p:nvPr/>
          </p:nvSpPr>
          <p:spPr bwMode="auto">
            <a:xfrm>
              <a:off x="2784" y="2926"/>
              <a:ext cx="0" cy="410"/>
            </a:xfrm>
            <a:prstGeom prst="line">
              <a:avLst/>
            </a:prstGeom>
            <a:noFill/>
            <a:ln w="25400">
              <a:solidFill>
                <a:schemeClr val="tx1"/>
              </a:solidFill>
              <a:round/>
              <a:headEnd type="none" w="sm" len="sm"/>
              <a:tailEnd type="triangle" w="lg" len="med"/>
            </a:ln>
          </p:spPr>
          <p:txBody>
            <a:bodyPr/>
            <a:lstStyle/>
            <a:p>
              <a:endParaRPr lang="en-US"/>
            </a:p>
          </p:txBody>
        </p:sp>
        <p:sp>
          <p:nvSpPr>
            <p:cNvPr id="31772" name="Line 1089"/>
            <p:cNvSpPr>
              <a:spLocks noChangeShapeType="1"/>
            </p:cNvSpPr>
            <p:nvPr/>
          </p:nvSpPr>
          <p:spPr bwMode="auto">
            <a:xfrm>
              <a:off x="3552" y="2926"/>
              <a:ext cx="0" cy="228"/>
            </a:xfrm>
            <a:prstGeom prst="line">
              <a:avLst/>
            </a:prstGeom>
            <a:noFill/>
            <a:ln w="25400">
              <a:solidFill>
                <a:schemeClr val="tx1"/>
              </a:solidFill>
              <a:round/>
              <a:headEnd type="none" w="sm" len="sm"/>
              <a:tailEnd type="triangle" w="lg" len="med"/>
            </a:ln>
          </p:spPr>
          <p:txBody>
            <a:bodyPr/>
            <a:lstStyle/>
            <a:p>
              <a:endParaRPr lang="en-US"/>
            </a:p>
          </p:txBody>
        </p:sp>
        <p:sp>
          <p:nvSpPr>
            <p:cNvPr id="31773" name="Text Box 1090"/>
            <p:cNvSpPr txBox="1">
              <a:spLocks noChangeArrowheads="1"/>
            </p:cNvSpPr>
            <p:nvPr/>
          </p:nvSpPr>
          <p:spPr bwMode="auto">
            <a:xfrm>
              <a:off x="3408" y="2880"/>
              <a:ext cx="240" cy="365"/>
            </a:xfrm>
            <a:prstGeom prst="rect">
              <a:avLst/>
            </a:prstGeom>
            <a:noFill/>
            <a:ln w="28575">
              <a:noFill/>
              <a:miter lim="800000"/>
              <a:headEnd type="none" w="sm" len="sm"/>
              <a:tailEnd type="none" w="sm" len="sm"/>
            </a:ln>
          </p:spPr>
          <p:txBody>
            <a:bodyPr>
              <a:spAutoFit/>
            </a:bodyPr>
            <a:lstStyle/>
            <a:p>
              <a:pPr defTabSz="228600">
                <a:spcBef>
                  <a:spcPct val="50000"/>
                </a:spcBef>
              </a:pPr>
              <a:r>
                <a:rPr lang="en-US" sz="3200" b="1" u="none">
                  <a:solidFill>
                    <a:schemeClr val="tx1"/>
                  </a:solidFill>
                  <a:latin typeface="Arial" charset="0"/>
                </a:rPr>
                <a:t>×</a:t>
              </a:r>
            </a:p>
          </p:txBody>
        </p:sp>
        <p:sp>
          <p:nvSpPr>
            <p:cNvPr id="31774" name="AutoShape 1095"/>
            <p:cNvSpPr>
              <a:spLocks noChangeArrowheads="1"/>
            </p:cNvSpPr>
            <p:nvPr/>
          </p:nvSpPr>
          <p:spPr bwMode="auto">
            <a:xfrm>
              <a:off x="3264" y="3336"/>
              <a:ext cx="768" cy="456"/>
            </a:xfrm>
            <a:prstGeom prst="flowChartMultidocument">
              <a:avLst/>
            </a:prstGeom>
            <a:noFill/>
            <a:ln w="25400">
              <a:solidFill>
                <a:schemeClr val="tx1"/>
              </a:solidFill>
              <a:miter lim="800000"/>
              <a:headEnd type="none" w="sm" len="sm"/>
              <a:tailEnd type="none" w="sm" len="sm"/>
            </a:ln>
          </p:spPr>
          <p:txBody>
            <a:bodyPr wrap="none" anchor="ctr"/>
            <a:lstStyle/>
            <a:p>
              <a:pPr eaLnBrk="0" hangingPunct="0">
                <a:spcBef>
                  <a:spcPct val="0"/>
                </a:spcBef>
                <a:buClrTx/>
                <a:buFontTx/>
                <a:buNone/>
              </a:pPr>
              <a:endParaRPr lang="en-US" sz="1800" b="1" u="none">
                <a:solidFill>
                  <a:schemeClr val="tx1"/>
                </a:solidFill>
                <a:latin typeface="Arial" charset="0"/>
                <a:cs typeface="Times New Roman" charset="0"/>
              </a:endParaRPr>
            </a:p>
            <a:p>
              <a:pPr eaLnBrk="0" hangingPunct="0">
                <a:spcBef>
                  <a:spcPct val="0"/>
                </a:spcBef>
                <a:buClrTx/>
                <a:buFontTx/>
                <a:buNone/>
              </a:pPr>
              <a:r>
                <a:rPr lang="en-US" sz="1800" b="1" u="none">
                  <a:solidFill>
                    <a:schemeClr val="tx1"/>
                  </a:solidFill>
                  <a:latin typeface="Arial" charset="0"/>
                  <a:cs typeface="Times New Roman" charset="0"/>
                </a:rPr>
                <a:t>B </a:t>
              </a:r>
            </a:p>
            <a:p>
              <a:pPr eaLnBrk="0" hangingPunct="0">
                <a:spcBef>
                  <a:spcPct val="0"/>
                </a:spcBef>
                <a:buClrTx/>
                <a:buFontTx/>
                <a:buNone/>
              </a:pPr>
              <a:r>
                <a:rPr lang="en-US" sz="1200" u="none">
                  <a:solidFill>
                    <a:schemeClr val="tx1"/>
                  </a:solidFill>
                  <a:latin typeface="Arial" charset="0"/>
                  <a:cs typeface="Times New Roman" charset="0"/>
                </a:rPr>
                <a:t>Buy from OEM</a:t>
              </a:r>
              <a:endParaRPr lang="en-US" sz="1800" b="1" u="none">
                <a:solidFill>
                  <a:schemeClr val="tx1"/>
                </a:solidFill>
                <a:latin typeface="Arial" charset="0"/>
                <a:cs typeface="Times New Roman" charset="0"/>
              </a:endParaRPr>
            </a:p>
            <a:p>
              <a:pPr eaLnBrk="0" hangingPunct="0">
                <a:spcBef>
                  <a:spcPct val="0"/>
                </a:spcBef>
                <a:buClrTx/>
                <a:buFontTx/>
                <a:buNone/>
              </a:pPr>
              <a:endParaRPr lang="en-US" sz="1400" u="none">
                <a:solidFill>
                  <a:schemeClr val="tx1"/>
                </a:solidFill>
                <a:latin typeface="Arial" charset="0"/>
                <a:cs typeface="Times New Roman" charset="0"/>
              </a:endParaRPr>
            </a:p>
          </p:txBody>
        </p:sp>
        <p:sp>
          <p:nvSpPr>
            <p:cNvPr id="31775" name="Line 1096"/>
            <p:cNvSpPr>
              <a:spLocks noChangeShapeType="1"/>
            </p:cNvSpPr>
            <p:nvPr/>
          </p:nvSpPr>
          <p:spPr bwMode="auto">
            <a:xfrm>
              <a:off x="3696" y="3168"/>
              <a:ext cx="0" cy="218"/>
            </a:xfrm>
            <a:prstGeom prst="line">
              <a:avLst/>
            </a:prstGeom>
            <a:noFill/>
            <a:ln w="25400">
              <a:solidFill>
                <a:schemeClr val="tx1"/>
              </a:solidFill>
              <a:round/>
              <a:headEnd type="none" w="sm" len="sm"/>
              <a:tailEnd type="triangle" w="lg" len="med"/>
            </a:ln>
          </p:spPr>
          <p:txBody>
            <a:bodyPr/>
            <a:lstStyle/>
            <a:p>
              <a:endParaRPr lang="en-US"/>
            </a:p>
          </p:txBody>
        </p:sp>
        <p:sp>
          <p:nvSpPr>
            <p:cNvPr id="31776" name="Line 1098"/>
            <p:cNvSpPr>
              <a:spLocks noChangeShapeType="1"/>
            </p:cNvSpPr>
            <p:nvPr/>
          </p:nvSpPr>
          <p:spPr bwMode="auto">
            <a:xfrm>
              <a:off x="5136" y="2928"/>
              <a:ext cx="0" cy="228"/>
            </a:xfrm>
            <a:prstGeom prst="line">
              <a:avLst/>
            </a:prstGeom>
            <a:noFill/>
            <a:ln w="25400">
              <a:solidFill>
                <a:schemeClr val="tx1"/>
              </a:solidFill>
              <a:round/>
              <a:headEnd type="none" w="sm" len="sm"/>
              <a:tailEnd type="triangle" w="lg" len="med"/>
            </a:ln>
          </p:spPr>
          <p:txBody>
            <a:bodyPr/>
            <a:lstStyle/>
            <a:p>
              <a:endParaRPr lang="en-US"/>
            </a:p>
          </p:txBody>
        </p:sp>
        <p:sp>
          <p:nvSpPr>
            <p:cNvPr id="31777" name="Text Box 1102"/>
            <p:cNvSpPr txBox="1">
              <a:spLocks noChangeArrowheads="1"/>
            </p:cNvSpPr>
            <p:nvPr/>
          </p:nvSpPr>
          <p:spPr bwMode="auto">
            <a:xfrm>
              <a:off x="4272" y="3216"/>
              <a:ext cx="1344" cy="760"/>
            </a:xfrm>
            <a:prstGeom prst="rect">
              <a:avLst/>
            </a:prstGeom>
            <a:solidFill>
              <a:schemeClr val="bg1"/>
            </a:solidFill>
            <a:ln w="19050">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cs typeface="Times New Roman" charset="0"/>
                </a:rPr>
                <a:t>In Organization Items Release Time fence = “</a:t>
              </a:r>
              <a:r>
                <a:rPr lang="en-US" sz="1200" b="1" u="none">
                  <a:solidFill>
                    <a:srgbClr val="0033CC"/>
                  </a:solidFill>
                  <a:latin typeface="Arial" charset="0"/>
                  <a:cs typeface="Times New Roman" charset="0"/>
                </a:rPr>
                <a:t>Don’t release Auto or Manual</a:t>
              </a:r>
              <a:r>
                <a:rPr lang="en-US" sz="1200" b="1" u="none">
                  <a:solidFill>
                    <a:schemeClr val="tx1"/>
                  </a:solidFill>
                  <a:latin typeface="Arial" charset="0"/>
                  <a:cs typeface="Times New Roman" charset="0"/>
                </a:rPr>
                <a:t>”  for  A and C, Planned orders can’t be released</a:t>
              </a:r>
            </a:p>
          </p:txBody>
        </p:sp>
        <p:sp>
          <p:nvSpPr>
            <p:cNvPr id="31778" name="Line 1103"/>
            <p:cNvSpPr>
              <a:spLocks noChangeShapeType="1"/>
            </p:cNvSpPr>
            <p:nvPr/>
          </p:nvSpPr>
          <p:spPr bwMode="auto">
            <a:xfrm>
              <a:off x="3696" y="3168"/>
              <a:ext cx="672" cy="0"/>
            </a:xfrm>
            <a:prstGeom prst="line">
              <a:avLst/>
            </a:prstGeom>
            <a:noFill/>
            <a:ln w="28575">
              <a:solidFill>
                <a:schemeClr val="tx1"/>
              </a:solidFill>
              <a:round/>
              <a:headEnd type="none" w="sm" len="sm"/>
              <a:tailEnd type="none" w="sm" len="sm"/>
            </a:ln>
          </p:spPr>
          <p:txBody>
            <a:bodyPr/>
            <a:lstStyle/>
            <a:p>
              <a:endParaRPr lang="en-US"/>
            </a:p>
          </p:txBody>
        </p:sp>
        <p:sp>
          <p:nvSpPr>
            <p:cNvPr id="31779" name="Line 1104"/>
            <p:cNvSpPr>
              <a:spLocks noChangeShapeType="1"/>
            </p:cNvSpPr>
            <p:nvPr/>
          </p:nvSpPr>
          <p:spPr bwMode="auto">
            <a:xfrm>
              <a:off x="4368" y="2928"/>
              <a:ext cx="0" cy="240"/>
            </a:xfrm>
            <a:prstGeom prst="line">
              <a:avLst/>
            </a:prstGeom>
            <a:noFill/>
            <a:ln w="25400">
              <a:solidFill>
                <a:schemeClr val="tx1"/>
              </a:solidFill>
              <a:round/>
              <a:headEnd type="none" w="sm" len="sm"/>
              <a:tailEnd type="none" w="lg"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Execution Prepositioned Components</a:t>
            </a:r>
          </a:p>
        </p:txBody>
      </p:sp>
      <p:sp>
        <p:nvSpPr>
          <p:cNvPr id="32771" name="Rectangle 71"/>
          <p:cNvSpPr>
            <a:spLocks noChangeArrowheads="1"/>
          </p:cNvSpPr>
          <p:nvPr/>
        </p:nvSpPr>
        <p:spPr bwMode="auto">
          <a:xfrm>
            <a:off x="352425" y="1219200"/>
            <a:ext cx="8229600" cy="51054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32772" name="Line 72"/>
          <p:cNvSpPr>
            <a:spLocks noChangeShapeType="1"/>
          </p:cNvSpPr>
          <p:nvPr/>
        </p:nvSpPr>
        <p:spPr bwMode="auto">
          <a:xfrm>
            <a:off x="4291013" y="1219200"/>
            <a:ext cx="0" cy="4648200"/>
          </a:xfrm>
          <a:prstGeom prst="line">
            <a:avLst/>
          </a:prstGeom>
          <a:noFill/>
          <a:ln w="9525">
            <a:solidFill>
              <a:schemeClr val="tx1"/>
            </a:solidFill>
            <a:round/>
            <a:headEnd type="none" w="sm" len="sm"/>
            <a:tailEnd type="none" w="sm" len="sm"/>
          </a:ln>
        </p:spPr>
        <p:txBody>
          <a:bodyPr/>
          <a:lstStyle/>
          <a:p>
            <a:endParaRPr lang="en-US"/>
          </a:p>
        </p:txBody>
      </p:sp>
      <p:sp>
        <p:nvSpPr>
          <p:cNvPr id="32773" name="Text Box 73"/>
          <p:cNvSpPr txBox="1">
            <a:spLocks noChangeArrowheads="1"/>
          </p:cNvSpPr>
          <p:nvPr/>
        </p:nvSpPr>
        <p:spPr bwMode="auto">
          <a:xfrm>
            <a:off x="984250" y="1081088"/>
            <a:ext cx="3054350" cy="51911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OEM (Standard Cost Org</a:t>
            </a:r>
            <a:r>
              <a:rPr lang="en-US" sz="1800" u="none">
                <a:solidFill>
                  <a:schemeClr val="tx1"/>
                </a:solidFill>
                <a:latin typeface="Arial" charset="0"/>
                <a:cs typeface="Times New Roman" charset="0"/>
              </a:rPr>
              <a:t>)</a:t>
            </a:r>
            <a:r>
              <a:rPr lang="en-US" sz="2800" u="none">
                <a:solidFill>
                  <a:schemeClr val="tx1"/>
                </a:solidFill>
                <a:latin typeface="Arial" charset="0"/>
                <a:cs typeface="Times New Roman" charset="0"/>
              </a:rPr>
              <a:t>   </a:t>
            </a:r>
          </a:p>
        </p:txBody>
      </p:sp>
      <p:sp>
        <p:nvSpPr>
          <p:cNvPr id="32774" name="Text Box 74"/>
          <p:cNvSpPr txBox="1">
            <a:spLocks noChangeArrowheads="1"/>
          </p:cNvSpPr>
          <p:nvPr/>
        </p:nvSpPr>
        <p:spPr bwMode="auto">
          <a:xfrm>
            <a:off x="5205413" y="1081088"/>
            <a:ext cx="3328987" cy="51911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800" b="1" u="none">
                <a:solidFill>
                  <a:schemeClr val="tx1"/>
                </a:solidFill>
                <a:latin typeface="Arial" charset="0"/>
                <a:cs typeface="Times New Roman" charset="0"/>
              </a:rPr>
              <a:t>MP (Zero Cost Organization</a:t>
            </a:r>
            <a:r>
              <a:rPr lang="en-US" sz="1800" u="none">
                <a:solidFill>
                  <a:schemeClr val="tx1"/>
                </a:solidFill>
                <a:latin typeface="Arial" charset="0"/>
                <a:cs typeface="Times New Roman" charset="0"/>
              </a:rPr>
              <a:t>)</a:t>
            </a:r>
            <a:r>
              <a:rPr lang="en-US" sz="2800" u="none">
                <a:solidFill>
                  <a:schemeClr val="tx1"/>
                </a:solidFill>
                <a:latin typeface="Arial" charset="0"/>
                <a:cs typeface="Times New Roman" charset="0"/>
              </a:rPr>
              <a:t>   </a:t>
            </a:r>
          </a:p>
        </p:txBody>
      </p:sp>
      <p:grpSp>
        <p:nvGrpSpPr>
          <p:cNvPr id="2" name="Group 75"/>
          <p:cNvGrpSpPr>
            <a:grpSpLocks/>
          </p:cNvGrpSpPr>
          <p:nvPr/>
        </p:nvGrpSpPr>
        <p:grpSpPr bwMode="auto">
          <a:xfrm>
            <a:off x="2971800" y="4953000"/>
            <a:ext cx="4648200" cy="739775"/>
            <a:chOff x="1872" y="3120"/>
            <a:chExt cx="2928" cy="466"/>
          </a:xfrm>
        </p:grpSpPr>
        <p:sp>
          <p:nvSpPr>
            <p:cNvPr id="32838" name="Text Box 76"/>
            <p:cNvSpPr txBox="1">
              <a:spLocks noChangeArrowheads="1"/>
            </p:cNvSpPr>
            <p:nvPr/>
          </p:nvSpPr>
          <p:spPr bwMode="auto">
            <a:xfrm>
              <a:off x="3792" y="3120"/>
              <a:ext cx="1008"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Discrete Job</a:t>
              </a:r>
              <a:r>
                <a:rPr lang="en-US" sz="1400" u="none">
                  <a:solidFill>
                    <a:schemeClr val="tx1"/>
                  </a:solidFill>
                  <a:latin typeface="Arial" charset="0"/>
                  <a:cs typeface="Times New Roman" charset="0"/>
                </a:rPr>
                <a:t> Assembly : </a:t>
              </a:r>
              <a:r>
                <a:rPr lang="en-US" sz="1400" b="1" u="none">
                  <a:solidFill>
                    <a:schemeClr val="tx1"/>
                  </a:solidFill>
                  <a:latin typeface="Arial" charset="0"/>
                  <a:cs typeface="Times New Roman" charset="0"/>
                </a:rPr>
                <a:t>A </a:t>
              </a:r>
              <a:r>
                <a:rPr lang="en-US" sz="1400" u="none">
                  <a:solidFill>
                    <a:schemeClr val="tx1"/>
                  </a:solidFill>
                  <a:latin typeface="Arial" charset="0"/>
                  <a:cs typeface="Times New Roman" charset="0"/>
                </a:rPr>
                <a:t>QTY</a:t>
              </a:r>
              <a:r>
                <a:rPr lang="en-US" sz="1400" b="1" u="none">
                  <a:solidFill>
                    <a:schemeClr val="tx1"/>
                  </a:solidFill>
                  <a:latin typeface="Arial" charset="0"/>
                  <a:cs typeface="Times New Roman" charset="0"/>
                </a:rPr>
                <a:t> :10Ea</a:t>
              </a:r>
            </a:p>
          </p:txBody>
        </p:sp>
        <p:sp>
          <p:nvSpPr>
            <p:cNvPr id="32839" name="Line 77"/>
            <p:cNvSpPr>
              <a:spLocks noChangeShapeType="1"/>
            </p:cNvSpPr>
            <p:nvPr/>
          </p:nvSpPr>
          <p:spPr bwMode="auto">
            <a:xfrm>
              <a:off x="1872" y="3312"/>
              <a:ext cx="1920" cy="0"/>
            </a:xfrm>
            <a:prstGeom prst="line">
              <a:avLst/>
            </a:prstGeom>
            <a:noFill/>
            <a:ln w="25400">
              <a:solidFill>
                <a:srgbClr val="0000FF"/>
              </a:solidFill>
              <a:round/>
              <a:headEnd type="none" w="sm" len="sm"/>
              <a:tailEnd type="triangle" w="lg" len="lg"/>
            </a:ln>
          </p:spPr>
          <p:txBody>
            <a:bodyPr/>
            <a:lstStyle/>
            <a:p>
              <a:endParaRPr lang="en-US"/>
            </a:p>
          </p:txBody>
        </p:sp>
      </p:grpSp>
      <p:grpSp>
        <p:nvGrpSpPr>
          <p:cNvPr id="3" name="Group 78"/>
          <p:cNvGrpSpPr>
            <a:grpSpLocks/>
          </p:cNvGrpSpPr>
          <p:nvPr/>
        </p:nvGrpSpPr>
        <p:grpSpPr bwMode="auto">
          <a:xfrm>
            <a:off x="703263" y="2895600"/>
            <a:ext cx="4402137" cy="3362325"/>
            <a:chOff x="443" y="1824"/>
            <a:chExt cx="2773" cy="2118"/>
          </a:xfrm>
        </p:grpSpPr>
        <p:grpSp>
          <p:nvGrpSpPr>
            <p:cNvPr id="32834" name="Group 79"/>
            <p:cNvGrpSpPr>
              <a:grpSpLocks/>
            </p:cNvGrpSpPr>
            <p:nvPr/>
          </p:nvGrpSpPr>
          <p:grpSpPr bwMode="auto">
            <a:xfrm>
              <a:off x="1296" y="1824"/>
              <a:ext cx="1920" cy="466"/>
              <a:chOff x="1296" y="1824"/>
              <a:chExt cx="1920" cy="466"/>
            </a:xfrm>
          </p:grpSpPr>
          <p:sp>
            <p:nvSpPr>
              <p:cNvPr id="32836" name="Line 80"/>
              <p:cNvSpPr>
                <a:spLocks noChangeShapeType="1"/>
              </p:cNvSpPr>
              <p:nvPr/>
            </p:nvSpPr>
            <p:spPr bwMode="auto">
              <a:xfrm flipH="1">
                <a:off x="2496" y="2064"/>
                <a:ext cx="720" cy="0"/>
              </a:xfrm>
              <a:prstGeom prst="line">
                <a:avLst/>
              </a:prstGeom>
              <a:noFill/>
              <a:ln w="25400">
                <a:solidFill>
                  <a:srgbClr val="0000FF"/>
                </a:solidFill>
                <a:round/>
                <a:headEnd type="none" w="sm" len="sm"/>
                <a:tailEnd type="triangle" w="lg" len="lg"/>
              </a:ln>
            </p:spPr>
            <p:txBody>
              <a:bodyPr/>
              <a:lstStyle/>
              <a:p>
                <a:endParaRPr lang="en-US"/>
              </a:p>
            </p:txBody>
          </p:sp>
          <p:sp>
            <p:nvSpPr>
              <p:cNvPr id="32837" name="Text Box 81"/>
              <p:cNvSpPr txBox="1">
                <a:spLocks noChangeArrowheads="1"/>
              </p:cNvSpPr>
              <p:nvPr/>
            </p:nvSpPr>
            <p:spPr bwMode="auto">
              <a:xfrm>
                <a:off x="1296" y="1824"/>
                <a:ext cx="1200"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SO </a:t>
                </a:r>
                <a:r>
                  <a:rPr lang="en-US" sz="1400" u="none">
                    <a:solidFill>
                      <a:schemeClr val="tx1"/>
                    </a:solidFill>
                    <a:latin typeface="Arial" charset="0"/>
                    <a:cs typeface="Times New Roman" charset="0"/>
                  </a:rPr>
                  <a:t>Item : </a:t>
                </a:r>
                <a:r>
                  <a:rPr lang="en-US" sz="1400" b="1" u="none">
                    <a:solidFill>
                      <a:schemeClr val="tx1"/>
                    </a:solidFill>
                    <a:latin typeface="Arial" charset="0"/>
                    <a:cs typeface="Times New Roman" charset="0"/>
                  </a:rPr>
                  <a:t>B ,</a:t>
                </a:r>
                <a:r>
                  <a:rPr lang="en-US" sz="1400" u="none">
                    <a:solidFill>
                      <a:schemeClr val="tx1"/>
                    </a:solidFill>
                    <a:latin typeface="Arial" charset="0"/>
                    <a:cs typeface="Times New Roman" charset="0"/>
                  </a:rPr>
                  <a:t> QTY</a:t>
                </a:r>
                <a:r>
                  <a:rPr lang="en-US" sz="1400" b="1" u="none">
                    <a:solidFill>
                      <a:schemeClr val="tx1"/>
                    </a:solidFill>
                    <a:latin typeface="Arial" charset="0"/>
                    <a:cs typeface="Times New Roman" charset="0"/>
                  </a:rPr>
                  <a:t>:100</a:t>
                </a:r>
                <a:r>
                  <a:rPr lang="en-US" sz="1400" u="none">
                    <a:solidFill>
                      <a:schemeClr val="tx1"/>
                    </a:solidFill>
                    <a:latin typeface="Arial" charset="0"/>
                    <a:cs typeface="Times New Roman" charset="0"/>
                  </a:rPr>
                  <a:t>Ea</a:t>
                </a:r>
                <a:r>
                  <a:rPr lang="en-US" sz="1400" b="1" u="none">
                    <a:solidFill>
                      <a:schemeClr val="tx1"/>
                    </a:solidFill>
                    <a:latin typeface="Arial" charset="0"/>
                    <a:cs typeface="Times New Roman" charset="0"/>
                  </a:rPr>
                  <a:t> </a:t>
                </a:r>
                <a:r>
                  <a:rPr lang="en-US" sz="1400" u="none">
                    <a:solidFill>
                      <a:schemeClr val="tx1"/>
                    </a:solidFill>
                    <a:latin typeface="Arial" charset="0"/>
                    <a:cs typeface="Times New Roman" charset="0"/>
                  </a:rPr>
                  <a:t>Customer: </a:t>
                </a:r>
                <a:r>
                  <a:rPr lang="en-US" sz="1400" b="1" u="none">
                    <a:solidFill>
                      <a:schemeClr val="tx1"/>
                    </a:solidFill>
                    <a:latin typeface="Arial" charset="0"/>
                    <a:cs typeface="Times New Roman" charset="0"/>
                  </a:rPr>
                  <a:t>MP</a:t>
                </a:r>
              </a:p>
            </p:txBody>
          </p:sp>
        </p:grpSp>
        <p:sp>
          <p:nvSpPr>
            <p:cNvPr id="32835" name="Text Box 82"/>
            <p:cNvSpPr txBox="1">
              <a:spLocks noChangeArrowheads="1"/>
            </p:cNvSpPr>
            <p:nvPr/>
          </p:nvSpPr>
          <p:spPr bwMode="auto">
            <a:xfrm>
              <a:off x="443" y="3744"/>
              <a:ext cx="764" cy="198"/>
            </a:xfrm>
            <a:prstGeom prst="rect">
              <a:avLst/>
            </a:prstGeom>
            <a:solidFill>
              <a:srgbClr val="CCFFFF"/>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Interlock</a:t>
              </a:r>
            </a:p>
          </p:txBody>
        </p:sp>
      </p:grpSp>
      <p:sp>
        <p:nvSpPr>
          <p:cNvPr id="32777" name="Line 83"/>
          <p:cNvSpPr>
            <a:spLocks noChangeShapeType="1"/>
          </p:cNvSpPr>
          <p:nvPr/>
        </p:nvSpPr>
        <p:spPr bwMode="auto">
          <a:xfrm>
            <a:off x="352425" y="5867400"/>
            <a:ext cx="8229600" cy="0"/>
          </a:xfrm>
          <a:prstGeom prst="line">
            <a:avLst/>
          </a:prstGeom>
          <a:noFill/>
          <a:ln w="9525">
            <a:solidFill>
              <a:schemeClr val="tx1"/>
            </a:solidFill>
            <a:round/>
            <a:headEnd type="none" w="sm" len="sm"/>
            <a:tailEnd type="none" w="sm" len="sm"/>
          </a:ln>
        </p:spPr>
        <p:txBody>
          <a:bodyPr/>
          <a:lstStyle/>
          <a:p>
            <a:endParaRPr lang="en-US"/>
          </a:p>
        </p:txBody>
      </p:sp>
      <p:sp>
        <p:nvSpPr>
          <p:cNvPr id="657492" name="Text Box 84"/>
          <p:cNvSpPr txBox="1">
            <a:spLocks noChangeArrowheads="1"/>
          </p:cNvSpPr>
          <p:nvPr/>
        </p:nvSpPr>
        <p:spPr bwMode="auto">
          <a:xfrm>
            <a:off x="2971800" y="5410200"/>
            <a:ext cx="838200" cy="314325"/>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Receive</a:t>
            </a:r>
          </a:p>
        </p:txBody>
      </p:sp>
      <p:sp>
        <p:nvSpPr>
          <p:cNvPr id="32779" name="Line 85"/>
          <p:cNvSpPr>
            <a:spLocks noChangeShapeType="1"/>
          </p:cNvSpPr>
          <p:nvPr/>
        </p:nvSpPr>
        <p:spPr bwMode="auto">
          <a:xfrm>
            <a:off x="492125" y="5257800"/>
            <a:ext cx="563563" cy="0"/>
          </a:xfrm>
          <a:prstGeom prst="line">
            <a:avLst/>
          </a:prstGeom>
          <a:noFill/>
          <a:ln w="38100">
            <a:solidFill>
              <a:schemeClr val="tx1"/>
            </a:solidFill>
            <a:round/>
            <a:headEnd type="none" w="sm" len="sm"/>
            <a:tailEnd type="stealth" w="lg" len="lg"/>
          </a:ln>
        </p:spPr>
        <p:txBody>
          <a:bodyPr/>
          <a:lstStyle/>
          <a:p>
            <a:endParaRPr lang="en-US"/>
          </a:p>
        </p:txBody>
      </p:sp>
      <p:sp>
        <p:nvSpPr>
          <p:cNvPr id="32780" name="Text Box 86"/>
          <p:cNvSpPr txBox="1">
            <a:spLocks noChangeArrowheads="1"/>
          </p:cNvSpPr>
          <p:nvPr/>
        </p:nvSpPr>
        <p:spPr bwMode="auto">
          <a:xfrm>
            <a:off x="1055688" y="4975225"/>
            <a:ext cx="1916112" cy="739775"/>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Subcontracting Order</a:t>
            </a:r>
            <a:r>
              <a:rPr lang="en-US" sz="1400" u="none">
                <a:solidFill>
                  <a:schemeClr val="tx1"/>
                </a:solidFill>
                <a:latin typeface="Arial" charset="0"/>
                <a:cs typeface="Times New Roman" charset="0"/>
              </a:rPr>
              <a:t> Assembly : </a:t>
            </a:r>
            <a:r>
              <a:rPr lang="en-US" sz="1400" b="1" u="none">
                <a:solidFill>
                  <a:schemeClr val="tx1"/>
                </a:solidFill>
                <a:latin typeface="Arial" charset="0"/>
                <a:cs typeface="Times New Roman" charset="0"/>
              </a:rPr>
              <a:t>A </a:t>
            </a:r>
            <a:r>
              <a:rPr lang="en-US" sz="1400" u="none">
                <a:solidFill>
                  <a:schemeClr val="tx1"/>
                </a:solidFill>
                <a:latin typeface="Arial" charset="0"/>
                <a:cs typeface="Times New Roman" charset="0"/>
              </a:rPr>
              <a:t> , 10Ea Supplier : </a:t>
            </a:r>
            <a:r>
              <a:rPr lang="en-US" sz="1400" b="1" u="none">
                <a:solidFill>
                  <a:schemeClr val="tx1"/>
                </a:solidFill>
                <a:latin typeface="Arial" charset="0"/>
                <a:cs typeface="Times New Roman" charset="0"/>
              </a:rPr>
              <a:t>MP</a:t>
            </a:r>
          </a:p>
        </p:txBody>
      </p:sp>
      <p:sp>
        <p:nvSpPr>
          <p:cNvPr id="32781" name="Text Box 87"/>
          <p:cNvSpPr txBox="1">
            <a:spLocks noChangeArrowheads="1"/>
          </p:cNvSpPr>
          <p:nvPr/>
        </p:nvSpPr>
        <p:spPr bwMode="auto">
          <a:xfrm>
            <a:off x="352425" y="4953000"/>
            <a:ext cx="773113"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b="1" u="none">
                <a:solidFill>
                  <a:schemeClr val="tx1"/>
                </a:solidFill>
                <a:latin typeface="Arial" charset="0"/>
                <a:cs typeface="Times New Roman" charset="0"/>
              </a:rPr>
              <a:t>ASCP</a:t>
            </a:r>
          </a:p>
        </p:txBody>
      </p:sp>
      <p:grpSp>
        <p:nvGrpSpPr>
          <p:cNvPr id="5" name="Group 88"/>
          <p:cNvGrpSpPr>
            <a:grpSpLocks/>
          </p:cNvGrpSpPr>
          <p:nvPr/>
        </p:nvGrpSpPr>
        <p:grpSpPr bwMode="auto">
          <a:xfrm>
            <a:off x="422275" y="2286000"/>
            <a:ext cx="1125538" cy="2667000"/>
            <a:chOff x="288" y="1200"/>
            <a:chExt cx="768" cy="1680"/>
          </a:xfrm>
        </p:grpSpPr>
        <p:sp>
          <p:nvSpPr>
            <p:cNvPr id="32832" name="Text Box 89"/>
            <p:cNvSpPr txBox="1">
              <a:spLocks noChangeArrowheads="1"/>
            </p:cNvSpPr>
            <p:nvPr/>
          </p:nvSpPr>
          <p:spPr bwMode="auto">
            <a:xfrm>
              <a:off x="288" y="1200"/>
              <a:ext cx="76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AP</a:t>
              </a:r>
              <a:r>
                <a:rPr lang="en-US" sz="1400" u="none">
                  <a:solidFill>
                    <a:schemeClr val="bg1"/>
                  </a:solidFill>
                  <a:latin typeface="Arial" charset="0"/>
                  <a:cs typeface="Times New Roman" charset="0"/>
                </a:rPr>
                <a:t> </a:t>
              </a:r>
              <a:r>
                <a:rPr lang="en-US" sz="1400" u="none">
                  <a:solidFill>
                    <a:schemeClr val="tx1"/>
                  </a:solidFill>
                  <a:latin typeface="Arial" charset="0"/>
                  <a:cs typeface="Times New Roman" charset="0"/>
                </a:rPr>
                <a:t>Invoice</a:t>
              </a:r>
            </a:p>
          </p:txBody>
        </p:sp>
        <p:sp>
          <p:nvSpPr>
            <p:cNvPr id="32833" name="Line 90"/>
            <p:cNvSpPr>
              <a:spLocks noChangeShapeType="1"/>
            </p:cNvSpPr>
            <p:nvPr/>
          </p:nvSpPr>
          <p:spPr bwMode="auto">
            <a:xfrm flipV="1">
              <a:off x="816" y="1392"/>
              <a:ext cx="0" cy="1488"/>
            </a:xfrm>
            <a:prstGeom prst="line">
              <a:avLst/>
            </a:prstGeom>
            <a:noFill/>
            <a:ln w="25400">
              <a:solidFill>
                <a:schemeClr val="tx1"/>
              </a:solidFill>
              <a:round/>
              <a:headEnd type="none" w="sm" len="sm"/>
              <a:tailEnd type="triangle" w="lg" len="lg"/>
            </a:ln>
          </p:spPr>
          <p:txBody>
            <a:bodyPr/>
            <a:lstStyle/>
            <a:p>
              <a:endParaRPr lang="en-US"/>
            </a:p>
          </p:txBody>
        </p:sp>
      </p:grpSp>
      <p:grpSp>
        <p:nvGrpSpPr>
          <p:cNvPr id="6" name="Group 91"/>
          <p:cNvGrpSpPr>
            <a:grpSpLocks/>
          </p:cNvGrpSpPr>
          <p:nvPr/>
        </p:nvGrpSpPr>
        <p:grpSpPr bwMode="auto">
          <a:xfrm>
            <a:off x="1758950" y="2286000"/>
            <a:ext cx="1125538" cy="1828800"/>
            <a:chOff x="1200" y="1200"/>
            <a:chExt cx="768" cy="1152"/>
          </a:xfrm>
        </p:grpSpPr>
        <p:sp>
          <p:nvSpPr>
            <p:cNvPr id="32829" name="Text Box 92"/>
            <p:cNvSpPr txBox="1">
              <a:spLocks noChangeArrowheads="1"/>
            </p:cNvSpPr>
            <p:nvPr/>
          </p:nvSpPr>
          <p:spPr bwMode="auto">
            <a:xfrm>
              <a:off x="1200" y="1200"/>
              <a:ext cx="76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AR Invoice</a:t>
              </a:r>
            </a:p>
          </p:txBody>
        </p:sp>
        <p:sp>
          <p:nvSpPr>
            <p:cNvPr id="32830" name="Line 93"/>
            <p:cNvSpPr>
              <a:spLocks noChangeShapeType="1"/>
            </p:cNvSpPr>
            <p:nvPr/>
          </p:nvSpPr>
          <p:spPr bwMode="auto">
            <a:xfrm flipV="1">
              <a:off x="1296" y="1392"/>
              <a:ext cx="0" cy="960"/>
            </a:xfrm>
            <a:prstGeom prst="line">
              <a:avLst/>
            </a:prstGeom>
            <a:noFill/>
            <a:ln w="25400">
              <a:solidFill>
                <a:schemeClr val="tx1"/>
              </a:solidFill>
              <a:round/>
              <a:headEnd type="none" w="sm" len="sm"/>
              <a:tailEnd type="triangle" w="lg" len="lg"/>
            </a:ln>
          </p:spPr>
          <p:txBody>
            <a:bodyPr/>
            <a:lstStyle/>
            <a:p>
              <a:endParaRPr lang="en-US"/>
            </a:p>
          </p:txBody>
        </p:sp>
        <p:sp>
          <p:nvSpPr>
            <p:cNvPr id="32831" name="Line 94"/>
            <p:cNvSpPr>
              <a:spLocks noChangeShapeType="1"/>
            </p:cNvSpPr>
            <p:nvPr/>
          </p:nvSpPr>
          <p:spPr bwMode="auto">
            <a:xfrm flipV="1">
              <a:off x="1728" y="1392"/>
              <a:ext cx="0" cy="192"/>
            </a:xfrm>
            <a:prstGeom prst="line">
              <a:avLst/>
            </a:prstGeom>
            <a:noFill/>
            <a:ln w="25400">
              <a:solidFill>
                <a:schemeClr val="tx1"/>
              </a:solidFill>
              <a:round/>
              <a:headEnd type="none" w="sm" len="sm"/>
              <a:tailEnd type="triangle" w="lg" len="lg"/>
            </a:ln>
          </p:spPr>
          <p:txBody>
            <a:bodyPr/>
            <a:lstStyle/>
            <a:p>
              <a:endParaRPr lang="en-US"/>
            </a:p>
          </p:txBody>
        </p:sp>
      </p:grpSp>
      <p:grpSp>
        <p:nvGrpSpPr>
          <p:cNvPr id="7" name="Group 95"/>
          <p:cNvGrpSpPr>
            <a:grpSpLocks/>
          </p:cNvGrpSpPr>
          <p:nvPr/>
        </p:nvGrpSpPr>
        <p:grpSpPr bwMode="auto">
          <a:xfrm>
            <a:off x="914400" y="1492250"/>
            <a:ext cx="4924425" cy="793750"/>
            <a:chOff x="624" y="700"/>
            <a:chExt cx="3360" cy="500"/>
          </a:xfrm>
        </p:grpSpPr>
        <p:sp>
          <p:nvSpPr>
            <p:cNvPr id="32823" name="Text Box 96"/>
            <p:cNvSpPr txBox="1">
              <a:spLocks noChangeArrowheads="1"/>
            </p:cNvSpPr>
            <p:nvPr/>
          </p:nvSpPr>
          <p:spPr bwMode="auto">
            <a:xfrm>
              <a:off x="624" y="810"/>
              <a:ext cx="1056" cy="198"/>
            </a:xfrm>
            <a:prstGeom prst="rect">
              <a:avLst/>
            </a:prstGeom>
            <a:no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AP/AR Netting</a:t>
              </a:r>
            </a:p>
          </p:txBody>
        </p:sp>
        <p:sp>
          <p:nvSpPr>
            <p:cNvPr id="32824" name="Line 97"/>
            <p:cNvSpPr>
              <a:spLocks noChangeShapeType="1"/>
            </p:cNvSpPr>
            <p:nvPr/>
          </p:nvSpPr>
          <p:spPr bwMode="auto">
            <a:xfrm flipV="1">
              <a:off x="816" y="1008"/>
              <a:ext cx="0" cy="192"/>
            </a:xfrm>
            <a:prstGeom prst="line">
              <a:avLst/>
            </a:prstGeom>
            <a:noFill/>
            <a:ln w="25400">
              <a:solidFill>
                <a:schemeClr val="tx1"/>
              </a:solidFill>
              <a:round/>
              <a:headEnd type="none" w="sm" len="sm"/>
              <a:tailEnd type="triangle" w="lg" len="lg"/>
            </a:ln>
          </p:spPr>
          <p:txBody>
            <a:bodyPr/>
            <a:lstStyle/>
            <a:p>
              <a:endParaRPr lang="en-US"/>
            </a:p>
          </p:txBody>
        </p:sp>
        <p:sp>
          <p:nvSpPr>
            <p:cNvPr id="32825" name="Line 98"/>
            <p:cNvSpPr>
              <a:spLocks noChangeShapeType="1"/>
            </p:cNvSpPr>
            <p:nvPr/>
          </p:nvSpPr>
          <p:spPr bwMode="auto">
            <a:xfrm>
              <a:off x="1680" y="912"/>
              <a:ext cx="1632" cy="0"/>
            </a:xfrm>
            <a:prstGeom prst="line">
              <a:avLst/>
            </a:prstGeom>
            <a:noFill/>
            <a:ln w="38100">
              <a:solidFill>
                <a:schemeClr val="tx1"/>
              </a:solidFill>
              <a:round/>
              <a:headEnd type="none" w="sm" len="sm"/>
              <a:tailEnd type="triangle" w="lg" len="lg"/>
            </a:ln>
          </p:spPr>
          <p:txBody>
            <a:bodyPr/>
            <a:lstStyle/>
            <a:p>
              <a:endParaRPr lang="en-US"/>
            </a:p>
          </p:txBody>
        </p:sp>
        <p:sp>
          <p:nvSpPr>
            <p:cNvPr id="32826" name="Text Box 99"/>
            <p:cNvSpPr txBox="1">
              <a:spLocks noChangeArrowheads="1"/>
            </p:cNvSpPr>
            <p:nvPr/>
          </p:nvSpPr>
          <p:spPr bwMode="auto">
            <a:xfrm>
              <a:off x="1968" y="700"/>
              <a:ext cx="912" cy="192"/>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Pay to MP</a:t>
              </a:r>
            </a:p>
          </p:txBody>
        </p:sp>
        <p:sp>
          <p:nvSpPr>
            <p:cNvPr id="32827" name="Line 100"/>
            <p:cNvSpPr>
              <a:spLocks noChangeShapeType="1"/>
            </p:cNvSpPr>
            <p:nvPr/>
          </p:nvSpPr>
          <p:spPr bwMode="auto">
            <a:xfrm flipV="1">
              <a:off x="1296" y="1008"/>
              <a:ext cx="0" cy="192"/>
            </a:xfrm>
            <a:prstGeom prst="line">
              <a:avLst/>
            </a:prstGeom>
            <a:noFill/>
            <a:ln w="25400">
              <a:solidFill>
                <a:schemeClr val="tx1"/>
              </a:solidFill>
              <a:round/>
              <a:headEnd type="none" w="sm" len="sm"/>
              <a:tailEnd type="triangle" w="lg" len="lg"/>
            </a:ln>
          </p:spPr>
          <p:txBody>
            <a:bodyPr/>
            <a:lstStyle/>
            <a:p>
              <a:endParaRPr lang="en-US"/>
            </a:p>
          </p:txBody>
        </p:sp>
        <p:sp>
          <p:nvSpPr>
            <p:cNvPr id="32828" name="Text Box 101"/>
            <p:cNvSpPr txBox="1">
              <a:spLocks noChangeArrowheads="1"/>
            </p:cNvSpPr>
            <p:nvPr/>
          </p:nvSpPr>
          <p:spPr bwMode="auto">
            <a:xfrm>
              <a:off x="3264" y="720"/>
              <a:ext cx="720" cy="327"/>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2800" b="1" u="none">
                  <a:solidFill>
                    <a:schemeClr val="tx1"/>
                  </a:solidFill>
                  <a:latin typeface="Arial" charset="0"/>
                  <a:cs typeface="Times New Roman" charset="0"/>
                </a:rPr>
                <a:t>$</a:t>
              </a:r>
            </a:p>
          </p:txBody>
        </p:sp>
      </p:grpSp>
      <p:grpSp>
        <p:nvGrpSpPr>
          <p:cNvPr id="8" name="Group 102"/>
          <p:cNvGrpSpPr>
            <a:grpSpLocks/>
          </p:cNvGrpSpPr>
          <p:nvPr/>
        </p:nvGrpSpPr>
        <p:grpSpPr bwMode="auto">
          <a:xfrm>
            <a:off x="2814638" y="2581275"/>
            <a:ext cx="1265237" cy="1533525"/>
            <a:chOff x="1773" y="1626"/>
            <a:chExt cx="797" cy="966"/>
          </a:xfrm>
        </p:grpSpPr>
        <p:sp>
          <p:nvSpPr>
            <p:cNvPr id="32821" name="Text Box 103"/>
            <p:cNvSpPr txBox="1">
              <a:spLocks noChangeArrowheads="1"/>
            </p:cNvSpPr>
            <p:nvPr/>
          </p:nvSpPr>
          <p:spPr bwMode="auto">
            <a:xfrm>
              <a:off x="2112" y="1626"/>
              <a:ext cx="458"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SHIP</a:t>
              </a:r>
            </a:p>
          </p:txBody>
        </p:sp>
        <p:sp>
          <p:nvSpPr>
            <p:cNvPr id="32822" name="Text Box 104"/>
            <p:cNvSpPr txBox="1">
              <a:spLocks noChangeArrowheads="1"/>
            </p:cNvSpPr>
            <p:nvPr/>
          </p:nvSpPr>
          <p:spPr bwMode="auto">
            <a:xfrm>
              <a:off x="1773" y="2394"/>
              <a:ext cx="435" cy="198"/>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SHIP</a:t>
              </a:r>
            </a:p>
          </p:txBody>
        </p:sp>
      </p:grpSp>
      <p:grpSp>
        <p:nvGrpSpPr>
          <p:cNvPr id="9" name="Group 105"/>
          <p:cNvGrpSpPr>
            <a:grpSpLocks/>
          </p:cNvGrpSpPr>
          <p:nvPr/>
        </p:nvGrpSpPr>
        <p:grpSpPr bwMode="auto">
          <a:xfrm>
            <a:off x="2052638" y="2590800"/>
            <a:ext cx="3586162" cy="3667125"/>
            <a:chOff x="1293" y="1632"/>
            <a:chExt cx="2259" cy="2310"/>
          </a:xfrm>
        </p:grpSpPr>
        <p:sp>
          <p:nvSpPr>
            <p:cNvPr id="32816" name="Text Box 106"/>
            <p:cNvSpPr txBox="1">
              <a:spLocks noChangeArrowheads="1"/>
            </p:cNvSpPr>
            <p:nvPr/>
          </p:nvSpPr>
          <p:spPr bwMode="auto">
            <a:xfrm>
              <a:off x="1293" y="3744"/>
              <a:ext cx="1683" cy="198"/>
            </a:xfrm>
            <a:prstGeom prst="rect">
              <a:avLst/>
            </a:prstGeom>
            <a:solidFill>
              <a:srgbClr val="CCFFCC"/>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Auto receive Components</a:t>
              </a:r>
            </a:p>
          </p:txBody>
        </p:sp>
        <p:sp>
          <p:nvSpPr>
            <p:cNvPr id="32817" name="Text Box 107"/>
            <p:cNvSpPr txBox="1">
              <a:spLocks noChangeArrowheads="1"/>
            </p:cNvSpPr>
            <p:nvPr/>
          </p:nvSpPr>
          <p:spPr bwMode="auto">
            <a:xfrm>
              <a:off x="3013" y="1632"/>
              <a:ext cx="539" cy="192"/>
            </a:xfrm>
            <a:prstGeom prst="rect">
              <a:avLst/>
            </a:prstGeom>
            <a:solidFill>
              <a:srgbClr val="CCFFCC"/>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Receive</a:t>
              </a:r>
            </a:p>
          </p:txBody>
        </p:sp>
        <p:sp>
          <p:nvSpPr>
            <p:cNvPr id="32818" name="Line 108"/>
            <p:cNvSpPr>
              <a:spLocks noChangeShapeType="1"/>
            </p:cNvSpPr>
            <p:nvPr/>
          </p:nvSpPr>
          <p:spPr bwMode="auto">
            <a:xfrm>
              <a:off x="2570" y="1728"/>
              <a:ext cx="443" cy="0"/>
            </a:xfrm>
            <a:prstGeom prst="line">
              <a:avLst/>
            </a:prstGeom>
            <a:noFill/>
            <a:ln w="25400">
              <a:solidFill>
                <a:srgbClr val="CCFFCC"/>
              </a:solidFill>
              <a:round/>
              <a:headEnd type="none" w="sm" len="sm"/>
              <a:tailEnd type="triangle" w="lg" len="lg"/>
            </a:ln>
          </p:spPr>
          <p:txBody>
            <a:bodyPr/>
            <a:lstStyle/>
            <a:p>
              <a:endParaRPr lang="en-US"/>
            </a:p>
          </p:txBody>
        </p:sp>
        <p:sp>
          <p:nvSpPr>
            <p:cNvPr id="32819" name="Line 109"/>
            <p:cNvSpPr>
              <a:spLocks noChangeShapeType="1"/>
            </p:cNvSpPr>
            <p:nvPr/>
          </p:nvSpPr>
          <p:spPr bwMode="auto">
            <a:xfrm>
              <a:off x="2208" y="2496"/>
              <a:ext cx="760" cy="0"/>
            </a:xfrm>
            <a:prstGeom prst="line">
              <a:avLst/>
            </a:prstGeom>
            <a:noFill/>
            <a:ln w="25400">
              <a:solidFill>
                <a:srgbClr val="CCFFCC"/>
              </a:solidFill>
              <a:round/>
              <a:headEnd type="none" w="sm" len="sm"/>
              <a:tailEnd type="triangle" w="lg" len="lg"/>
            </a:ln>
          </p:spPr>
          <p:txBody>
            <a:bodyPr/>
            <a:lstStyle/>
            <a:p>
              <a:endParaRPr lang="en-US"/>
            </a:p>
          </p:txBody>
        </p:sp>
        <p:sp>
          <p:nvSpPr>
            <p:cNvPr id="32820" name="Text Box 110"/>
            <p:cNvSpPr txBox="1">
              <a:spLocks noChangeArrowheads="1"/>
            </p:cNvSpPr>
            <p:nvPr/>
          </p:nvSpPr>
          <p:spPr bwMode="auto">
            <a:xfrm>
              <a:off x="2968" y="2400"/>
              <a:ext cx="536" cy="192"/>
            </a:xfrm>
            <a:prstGeom prst="rect">
              <a:avLst/>
            </a:prstGeom>
            <a:solidFill>
              <a:srgbClr val="CCFFCC"/>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Receive</a:t>
              </a:r>
            </a:p>
          </p:txBody>
        </p:sp>
      </p:grpSp>
      <p:sp>
        <p:nvSpPr>
          <p:cNvPr id="32787" name="Text Box 111"/>
          <p:cNvSpPr txBox="1">
            <a:spLocks noChangeArrowheads="1"/>
          </p:cNvSpPr>
          <p:nvPr/>
        </p:nvSpPr>
        <p:spPr bwMode="auto">
          <a:xfrm>
            <a:off x="7173913" y="3048000"/>
            <a:ext cx="1408112" cy="835025"/>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600" u="none">
                <a:solidFill>
                  <a:schemeClr val="tx1"/>
                </a:solidFill>
                <a:latin typeface="Arial" charset="0"/>
                <a:cs typeface="Times New Roman" charset="0"/>
              </a:rPr>
              <a:t>No Manual Transactions in MP Org</a:t>
            </a:r>
          </a:p>
        </p:txBody>
      </p:sp>
      <p:sp>
        <p:nvSpPr>
          <p:cNvPr id="32788" name="Text Box 112"/>
          <p:cNvSpPr txBox="1">
            <a:spLocks noChangeArrowheads="1"/>
          </p:cNvSpPr>
          <p:nvPr/>
        </p:nvSpPr>
        <p:spPr bwMode="auto">
          <a:xfrm>
            <a:off x="5070475" y="2895600"/>
            <a:ext cx="1939925" cy="739775"/>
          </a:xfrm>
          <a:prstGeom prst="rect">
            <a:avLst/>
          </a:prstGeom>
          <a:no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PO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B</a:t>
            </a:r>
            <a:r>
              <a:rPr lang="en-US" sz="1400" u="none">
                <a:solidFill>
                  <a:schemeClr val="tx1"/>
                </a:solidFill>
                <a:latin typeface="Arial" charset="0"/>
                <a:cs typeface="Times New Roman" charset="0"/>
              </a:rPr>
              <a:t>, QTY:10</a:t>
            </a:r>
            <a:r>
              <a:rPr lang="en-US" sz="1400" b="1" u="none">
                <a:solidFill>
                  <a:schemeClr val="tx1"/>
                </a:solidFill>
                <a:latin typeface="Arial" charset="0"/>
                <a:cs typeface="Times New Roman" charset="0"/>
              </a:rPr>
              <a:t>0Ea </a:t>
            </a:r>
            <a:r>
              <a:rPr lang="en-US" sz="1400" u="none">
                <a:solidFill>
                  <a:schemeClr val="tx1"/>
                </a:solidFill>
                <a:latin typeface="Arial" charset="0"/>
                <a:cs typeface="Times New Roman" charset="0"/>
              </a:rPr>
              <a:t>Supplier : </a:t>
            </a:r>
            <a:r>
              <a:rPr lang="en-US" sz="1400" b="1" u="none">
                <a:solidFill>
                  <a:schemeClr val="tx1"/>
                </a:solidFill>
                <a:latin typeface="Arial" charset="0"/>
                <a:cs typeface="Times New Roman" charset="0"/>
              </a:rPr>
              <a:t>OEM</a:t>
            </a:r>
          </a:p>
        </p:txBody>
      </p:sp>
      <p:sp>
        <p:nvSpPr>
          <p:cNvPr id="32789" name="AutoShape 113"/>
          <p:cNvSpPr>
            <a:spLocks noChangeArrowheads="1"/>
          </p:cNvSpPr>
          <p:nvPr/>
        </p:nvSpPr>
        <p:spPr bwMode="auto">
          <a:xfrm>
            <a:off x="7104063" y="2362200"/>
            <a:ext cx="463550" cy="38100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32790" name="AutoShape 114"/>
          <p:cNvSpPr>
            <a:spLocks noChangeArrowheads="1"/>
          </p:cNvSpPr>
          <p:nvPr/>
        </p:nvSpPr>
        <p:spPr bwMode="auto">
          <a:xfrm>
            <a:off x="7526338" y="1600200"/>
            <a:ext cx="492125" cy="38100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32791" name="Line 115"/>
          <p:cNvSpPr>
            <a:spLocks noChangeShapeType="1"/>
          </p:cNvSpPr>
          <p:nvPr/>
        </p:nvSpPr>
        <p:spPr bwMode="auto">
          <a:xfrm>
            <a:off x="7772400" y="19812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2792" name="AutoShape 116"/>
          <p:cNvSpPr>
            <a:spLocks noChangeArrowheads="1"/>
          </p:cNvSpPr>
          <p:nvPr/>
        </p:nvSpPr>
        <p:spPr bwMode="auto">
          <a:xfrm>
            <a:off x="8018463" y="2362200"/>
            <a:ext cx="463550" cy="38100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sp>
        <p:nvSpPr>
          <p:cNvPr id="32793" name="Line 117"/>
          <p:cNvSpPr>
            <a:spLocks noChangeShapeType="1"/>
          </p:cNvSpPr>
          <p:nvPr/>
        </p:nvSpPr>
        <p:spPr bwMode="auto">
          <a:xfrm>
            <a:off x="7315200" y="2209800"/>
            <a:ext cx="914400" cy="0"/>
          </a:xfrm>
          <a:prstGeom prst="line">
            <a:avLst/>
          </a:prstGeom>
          <a:noFill/>
          <a:ln w="28575">
            <a:solidFill>
              <a:schemeClr val="tx1"/>
            </a:solidFill>
            <a:round/>
            <a:headEnd type="none" w="sm" len="sm"/>
            <a:tailEnd type="none" w="sm" len="sm"/>
          </a:ln>
        </p:spPr>
        <p:txBody>
          <a:bodyPr/>
          <a:lstStyle/>
          <a:p>
            <a:endParaRPr lang="en-US"/>
          </a:p>
        </p:txBody>
      </p:sp>
      <p:sp>
        <p:nvSpPr>
          <p:cNvPr id="32794" name="Line 118"/>
          <p:cNvSpPr>
            <a:spLocks noChangeShapeType="1"/>
          </p:cNvSpPr>
          <p:nvPr/>
        </p:nvSpPr>
        <p:spPr bwMode="auto">
          <a:xfrm>
            <a:off x="8229600" y="22098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2795" name="Line 119"/>
          <p:cNvSpPr>
            <a:spLocks noChangeShapeType="1"/>
          </p:cNvSpPr>
          <p:nvPr/>
        </p:nvSpPr>
        <p:spPr bwMode="auto">
          <a:xfrm>
            <a:off x="7315200" y="2209800"/>
            <a:ext cx="0" cy="228600"/>
          </a:xfrm>
          <a:prstGeom prst="line">
            <a:avLst/>
          </a:prstGeom>
          <a:noFill/>
          <a:ln w="28575">
            <a:solidFill>
              <a:schemeClr val="tx1"/>
            </a:solidFill>
            <a:round/>
            <a:headEnd type="none" w="sm" len="sm"/>
            <a:tailEnd type="none" w="sm" len="sm"/>
          </a:ln>
        </p:spPr>
        <p:txBody>
          <a:bodyPr/>
          <a:lstStyle/>
          <a:p>
            <a:endParaRPr lang="en-US"/>
          </a:p>
        </p:txBody>
      </p:sp>
      <p:sp>
        <p:nvSpPr>
          <p:cNvPr id="32796" name="Text Box 120"/>
          <p:cNvSpPr txBox="1">
            <a:spLocks noChangeArrowheads="1"/>
          </p:cNvSpPr>
          <p:nvPr/>
        </p:nvSpPr>
        <p:spPr bwMode="auto">
          <a:xfrm>
            <a:off x="7948613" y="1981200"/>
            <a:ext cx="773112" cy="274638"/>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32797" name="Text Box 121"/>
          <p:cNvSpPr txBox="1">
            <a:spLocks noChangeArrowheads="1"/>
          </p:cNvSpPr>
          <p:nvPr/>
        </p:nvSpPr>
        <p:spPr bwMode="auto">
          <a:xfrm>
            <a:off x="6823075" y="1981200"/>
            <a:ext cx="773113" cy="274638"/>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sp>
        <p:nvSpPr>
          <p:cNvPr id="32798" name="Text Box 122"/>
          <p:cNvSpPr txBox="1">
            <a:spLocks noChangeArrowheads="1"/>
          </p:cNvSpPr>
          <p:nvPr/>
        </p:nvSpPr>
        <p:spPr bwMode="auto">
          <a:xfrm>
            <a:off x="3352800" y="1981200"/>
            <a:ext cx="2057400" cy="546100"/>
          </a:xfrm>
          <a:prstGeom prst="rect">
            <a:avLst/>
          </a:prstGeom>
          <a:solidFill>
            <a:schemeClr val="bg1"/>
          </a:solidFill>
          <a:ln w="28575">
            <a:solidFill>
              <a:srgbClr val="FF0000"/>
            </a:solidFill>
            <a:miter lim="800000"/>
            <a:headEnd type="none" w="sm" len="sm"/>
            <a:tailEnd type="none" w="sm" len="sm"/>
          </a:ln>
        </p:spPr>
        <p:txBody>
          <a:bodyPr>
            <a:spAutoFit/>
          </a:bodyPr>
          <a:lstStyle/>
          <a:p>
            <a:pPr defTabSz="228600">
              <a:spcBef>
                <a:spcPct val="50000"/>
              </a:spcBef>
            </a:pPr>
            <a:r>
              <a:rPr lang="en-US" sz="1400" u="none">
                <a:solidFill>
                  <a:schemeClr val="tx1"/>
                </a:solidFill>
              </a:rPr>
              <a:t>B is </a:t>
            </a:r>
            <a:r>
              <a:rPr lang="en-US" sz="1400" u="none">
                <a:solidFill>
                  <a:schemeClr val="tx1"/>
                </a:solidFill>
                <a:latin typeface="Arial" charset="0"/>
              </a:rPr>
              <a:t>Prepositioned</a:t>
            </a:r>
            <a:r>
              <a:rPr lang="en-US" sz="1400" u="none">
                <a:solidFill>
                  <a:schemeClr val="tx1"/>
                </a:solidFill>
              </a:rPr>
              <a:t>          C is Synchronized</a:t>
            </a:r>
          </a:p>
        </p:txBody>
      </p:sp>
      <p:grpSp>
        <p:nvGrpSpPr>
          <p:cNvPr id="10" name="Group 138"/>
          <p:cNvGrpSpPr>
            <a:grpSpLocks/>
          </p:cNvGrpSpPr>
          <p:nvPr/>
        </p:nvGrpSpPr>
        <p:grpSpPr bwMode="auto">
          <a:xfrm>
            <a:off x="1336675" y="4114800"/>
            <a:ext cx="3657600" cy="739775"/>
            <a:chOff x="842" y="2592"/>
            <a:chExt cx="2304" cy="466"/>
          </a:xfrm>
        </p:grpSpPr>
        <p:sp>
          <p:nvSpPr>
            <p:cNvPr id="32814" name="Text Box 124"/>
            <p:cNvSpPr txBox="1">
              <a:spLocks noChangeArrowheads="1"/>
            </p:cNvSpPr>
            <p:nvPr/>
          </p:nvSpPr>
          <p:spPr bwMode="auto">
            <a:xfrm>
              <a:off x="842" y="2592"/>
              <a:ext cx="1126" cy="466"/>
            </a:xfrm>
            <a:prstGeom prst="rect">
              <a:avLst/>
            </a:prstGeom>
            <a:solidFill>
              <a:srgbClr val="CCFFFF"/>
            </a:solidFill>
            <a:ln w="9525">
              <a:solidFill>
                <a:schemeClr val="tx1"/>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SO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C,</a:t>
              </a:r>
              <a:r>
                <a:rPr lang="en-US" sz="1400" u="none">
                  <a:solidFill>
                    <a:schemeClr val="tx1"/>
                  </a:solidFill>
                  <a:latin typeface="Arial" charset="0"/>
                  <a:cs typeface="Times New Roman" charset="0"/>
                </a:rPr>
                <a:t> QTY</a:t>
              </a:r>
              <a:r>
                <a:rPr lang="en-US" sz="1400" b="1" u="none">
                  <a:solidFill>
                    <a:schemeClr val="tx1"/>
                  </a:solidFill>
                  <a:latin typeface="Arial" charset="0"/>
                  <a:cs typeface="Times New Roman" charset="0"/>
                </a:rPr>
                <a:t>:10Ea</a:t>
              </a:r>
              <a:r>
                <a:rPr lang="en-US" sz="1400" u="none">
                  <a:solidFill>
                    <a:schemeClr val="tx1"/>
                  </a:solidFill>
                  <a:latin typeface="Arial" charset="0"/>
                  <a:cs typeface="Times New Roman" charset="0"/>
                </a:rPr>
                <a:t> Customer : </a:t>
              </a:r>
              <a:r>
                <a:rPr lang="en-US" sz="1400" b="1" u="none">
                  <a:solidFill>
                    <a:schemeClr val="tx1"/>
                  </a:solidFill>
                  <a:latin typeface="Arial" charset="0"/>
                  <a:cs typeface="Times New Roman" charset="0"/>
                </a:rPr>
                <a:t>MP</a:t>
              </a:r>
            </a:p>
          </p:txBody>
        </p:sp>
        <p:sp>
          <p:nvSpPr>
            <p:cNvPr id="32815" name="Line 125"/>
            <p:cNvSpPr>
              <a:spLocks noChangeShapeType="1"/>
            </p:cNvSpPr>
            <p:nvPr/>
          </p:nvSpPr>
          <p:spPr bwMode="auto">
            <a:xfrm flipH="1">
              <a:off x="1968" y="2784"/>
              <a:ext cx="1178" cy="0"/>
            </a:xfrm>
            <a:prstGeom prst="line">
              <a:avLst/>
            </a:prstGeom>
            <a:noFill/>
            <a:ln w="25400">
              <a:solidFill>
                <a:srgbClr val="0000FF"/>
              </a:solidFill>
              <a:round/>
              <a:headEnd type="none" w="sm" len="sm"/>
              <a:tailEnd type="triangle" w="lg" len="lg"/>
            </a:ln>
          </p:spPr>
          <p:txBody>
            <a:bodyPr/>
            <a:lstStyle/>
            <a:p>
              <a:endParaRPr lang="en-US"/>
            </a:p>
          </p:txBody>
        </p:sp>
      </p:grpSp>
      <p:grpSp>
        <p:nvGrpSpPr>
          <p:cNvPr id="11" name="Group 140"/>
          <p:cNvGrpSpPr>
            <a:grpSpLocks/>
          </p:cNvGrpSpPr>
          <p:nvPr/>
        </p:nvGrpSpPr>
        <p:grpSpPr bwMode="auto">
          <a:xfrm>
            <a:off x="4994275" y="4092575"/>
            <a:ext cx="2168525" cy="860425"/>
            <a:chOff x="3146" y="2578"/>
            <a:chExt cx="1366" cy="542"/>
          </a:xfrm>
        </p:grpSpPr>
        <p:grpSp>
          <p:nvGrpSpPr>
            <p:cNvPr id="32810" name="Group 139"/>
            <p:cNvGrpSpPr>
              <a:grpSpLocks/>
            </p:cNvGrpSpPr>
            <p:nvPr/>
          </p:nvGrpSpPr>
          <p:grpSpPr bwMode="auto">
            <a:xfrm>
              <a:off x="3146" y="2578"/>
              <a:ext cx="1366" cy="466"/>
              <a:chOff x="3146" y="2578"/>
              <a:chExt cx="1366" cy="466"/>
            </a:xfrm>
          </p:grpSpPr>
          <p:sp>
            <p:nvSpPr>
              <p:cNvPr id="32812" name="Text Box 126"/>
              <p:cNvSpPr txBox="1">
                <a:spLocks noChangeArrowheads="1"/>
              </p:cNvSpPr>
              <p:nvPr/>
            </p:nvSpPr>
            <p:spPr bwMode="auto">
              <a:xfrm>
                <a:off x="3146" y="2578"/>
                <a:ext cx="1108" cy="466"/>
              </a:xfrm>
              <a:prstGeom prst="rect">
                <a:avLst/>
              </a:prstGeom>
              <a:solidFill>
                <a:srgbClr val="CCFFFF"/>
              </a:solidFill>
              <a:ln w="9525">
                <a:solidFill>
                  <a:srgbClr val="0000FF"/>
                </a:solidFill>
                <a:miter lim="800000"/>
                <a:headEnd type="none" w="sm" len="sm"/>
                <a:tailEnd type="none" w="sm" len="sm"/>
              </a:ln>
            </p:spPr>
            <p:txBody>
              <a:bodyPr>
                <a:spAutoFit/>
              </a:bodyPr>
              <a:lstStyle/>
              <a:p>
                <a:pPr algn="l" eaLnBrk="0" hangingPunct="0">
                  <a:spcBef>
                    <a:spcPct val="50000"/>
                  </a:spcBef>
                  <a:buClrTx/>
                  <a:buFontTx/>
                  <a:buNone/>
                </a:pPr>
                <a:r>
                  <a:rPr lang="en-US" sz="1400">
                    <a:solidFill>
                      <a:schemeClr val="tx1"/>
                    </a:solidFill>
                    <a:latin typeface="Arial" charset="0"/>
                    <a:cs typeface="Times New Roman" charset="0"/>
                  </a:rPr>
                  <a:t>Replenishment PO</a:t>
                </a:r>
                <a:r>
                  <a:rPr lang="en-US" sz="1400" u="none">
                    <a:solidFill>
                      <a:schemeClr val="tx1"/>
                    </a:solidFill>
                    <a:latin typeface="Arial" charset="0"/>
                    <a:cs typeface="Times New Roman" charset="0"/>
                  </a:rPr>
                  <a:t> Item : </a:t>
                </a:r>
                <a:r>
                  <a:rPr lang="en-US" sz="1400" b="1" u="none">
                    <a:solidFill>
                      <a:schemeClr val="tx1"/>
                    </a:solidFill>
                    <a:latin typeface="Arial" charset="0"/>
                    <a:cs typeface="Times New Roman" charset="0"/>
                  </a:rPr>
                  <a:t>C, </a:t>
                </a:r>
                <a:r>
                  <a:rPr lang="en-US" sz="1400" u="none">
                    <a:solidFill>
                      <a:schemeClr val="tx1"/>
                    </a:solidFill>
                    <a:latin typeface="Arial" charset="0"/>
                    <a:cs typeface="Times New Roman" charset="0"/>
                  </a:rPr>
                  <a:t>QTY</a:t>
                </a:r>
                <a:r>
                  <a:rPr lang="en-US" sz="1400" b="1" u="none">
                    <a:solidFill>
                      <a:schemeClr val="tx1"/>
                    </a:solidFill>
                    <a:latin typeface="Arial" charset="0"/>
                    <a:cs typeface="Times New Roman" charset="0"/>
                  </a:rPr>
                  <a:t>:10Ea</a:t>
                </a:r>
                <a:r>
                  <a:rPr lang="en-US" sz="1400" u="none">
                    <a:solidFill>
                      <a:schemeClr val="tx1"/>
                    </a:solidFill>
                    <a:latin typeface="Arial" charset="0"/>
                    <a:cs typeface="Times New Roman" charset="0"/>
                  </a:rPr>
                  <a:t> Supplier : </a:t>
                </a:r>
                <a:r>
                  <a:rPr lang="en-US" sz="1400" b="1" u="none">
                    <a:solidFill>
                      <a:schemeClr val="tx1"/>
                    </a:solidFill>
                    <a:latin typeface="Arial" charset="0"/>
                    <a:cs typeface="Times New Roman" charset="0"/>
                  </a:rPr>
                  <a:t>OEM</a:t>
                </a:r>
              </a:p>
            </p:txBody>
          </p:sp>
          <p:sp>
            <p:nvSpPr>
              <p:cNvPr id="32813" name="Line 127"/>
              <p:cNvSpPr>
                <a:spLocks noChangeShapeType="1"/>
              </p:cNvSpPr>
              <p:nvPr/>
            </p:nvSpPr>
            <p:spPr bwMode="auto">
              <a:xfrm flipH="1" flipV="1">
                <a:off x="4254" y="2770"/>
                <a:ext cx="258" cy="14"/>
              </a:xfrm>
              <a:prstGeom prst="line">
                <a:avLst/>
              </a:prstGeom>
              <a:noFill/>
              <a:ln w="25400">
                <a:solidFill>
                  <a:srgbClr val="0000FF"/>
                </a:solidFill>
                <a:round/>
                <a:headEnd type="none" w="sm" len="sm"/>
                <a:tailEnd type="triangle" w="lg" len="lg"/>
              </a:ln>
            </p:spPr>
            <p:txBody>
              <a:bodyPr/>
              <a:lstStyle/>
              <a:p>
                <a:endParaRPr lang="en-US"/>
              </a:p>
            </p:txBody>
          </p:sp>
        </p:grpSp>
        <p:sp>
          <p:nvSpPr>
            <p:cNvPr id="32811" name="Line 128"/>
            <p:cNvSpPr>
              <a:spLocks noChangeShapeType="1"/>
            </p:cNvSpPr>
            <p:nvPr/>
          </p:nvSpPr>
          <p:spPr bwMode="auto">
            <a:xfrm>
              <a:off x="4512" y="2784"/>
              <a:ext cx="0" cy="336"/>
            </a:xfrm>
            <a:prstGeom prst="line">
              <a:avLst/>
            </a:prstGeom>
            <a:noFill/>
            <a:ln w="28575">
              <a:solidFill>
                <a:srgbClr val="0000FF"/>
              </a:solidFill>
              <a:round/>
              <a:headEnd type="none" w="sm" len="sm"/>
              <a:tailEnd type="none" w="sm" len="sm"/>
            </a:ln>
          </p:spPr>
          <p:txBody>
            <a:bodyPr/>
            <a:lstStyle/>
            <a:p>
              <a:endParaRPr lang="en-US"/>
            </a:p>
          </p:txBody>
        </p:sp>
      </p:grpSp>
      <p:sp>
        <p:nvSpPr>
          <p:cNvPr id="32801" name="Line 129"/>
          <p:cNvSpPr>
            <a:spLocks noChangeShapeType="1"/>
          </p:cNvSpPr>
          <p:nvPr/>
        </p:nvSpPr>
        <p:spPr bwMode="auto">
          <a:xfrm>
            <a:off x="6553200" y="2438400"/>
            <a:ext cx="0" cy="457200"/>
          </a:xfrm>
          <a:prstGeom prst="line">
            <a:avLst/>
          </a:prstGeom>
          <a:noFill/>
          <a:ln w="38100">
            <a:solidFill>
              <a:schemeClr val="tx1"/>
            </a:solidFill>
            <a:round/>
            <a:headEnd type="none" w="sm" len="sm"/>
            <a:tailEnd type="stealth" w="lg" len="lg"/>
          </a:ln>
        </p:spPr>
        <p:txBody>
          <a:bodyPr/>
          <a:lstStyle/>
          <a:p>
            <a:endParaRPr lang="en-US"/>
          </a:p>
        </p:txBody>
      </p:sp>
      <p:sp>
        <p:nvSpPr>
          <p:cNvPr id="32802" name="Text Box 130"/>
          <p:cNvSpPr txBox="1">
            <a:spLocks noChangeArrowheads="1"/>
          </p:cNvSpPr>
          <p:nvPr/>
        </p:nvSpPr>
        <p:spPr bwMode="auto">
          <a:xfrm>
            <a:off x="6172200" y="2133600"/>
            <a:ext cx="773113" cy="3048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400" b="1" u="none">
                <a:solidFill>
                  <a:schemeClr val="tx1"/>
                </a:solidFill>
                <a:latin typeface="Arial" charset="0"/>
                <a:cs typeface="Times New Roman" charset="0"/>
              </a:rPr>
              <a:t>ASCP</a:t>
            </a:r>
          </a:p>
        </p:txBody>
      </p:sp>
      <p:grpSp>
        <p:nvGrpSpPr>
          <p:cNvPr id="13" name="Group 131"/>
          <p:cNvGrpSpPr>
            <a:grpSpLocks/>
          </p:cNvGrpSpPr>
          <p:nvPr/>
        </p:nvGrpSpPr>
        <p:grpSpPr bwMode="auto">
          <a:xfrm>
            <a:off x="3810000" y="4206875"/>
            <a:ext cx="4648200" cy="2051050"/>
            <a:chOff x="2400" y="2650"/>
            <a:chExt cx="2928" cy="1292"/>
          </a:xfrm>
        </p:grpSpPr>
        <p:sp>
          <p:nvSpPr>
            <p:cNvPr id="32804" name="Text Box 132"/>
            <p:cNvSpPr txBox="1">
              <a:spLocks noChangeAspect="1" noChangeArrowheads="1"/>
            </p:cNvSpPr>
            <p:nvPr/>
          </p:nvSpPr>
          <p:spPr bwMode="auto">
            <a:xfrm>
              <a:off x="4800" y="2650"/>
              <a:ext cx="528" cy="326"/>
            </a:xfrm>
            <a:prstGeom prst="rect">
              <a:avLst/>
            </a:prstGeom>
            <a:solidFill>
              <a:srgbClr val="FFCC99"/>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Misc Issue A</a:t>
              </a:r>
            </a:p>
          </p:txBody>
        </p:sp>
        <p:sp>
          <p:nvSpPr>
            <p:cNvPr id="32805" name="Text Box 133"/>
            <p:cNvSpPr txBox="1">
              <a:spLocks noChangeArrowheads="1"/>
            </p:cNvSpPr>
            <p:nvPr/>
          </p:nvSpPr>
          <p:spPr bwMode="auto">
            <a:xfrm>
              <a:off x="3072" y="3744"/>
              <a:ext cx="2190" cy="198"/>
            </a:xfrm>
            <a:prstGeom prst="rect">
              <a:avLst/>
            </a:prstGeom>
            <a:solidFill>
              <a:srgbClr val="FFCC99"/>
            </a:solidFill>
            <a:ln w="9525">
              <a:solidFill>
                <a:schemeClr val="tx1"/>
              </a:solidFill>
              <a:miter lim="800000"/>
              <a:headEnd type="none" w="sm" len="sm"/>
              <a:tailEnd type="none" w="sm" len="sm"/>
            </a:ln>
          </p:spPr>
          <p:txBody>
            <a:bodyPr>
              <a:spAutoFit/>
            </a:bodyPr>
            <a:lstStyle/>
            <a:p>
              <a:pPr eaLnBrk="0" hangingPunct="0">
                <a:spcBef>
                  <a:spcPct val="50000"/>
                </a:spcBef>
                <a:buClrTx/>
                <a:buFontTx/>
                <a:buNone/>
              </a:pPr>
              <a:r>
                <a:rPr lang="en-US" sz="1400" u="none">
                  <a:solidFill>
                    <a:schemeClr val="tx1"/>
                  </a:solidFill>
                  <a:latin typeface="Arial" charset="0"/>
                  <a:cs typeface="Times New Roman" charset="0"/>
                </a:rPr>
                <a:t>Process Receiving Transactions</a:t>
              </a:r>
            </a:p>
          </p:txBody>
        </p:sp>
        <p:sp>
          <p:nvSpPr>
            <p:cNvPr id="32806" name="Text Box 134"/>
            <p:cNvSpPr txBox="1">
              <a:spLocks noChangeAspect="1" noChangeArrowheads="1"/>
            </p:cNvSpPr>
            <p:nvPr/>
          </p:nvSpPr>
          <p:spPr bwMode="auto">
            <a:xfrm>
              <a:off x="3146" y="3408"/>
              <a:ext cx="646" cy="192"/>
            </a:xfrm>
            <a:prstGeom prst="rect">
              <a:avLst/>
            </a:prstGeom>
            <a:solidFill>
              <a:srgbClr val="FFCC99"/>
            </a:solidFill>
            <a:ln w="9525">
              <a:noFill/>
              <a:miter lim="800000"/>
              <a:headEnd type="none" w="sm" len="sm"/>
              <a:tailEnd type="none" w="sm" len="sm"/>
            </a:ln>
          </p:spPr>
          <p:txBody>
            <a:bodyPr>
              <a:spAutoFit/>
            </a:bodyPr>
            <a:lstStyle/>
            <a:p>
              <a:pPr algn="l" eaLnBrk="0" hangingPunct="0">
                <a:spcBef>
                  <a:spcPct val="0"/>
                </a:spcBef>
                <a:buClrTx/>
                <a:buFontTx/>
                <a:buNone/>
              </a:pPr>
              <a:r>
                <a:rPr lang="en-US" sz="1400" u="none">
                  <a:solidFill>
                    <a:schemeClr val="tx1"/>
                  </a:solidFill>
                  <a:latin typeface="Arial" charset="0"/>
                  <a:cs typeface="Times New Roman" charset="0"/>
                </a:rPr>
                <a:t>Complete</a:t>
              </a:r>
            </a:p>
          </p:txBody>
        </p:sp>
        <p:sp>
          <p:nvSpPr>
            <p:cNvPr id="32807" name="Line 135"/>
            <p:cNvSpPr>
              <a:spLocks noChangeShapeType="1"/>
            </p:cNvSpPr>
            <p:nvPr/>
          </p:nvSpPr>
          <p:spPr bwMode="auto">
            <a:xfrm>
              <a:off x="2400" y="3504"/>
              <a:ext cx="742" cy="0"/>
            </a:xfrm>
            <a:prstGeom prst="line">
              <a:avLst/>
            </a:prstGeom>
            <a:noFill/>
            <a:ln w="25400">
              <a:solidFill>
                <a:srgbClr val="FFCC99"/>
              </a:solidFill>
              <a:round/>
              <a:headEnd type="none" w="sm" len="sm"/>
              <a:tailEnd type="triangle" w="lg" len="lg"/>
            </a:ln>
          </p:spPr>
          <p:txBody>
            <a:bodyPr/>
            <a:lstStyle/>
            <a:p>
              <a:endParaRPr lang="en-US"/>
            </a:p>
          </p:txBody>
        </p:sp>
        <p:sp>
          <p:nvSpPr>
            <p:cNvPr id="32808" name="Line 136"/>
            <p:cNvSpPr>
              <a:spLocks noChangeShapeType="1"/>
            </p:cNvSpPr>
            <p:nvPr/>
          </p:nvSpPr>
          <p:spPr bwMode="auto">
            <a:xfrm>
              <a:off x="4800" y="3360"/>
              <a:ext cx="288" cy="0"/>
            </a:xfrm>
            <a:prstGeom prst="line">
              <a:avLst/>
            </a:prstGeom>
            <a:noFill/>
            <a:ln w="28575">
              <a:solidFill>
                <a:srgbClr val="FFCC99"/>
              </a:solidFill>
              <a:round/>
              <a:headEnd type="none" w="sm" len="sm"/>
              <a:tailEnd type="none" w="sm" len="sm"/>
            </a:ln>
          </p:spPr>
          <p:txBody>
            <a:bodyPr/>
            <a:lstStyle/>
            <a:p>
              <a:endParaRPr lang="en-US"/>
            </a:p>
          </p:txBody>
        </p:sp>
        <p:sp>
          <p:nvSpPr>
            <p:cNvPr id="32809" name="Line 137"/>
            <p:cNvSpPr>
              <a:spLocks noChangeShapeType="1"/>
            </p:cNvSpPr>
            <p:nvPr/>
          </p:nvSpPr>
          <p:spPr bwMode="auto">
            <a:xfrm flipV="1">
              <a:off x="5088" y="2976"/>
              <a:ext cx="0" cy="384"/>
            </a:xfrm>
            <a:prstGeom prst="line">
              <a:avLst/>
            </a:prstGeom>
            <a:noFill/>
            <a:ln w="25400">
              <a:solidFill>
                <a:srgbClr val="FFCC99"/>
              </a:solidFill>
              <a:round/>
              <a:headEnd type="none" w="sm" len="sm"/>
              <a:tailEnd type="triangle" w="lg"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574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92"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Interlock Manager</a:t>
            </a:r>
          </a:p>
        </p:txBody>
      </p:sp>
      <p:grpSp>
        <p:nvGrpSpPr>
          <p:cNvPr id="33795" name="Group 19"/>
          <p:cNvGrpSpPr>
            <a:grpSpLocks/>
          </p:cNvGrpSpPr>
          <p:nvPr/>
        </p:nvGrpSpPr>
        <p:grpSpPr bwMode="auto">
          <a:xfrm>
            <a:off x="1541463" y="1319213"/>
            <a:ext cx="5392737" cy="2871787"/>
            <a:chOff x="96" y="927"/>
            <a:chExt cx="3397" cy="1809"/>
          </a:xfrm>
        </p:grpSpPr>
        <p:pic>
          <p:nvPicPr>
            <p:cNvPr id="33797" name="Picture 15"/>
            <p:cNvPicPr>
              <a:picLocks noChangeAspect="1" noChangeArrowheads="1"/>
            </p:cNvPicPr>
            <p:nvPr/>
          </p:nvPicPr>
          <p:blipFill>
            <a:blip r:embed="rId3" cstate="print"/>
            <a:srcRect/>
            <a:stretch>
              <a:fillRect/>
            </a:stretch>
          </p:blipFill>
          <p:spPr bwMode="auto">
            <a:xfrm>
              <a:off x="96" y="927"/>
              <a:ext cx="3397" cy="1809"/>
            </a:xfrm>
            <a:prstGeom prst="rect">
              <a:avLst/>
            </a:prstGeom>
            <a:noFill/>
            <a:ln w="28575">
              <a:noFill/>
              <a:miter lim="800000"/>
              <a:headEnd type="none" w="sm" len="sm"/>
              <a:tailEnd type="none" w="sm" len="sm"/>
            </a:ln>
          </p:spPr>
        </p:pic>
        <p:sp>
          <p:nvSpPr>
            <p:cNvPr id="33798" name="Rectangle 12"/>
            <p:cNvSpPr>
              <a:spLocks noChangeArrowheads="1"/>
            </p:cNvSpPr>
            <p:nvPr/>
          </p:nvSpPr>
          <p:spPr bwMode="auto">
            <a:xfrm>
              <a:off x="144" y="2112"/>
              <a:ext cx="1536" cy="288"/>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3799" name="AutoShape 14"/>
            <p:cNvSpPr>
              <a:spLocks/>
            </p:cNvSpPr>
            <p:nvPr/>
          </p:nvSpPr>
          <p:spPr bwMode="auto">
            <a:xfrm>
              <a:off x="2376" y="1920"/>
              <a:ext cx="984" cy="384"/>
            </a:xfrm>
            <a:prstGeom prst="borderCallout1">
              <a:avLst>
                <a:gd name="adj1" fmla="val 18750"/>
                <a:gd name="adj2" fmla="val -4880"/>
                <a:gd name="adj3" fmla="val 64583"/>
                <a:gd name="adj4" fmla="val -71546"/>
              </a:avLst>
            </a:prstGeom>
            <a:solidFill>
              <a:schemeClr val="bg1"/>
            </a:solidFill>
            <a:ln w="19050">
              <a:solidFill>
                <a:srgbClr val="FF0000"/>
              </a:solidFill>
              <a:miter lim="800000"/>
              <a:headEnd type="none" w="sm" len="sm"/>
              <a:tailEnd type="none" w="sm" len="sm"/>
            </a:ln>
          </p:spPr>
          <p:txBody>
            <a:bodyPr/>
            <a:lstStyle/>
            <a:p>
              <a:pPr algn="l" defTabSz="228600"/>
              <a:r>
                <a:rPr lang="en-US" sz="1400" b="1" u="none">
                  <a:solidFill>
                    <a:schemeClr val="tx1"/>
                  </a:solidFill>
                  <a:latin typeface="Arial" charset="0"/>
                </a:rPr>
                <a:t>Range of OEM Organizations</a:t>
              </a:r>
            </a:p>
          </p:txBody>
        </p:sp>
      </p:grpSp>
      <p:sp>
        <p:nvSpPr>
          <p:cNvPr id="33796" name="Rectangle 20"/>
          <p:cNvSpPr>
            <a:spLocks noChangeArrowheads="1"/>
          </p:cNvSpPr>
          <p:nvPr/>
        </p:nvSpPr>
        <p:spPr bwMode="auto">
          <a:xfrm>
            <a:off x="381000" y="4267200"/>
            <a:ext cx="8077200" cy="2030413"/>
          </a:xfrm>
          <a:prstGeom prst="rect">
            <a:avLst/>
          </a:prstGeom>
          <a:noFill/>
          <a:ln w="9525">
            <a:noFill/>
            <a:miter lim="800000"/>
            <a:headEnd/>
            <a:tailEnd/>
          </a:ln>
        </p:spPr>
        <p:txBody>
          <a:bodyPr lIns="12700" tIns="12700" rIns="12700" bIns="12700">
            <a:spAutoFit/>
          </a:bodyPr>
          <a:lstStyle/>
          <a:p>
            <a:pPr marL="406400" lvl="2" indent="-177800" algn="l" defTabSz="114300">
              <a:buFontTx/>
              <a:buChar char="•"/>
            </a:pPr>
            <a:r>
              <a:rPr lang="en-US" sz="1800" u="none">
                <a:solidFill>
                  <a:schemeClr val="tx1"/>
                </a:solidFill>
                <a:latin typeface="Arial" charset="0"/>
              </a:rPr>
              <a:t> Identify unprocessed Replenishment Purchase orders in MP and create  		Replenishment Sales Orders in OEM</a:t>
            </a:r>
          </a:p>
          <a:p>
            <a:pPr marL="406400" lvl="2" indent="-177800" algn="l" defTabSz="114300">
              <a:buFontTx/>
              <a:buChar char="•"/>
            </a:pPr>
            <a:r>
              <a:rPr lang="en-US" sz="1600" u="none">
                <a:solidFill>
                  <a:schemeClr val="tx1"/>
                </a:solidFill>
                <a:latin typeface="Arial" charset="0"/>
              </a:rPr>
              <a:t> </a:t>
            </a:r>
            <a:r>
              <a:rPr lang="en-US" sz="1800" u="none">
                <a:solidFill>
                  <a:schemeClr val="tx1"/>
                </a:solidFill>
                <a:latin typeface="Arial" charset="0"/>
              </a:rPr>
              <a:t>Identify unprocessed Subcontracting Orders in OEM and create</a:t>
            </a:r>
          </a:p>
          <a:p>
            <a:pPr marL="1266825" lvl="3" indent="-231775" algn="l" defTabSz="114300">
              <a:buClr>
                <a:schemeClr val="accent2"/>
              </a:buClr>
              <a:buSzPct val="45000"/>
              <a:buFontTx/>
              <a:buChar char="–"/>
            </a:pPr>
            <a:r>
              <a:rPr lang="en-US" sz="1600" u="none">
                <a:solidFill>
                  <a:schemeClr val="tx1"/>
                </a:solidFill>
                <a:latin typeface="Arial" charset="0"/>
              </a:rPr>
              <a:t>Discrete Jobs in MP</a:t>
            </a:r>
          </a:p>
          <a:p>
            <a:pPr marL="1266825" lvl="3" indent="-231775" algn="l" defTabSz="114300">
              <a:buClr>
                <a:schemeClr val="accent2"/>
              </a:buClr>
              <a:buSzPct val="45000"/>
              <a:buFont typeface="Arial" charset="0"/>
              <a:buChar char="–"/>
            </a:pPr>
            <a:r>
              <a:rPr lang="en-US" sz="1600" u="none">
                <a:solidFill>
                  <a:schemeClr val="tx1"/>
                </a:solidFill>
                <a:latin typeface="Arial" charset="0"/>
              </a:rPr>
              <a:t>Replenishment Purchase Orders in MP for synchronized components and corresponding Replenishment Sales orders in OEM</a:t>
            </a:r>
            <a:endParaRPr lang="en-US" sz="1600" b="1" u="none">
              <a:solidFill>
                <a:schemeClr val="tx1"/>
              </a:solidFill>
              <a:latin typeface="Arial" charset="0"/>
            </a:endParaRPr>
          </a:p>
          <a:p>
            <a:pPr marL="1266825" lvl="3" indent="-231775" algn="l" defTabSz="114300">
              <a:buClr>
                <a:schemeClr val="accent2"/>
              </a:buClr>
              <a:buSzPct val="45000"/>
              <a:buFont typeface="Arial" charset="0"/>
              <a:buChar char="–"/>
            </a:pPr>
            <a:r>
              <a:rPr lang="en-US" sz="1600" u="none">
                <a:solidFill>
                  <a:schemeClr val="tx1"/>
                </a:solidFill>
                <a:latin typeface="Arial" charset="0"/>
              </a:rPr>
              <a:t>Allocations for component requirements in MP</a:t>
            </a:r>
            <a:endParaRPr lang="en-US" sz="1400" u="none">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Auto Receive Components</a:t>
            </a:r>
          </a:p>
        </p:txBody>
      </p:sp>
      <p:grpSp>
        <p:nvGrpSpPr>
          <p:cNvPr id="34819" name="Group 16"/>
          <p:cNvGrpSpPr>
            <a:grpSpLocks/>
          </p:cNvGrpSpPr>
          <p:nvPr/>
        </p:nvGrpSpPr>
        <p:grpSpPr bwMode="auto">
          <a:xfrm>
            <a:off x="1625600" y="1600200"/>
            <a:ext cx="5384800" cy="2262188"/>
            <a:chOff x="304" y="1008"/>
            <a:chExt cx="3392" cy="1425"/>
          </a:xfrm>
        </p:grpSpPr>
        <p:pic>
          <p:nvPicPr>
            <p:cNvPr id="34821" name="Picture 15"/>
            <p:cNvPicPr>
              <a:picLocks noChangeAspect="1" noChangeArrowheads="1"/>
            </p:cNvPicPr>
            <p:nvPr/>
          </p:nvPicPr>
          <p:blipFill>
            <a:blip r:embed="rId3" cstate="print"/>
            <a:srcRect/>
            <a:stretch>
              <a:fillRect/>
            </a:stretch>
          </p:blipFill>
          <p:spPr bwMode="auto">
            <a:xfrm>
              <a:off x="304" y="1008"/>
              <a:ext cx="3392" cy="1425"/>
            </a:xfrm>
            <a:prstGeom prst="rect">
              <a:avLst/>
            </a:prstGeom>
            <a:noFill/>
            <a:ln w="28575">
              <a:noFill/>
              <a:miter lim="800000"/>
              <a:headEnd type="none" w="sm" len="sm"/>
              <a:tailEnd type="none" w="sm" len="sm"/>
            </a:ln>
          </p:spPr>
        </p:pic>
        <p:sp>
          <p:nvSpPr>
            <p:cNvPr id="34822" name="Rectangle 8"/>
            <p:cNvSpPr>
              <a:spLocks noChangeArrowheads="1"/>
            </p:cNvSpPr>
            <p:nvPr/>
          </p:nvSpPr>
          <p:spPr bwMode="auto">
            <a:xfrm>
              <a:off x="336" y="1776"/>
              <a:ext cx="3024" cy="240"/>
            </a:xfrm>
            <a:prstGeom prst="rect">
              <a:avLst/>
            </a:prstGeom>
            <a:noFill/>
            <a:ln w="25400">
              <a:solidFill>
                <a:srgbClr val="FF0000"/>
              </a:solidFill>
              <a:miter lim="800000"/>
              <a:headEnd type="none" w="sm" len="sm"/>
              <a:tailEnd type="none" w="sm" len="sm"/>
            </a:ln>
          </p:spPr>
          <p:txBody>
            <a:bodyPr wrap="none" anchor="ctr"/>
            <a:lstStyle/>
            <a:p>
              <a:pPr defTabSz="228600"/>
              <a:endParaRPr lang="en-US" u="none">
                <a:latin typeface="Arial" charset="0"/>
              </a:endParaRPr>
            </a:p>
          </p:txBody>
        </p:sp>
        <p:sp>
          <p:nvSpPr>
            <p:cNvPr id="34823" name="AutoShape 9"/>
            <p:cNvSpPr>
              <a:spLocks/>
            </p:cNvSpPr>
            <p:nvPr/>
          </p:nvSpPr>
          <p:spPr bwMode="auto">
            <a:xfrm>
              <a:off x="1200" y="2064"/>
              <a:ext cx="2448" cy="338"/>
            </a:xfrm>
            <a:prstGeom prst="borderCallout1">
              <a:avLst>
                <a:gd name="adj1" fmla="val 21301"/>
                <a:gd name="adj2" fmla="val -1963"/>
                <a:gd name="adj3" fmla="val -14792"/>
                <a:gd name="adj4" fmla="val -27778"/>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400" b="1" u="none">
                  <a:solidFill>
                    <a:schemeClr val="tx1"/>
                  </a:solidFill>
                  <a:latin typeface="Arial" charset="0"/>
                </a:rPr>
                <a:t>MP Organization for which Subcontracting components to be received automatically</a:t>
              </a:r>
            </a:p>
          </p:txBody>
        </p:sp>
      </p:grpSp>
      <p:sp>
        <p:nvSpPr>
          <p:cNvPr id="34820" name="Rectangle 13"/>
          <p:cNvSpPr>
            <a:spLocks noGrp="1" noChangeArrowheads="1"/>
          </p:cNvSpPr>
          <p:nvPr>
            <p:ph type="body" idx="1"/>
          </p:nvPr>
        </p:nvSpPr>
        <p:spPr>
          <a:xfrm>
            <a:off x="457200" y="4038600"/>
            <a:ext cx="8001000" cy="1730375"/>
          </a:xfrm>
          <a:noFill/>
        </p:spPr>
        <p:txBody>
          <a:bodyPr/>
          <a:lstStyle/>
          <a:p>
            <a:pPr lvl="1" eaLnBrk="1" hangingPunct="1"/>
            <a:r>
              <a:rPr lang="en-US" sz="1800" b="0" smtClean="0"/>
              <a:t>Identify the unprocessed replenishment Sales Order shipments in OEM organization</a:t>
            </a:r>
            <a:r>
              <a:rPr lang="en-US" sz="2000" b="0" smtClean="0"/>
              <a:t> </a:t>
            </a:r>
          </a:p>
          <a:p>
            <a:pPr lvl="2" eaLnBrk="1" hangingPunct="1"/>
            <a:r>
              <a:rPr lang="en-US" sz="1600" b="0" smtClean="0"/>
              <a:t>Create Receipts for the corresponding Replenishment Purchase Order in MP</a:t>
            </a:r>
          </a:p>
          <a:p>
            <a:pPr lvl="2" eaLnBrk="1" hangingPunct="1"/>
            <a:r>
              <a:rPr lang="en-US" sz="1600" b="0" smtClean="0"/>
              <a:t>Replenishment sale orders which are shipped and due to be received in MP organization are considered for processing</a:t>
            </a:r>
          </a:p>
          <a:p>
            <a:pPr lvl="2" eaLnBrk="1" hangingPunct="1"/>
            <a:r>
              <a:rPr lang="en-US" sz="1600" b="0" smtClean="0"/>
              <a:t>Default Shipment Lead times in Shipping networks are considered</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Process Receiving Transactions</a:t>
            </a:r>
          </a:p>
        </p:txBody>
      </p:sp>
      <p:sp>
        <p:nvSpPr>
          <p:cNvPr id="35843" name="Rectangle 5"/>
          <p:cNvSpPr>
            <a:spLocks noGrp="1" noChangeArrowheads="1"/>
          </p:cNvSpPr>
          <p:nvPr>
            <p:ph type="body" idx="1"/>
          </p:nvPr>
        </p:nvSpPr>
        <p:spPr>
          <a:xfrm>
            <a:off x="533400" y="3962400"/>
            <a:ext cx="7620000" cy="2428875"/>
          </a:xfrm>
          <a:noFill/>
        </p:spPr>
        <p:txBody>
          <a:bodyPr/>
          <a:lstStyle/>
          <a:p>
            <a:pPr lvl="1" eaLnBrk="1" hangingPunct="1"/>
            <a:r>
              <a:rPr lang="en-US" sz="1800" b="0" smtClean="0"/>
              <a:t>Identify unprocessed Assembly Receipts in OEM organization</a:t>
            </a:r>
          </a:p>
          <a:p>
            <a:pPr lvl="2" eaLnBrk="1" hangingPunct="1"/>
            <a:r>
              <a:rPr lang="en-US" sz="1600" b="0" smtClean="0"/>
              <a:t>Complete WIP job  and backflush components in MP organization</a:t>
            </a:r>
          </a:p>
          <a:p>
            <a:pPr lvl="2" eaLnBrk="1" hangingPunct="1"/>
            <a:r>
              <a:rPr lang="en-US" sz="1600" b="0" smtClean="0"/>
              <a:t>Misc. issue of  assembly in MP Organization</a:t>
            </a:r>
          </a:p>
          <a:p>
            <a:pPr lvl="1" eaLnBrk="1" hangingPunct="1"/>
            <a:r>
              <a:rPr lang="en-US" sz="1800" b="0" smtClean="0"/>
              <a:t>Identify unprocessed Assembly returns in OEM Organization</a:t>
            </a:r>
          </a:p>
          <a:p>
            <a:pPr lvl="2" eaLnBrk="1" hangingPunct="1"/>
            <a:r>
              <a:rPr lang="en-US" sz="1600" b="0" smtClean="0"/>
              <a:t>Misc Receipt of Assembly in MP Organization</a:t>
            </a:r>
          </a:p>
          <a:p>
            <a:pPr lvl="2" eaLnBrk="1" hangingPunct="1"/>
            <a:r>
              <a:rPr lang="en-US" sz="1600" b="0" smtClean="0"/>
              <a:t>Return WIP job in MP Organization</a:t>
            </a:r>
          </a:p>
          <a:p>
            <a:pPr lvl="1" eaLnBrk="1" hangingPunct="1"/>
            <a:r>
              <a:rPr lang="en-US" sz="1800" b="0" smtClean="0"/>
              <a:t>Identify Unprocessed Component returns in OEM organization </a:t>
            </a:r>
          </a:p>
          <a:p>
            <a:pPr lvl="2" eaLnBrk="1" hangingPunct="1"/>
            <a:r>
              <a:rPr lang="en-US" sz="1600" b="0" smtClean="0"/>
              <a:t>Create RTV for the component in MP Organization </a:t>
            </a:r>
          </a:p>
        </p:txBody>
      </p:sp>
      <p:pic>
        <p:nvPicPr>
          <p:cNvPr id="35844" name="Picture 10"/>
          <p:cNvPicPr>
            <a:picLocks noChangeAspect="1" noChangeArrowheads="1"/>
          </p:cNvPicPr>
          <p:nvPr/>
        </p:nvPicPr>
        <p:blipFill>
          <a:blip r:embed="rId3" cstate="print"/>
          <a:srcRect/>
          <a:stretch>
            <a:fillRect/>
          </a:stretch>
        </p:blipFill>
        <p:spPr bwMode="auto">
          <a:xfrm>
            <a:off x="1219200" y="1371600"/>
            <a:ext cx="5375275" cy="2466975"/>
          </a:xfrm>
          <a:prstGeom prst="rect">
            <a:avLst/>
          </a:prstGeom>
          <a:noFill/>
          <a:ln w="28575">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3"/>
          <p:cNvPicPr>
            <a:picLocks noChangeAspect="1" noChangeArrowheads="1"/>
          </p:cNvPicPr>
          <p:nvPr/>
        </p:nvPicPr>
        <p:blipFill>
          <a:blip r:embed="rId3" cstate="print"/>
          <a:srcRect/>
          <a:stretch>
            <a:fillRect/>
          </a:stretch>
        </p:blipFill>
        <p:spPr bwMode="auto">
          <a:xfrm>
            <a:off x="547688" y="1371600"/>
            <a:ext cx="7148512" cy="4919663"/>
          </a:xfrm>
          <a:prstGeom prst="rect">
            <a:avLst/>
          </a:prstGeom>
          <a:noFill/>
          <a:ln w="28575">
            <a:noFill/>
            <a:miter lim="800000"/>
            <a:headEnd type="none" w="sm" len="sm"/>
            <a:tailEnd type="none" w="sm" len="sm"/>
          </a:ln>
        </p:spPr>
      </p:pic>
      <p:grpSp>
        <p:nvGrpSpPr>
          <p:cNvPr id="2" name="Group 33"/>
          <p:cNvGrpSpPr>
            <a:grpSpLocks/>
          </p:cNvGrpSpPr>
          <p:nvPr/>
        </p:nvGrpSpPr>
        <p:grpSpPr bwMode="auto">
          <a:xfrm>
            <a:off x="1981200" y="1658938"/>
            <a:ext cx="4648200" cy="1693862"/>
            <a:chOff x="1248" y="1045"/>
            <a:chExt cx="2928" cy="1067"/>
          </a:xfrm>
        </p:grpSpPr>
        <p:sp>
          <p:nvSpPr>
            <p:cNvPr id="36878" name="Rectangle 21"/>
            <p:cNvSpPr>
              <a:spLocks noChangeArrowheads="1"/>
            </p:cNvSpPr>
            <p:nvPr/>
          </p:nvSpPr>
          <p:spPr bwMode="auto">
            <a:xfrm>
              <a:off x="1248" y="1968"/>
              <a:ext cx="720"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36879" name="AutoShape 22"/>
            <p:cNvSpPr>
              <a:spLocks/>
            </p:cNvSpPr>
            <p:nvPr/>
          </p:nvSpPr>
          <p:spPr bwMode="auto">
            <a:xfrm>
              <a:off x="2064" y="1045"/>
              <a:ext cx="2112" cy="532"/>
            </a:xfrm>
            <a:prstGeom prst="borderCallout1">
              <a:avLst>
                <a:gd name="adj1" fmla="val 13532"/>
                <a:gd name="adj2" fmla="val -2273"/>
                <a:gd name="adj3" fmla="val 172181"/>
                <a:gd name="adj4" fmla="val -19556"/>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On the Workbench User can search subcontracting Orders and verify the receipts</a:t>
              </a:r>
            </a:p>
          </p:txBody>
        </p:sp>
      </p:grpSp>
      <p:sp>
        <p:nvSpPr>
          <p:cNvPr id="36868"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Workbench-Subcontracting Orders </a:t>
            </a:r>
          </a:p>
        </p:txBody>
      </p:sp>
      <p:grpSp>
        <p:nvGrpSpPr>
          <p:cNvPr id="3" name="Group 31"/>
          <p:cNvGrpSpPr>
            <a:grpSpLocks/>
          </p:cNvGrpSpPr>
          <p:nvPr/>
        </p:nvGrpSpPr>
        <p:grpSpPr bwMode="auto">
          <a:xfrm>
            <a:off x="685800" y="3054350"/>
            <a:ext cx="6400800" cy="1822450"/>
            <a:chOff x="432" y="1924"/>
            <a:chExt cx="4032" cy="1148"/>
          </a:xfrm>
        </p:grpSpPr>
        <p:sp>
          <p:nvSpPr>
            <p:cNvPr id="36876" name="Rectangle 23"/>
            <p:cNvSpPr>
              <a:spLocks noChangeArrowheads="1"/>
            </p:cNvSpPr>
            <p:nvPr/>
          </p:nvSpPr>
          <p:spPr bwMode="auto">
            <a:xfrm>
              <a:off x="432" y="2640"/>
              <a:ext cx="2400" cy="432"/>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6877" name="AutoShape 24"/>
            <p:cNvSpPr>
              <a:spLocks/>
            </p:cNvSpPr>
            <p:nvPr/>
          </p:nvSpPr>
          <p:spPr bwMode="auto">
            <a:xfrm>
              <a:off x="2352" y="1924"/>
              <a:ext cx="2112" cy="378"/>
            </a:xfrm>
            <a:prstGeom prst="borderCallout1">
              <a:avLst>
                <a:gd name="adj1" fmla="val 19046"/>
                <a:gd name="adj2" fmla="val -2273"/>
                <a:gd name="adj3" fmla="val 187037"/>
                <a:gd name="adj4" fmla="val -17662"/>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Subcontracting order headers of Outsourced Assembly</a:t>
              </a:r>
            </a:p>
          </p:txBody>
        </p:sp>
      </p:grpSp>
      <p:grpSp>
        <p:nvGrpSpPr>
          <p:cNvPr id="4" name="Group 30"/>
          <p:cNvGrpSpPr>
            <a:grpSpLocks/>
          </p:cNvGrpSpPr>
          <p:nvPr/>
        </p:nvGrpSpPr>
        <p:grpSpPr bwMode="auto">
          <a:xfrm>
            <a:off x="685800" y="3992563"/>
            <a:ext cx="7696200" cy="1722437"/>
            <a:chOff x="432" y="2515"/>
            <a:chExt cx="4848" cy="1085"/>
          </a:xfrm>
        </p:grpSpPr>
        <p:sp>
          <p:nvSpPr>
            <p:cNvPr id="36874" name="Rectangle 25"/>
            <p:cNvSpPr>
              <a:spLocks noChangeArrowheads="1"/>
            </p:cNvSpPr>
            <p:nvPr/>
          </p:nvSpPr>
          <p:spPr bwMode="auto">
            <a:xfrm>
              <a:off x="432" y="3120"/>
              <a:ext cx="2448" cy="480"/>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6875" name="AutoShape 26"/>
            <p:cNvSpPr>
              <a:spLocks/>
            </p:cNvSpPr>
            <p:nvPr/>
          </p:nvSpPr>
          <p:spPr bwMode="auto">
            <a:xfrm>
              <a:off x="3168" y="2515"/>
              <a:ext cx="2112" cy="378"/>
            </a:xfrm>
            <a:prstGeom prst="borderCallout1">
              <a:avLst>
                <a:gd name="adj1" fmla="val 32144"/>
                <a:gd name="adj2" fmla="val -2273"/>
                <a:gd name="adj3" fmla="val 276338"/>
                <a:gd name="adj4" fmla="val -14250"/>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Subcontracting order line shipment or releases </a:t>
              </a:r>
            </a:p>
          </p:txBody>
        </p:sp>
      </p:grpSp>
      <p:grpSp>
        <p:nvGrpSpPr>
          <p:cNvPr id="5" name="Group 28"/>
          <p:cNvGrpSpPr>
            <a:grpSpLocks/>
          </p:cNvGrpSpPr>
          <p:nvPr/>
        </p:nvGrpSpPr>
        <p:grpSpPr bwMode="auto">
          <a:xfrm>
            <a:off x="6705600" y="4876800"/>
            <a:ext cx="2286000" cy="844550"/>
            <a:chOff x="4224" y="3072"/>
            <a:chExt cx="1440" cy="532"/>
          </a:xfrm>
        </p:grpSpPr>
        <p:sp>
          <p:nvSpPr>
            <p:cNvPr id="36872" name="Rectangle 20"/>
            <p:cNvSpPr>
              <a:spLocks noChangeArrowheads="1"/>
            </p:cNvSpPr>
            <p:nvPr/>
          </p:nvSpPr>
          <p:spPr bwMode="auto">
            <a:xfrm>
              <a:off x="4224" y="3456"/>
              <a:ext cx="144"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6873" name="AutoShape 18"/>
            <p:cNvSpPr>
              <a:spLocks/>
            </p:cNvSpPr>
            <p:nvPr/>
          </p:nvSpPr>
          <p:spPr bwMode="auto">
            <a:xfrm>
              <a:off x="4464" y="3072"/>
              <a:ext cx="1200" cy="532"/>
            </a:xfrm>
            <a:prstGeom prst="borderCallout1">
              <a:avLst>
                <a:gd name="adj1" fmla="val 13532"/>
                <a:gd name="adj2" fmla="val -4000"/>
                <a:gd name="adj3" fmla="val 72181"/>
                <a:gd name="adj4" fmla="val -12417"/>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Details of the Components to be shipped to MP</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Workbench-Components </a:t>
            </a:r>
          </a:p>
        </p:txBody>
      </p:sp>
      <p:grpSp>
        <p:nvGrpSpPr>
          <p:cNvPr id="37891" name="Group 22"/>
          <p:cNvGrpSpPr>
            <a:grpSpLocks/>
          </p:cNvGrpSpPr>
          <p:nvPr/>
        </p:nvGrpSpPr>
        <p:grpSpPr bwMode="auto">
          <a:xfrm>
            <a:off x="798513" y="1600200"/>
            <a:ext cx="7202487" cy="3662363"/>
            <a:chOff x="503" y="1008"/>
            <a:chExt cx="4537" cy="2307"/>
          </a:xfrm>
        </p:grpSpPr>
        <p:pic>
          <p:nvPicPr>
            <p:cNvPr id="37896" name="Picture 10"/>
            <p:cNvPicPr>
              <a:picLocks noChangeAspect="1" noChangeArrowheads="1"/>
            </p:cNvPicPr>
            <p:nvPr/>
          </p:nvPicPr>
          <p:blipFill>
            <a:blip r:embed="rId3" cstate="print"/>
            <a:srcRect/>
            <a:stretch>
              <a:fillRect/>
            </a:stretch>
          </p:blipFill>
          <p:spPr bwMode="auto">
            <a:xfrm>
              <a:off x="503" y="1008"/>
              <a:ext cx="4537" cy="2307"/>
            </a:xfrm>
            <a:prstGeom prst="rect">
              <a:avLst/>
            </a:prstGeom>
            <a:noFill/>
            <a:ln w="28575">
              <a:noFill/>
              <a:miter lim="800000"/>
              <a:headEnd type="none" w="sm" len="sm"/>
              <a:tailEnd type="none" w="sm" len="sm"/>
            </a:ln>
          </p:spPr>
        </p:pic>
        <p:sp>
          <p:nvSpPr>
            <p:cNvPr id="37897" name="AutoShape 16"/>
            <p:cNvSpPr>
              <a:spLocks/>
            </p:cNvSpPr>
            <p:nvPr/>
          </p:nvSpPr>
          <p:spPr bwMode="auto">
            <a:xfrm>
              <a:off x="2400" y="1488"/>
              <a:ext cx="2304" cy="532"/>
            </a:xfrm>
            <a:prstGeom prst="borderCallout1">
              <a:avLst>
                <a:gd name="adj1" fmla="val 13532"/>
                <a:gd name="adj2" fmla="val -2083"/>
                <a:gd name="adj3" fmla="val 194171"/>
                <a:gd name="adj4" fmla="val -50912"/>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Components to be shipped to  MP for  making  assembly of a specific subcontracting order . </a:t>
              </a:r>
              <a:endParaRPr lang="en-US" sz="1400" i="1" u="none">
                <a:solidFill>
                  <a:schemeClr val="tx1"/>
                </a:solidFill>
                <a:latin typeface="Arial" charset="0"/>
                <a:cs typeface="Times New Roman" charset="0"/>
              </a:endParaRPr>
            </a:p>
          </p:txBody>
        </p:sp>
        <p:sp>
          <p:nvSpPr>
            <p:cNvPr id="37898" name="Rectangle 17"/>
            <p:cNvSpPr>
              <a:spLocks noChangeArrowheads="1"/>
            </p:cNvSpPr>
            <p:nvPr/>
          </p:nvSpPr>
          <p:spPr bwMode="auto">
            <a:xfrm>
              <a:off x="576" y="2544"/>
              <a:ext cx="720" cy="384"/>
            </a:xfrm>
            <a:prstGeom prst="rect">
              <a:avLst/>
            </a:prstGeom>
            <a:noFill/>
            <a:ln w="25400">
              <a:solidFill>
                <a:srgbClr val="FF0000"/>
              </a:solidFill>
              <a:miter lim="800000"/>
              <a:headEnd type="none" w="sm" len="sm"/>
              <a:tailEnd type="none" w="sm" len="sm"/>
            </a:ln>
          </p:spPr>
          <p:txBody>
            <a:bodyPr wrap="none" anchor="ctr"/>
            <a:lstStyle/>
            <a:p>
              <a:endParaRPr lang="en-US"/>
            </a:p>
          </p:txBody>
        </p:sp>
      </p:grpSp>
      <p:sp>
        <p:nvSpPr>
          <p:cNvPr id="37892" name="Rectangle 18"/>
          <p:cNvSpPr>
            <a:spLocks noGrp="1" noChangeArrowheads="1"/>
          </p:cNvSpPr>
          <p:nvPr>
            <p:ph type="body" idx="1"/>
          </p:nvPr>
        </p:nvSpPr>
        <p:spPr>
          <a:xfrm>
            <a:off x="457200" y="5486400"/>
            <a:ext cx="7467600" cy="574675"/>
          </a:xfrm>
          <a:noFill/>
        </p:spPr>
        <p:txBody>
          <a:bodyPr/>
          <a:lstStyle/>
          <a:p>
            <a:pPr marL="742950" lvl="1" indent="-285750" defTabSz="914400" eaLnBrk="1" hangingPunct="1"/>
            <a:r>
              <a:rPr lang="en-US" sz="1800" b="0" smtClean="0"/>
              <a:t>User can see the components requirement quantity and date for manufacturing the assembly at MP site</a:t>
            </a:r>
          </a:p>
        </p:txBody>
      </p:sp>
      <p:grpSp>
        <p:nvGrpSpPr>
          <p:cNvPr id="3" name="Group 21"/>
          <p:cNvGrpSpPr>
            <a:grpSpLocks/>
          </p:cNvGrpSpPr>
          <p:nvPr/>
        </p:nvGrpSpPr>
        <p:grpSpPr bwMode="auto">
          <a:xfrm>
            <a:off x="6934200" y="3367088"/>
            <a:ext cx="1981200" cy="1585912"/>
            <a:chOff x="4368" y="2121"/>
            <a:chExt cx="1248" cy="999"/>
          </a:xfrm>
        </p:grpSpPr>
        <p:sp>
          <p:nvSpPr>
            <p:cNvPr id="37894" name="Rectangle 14"/>
            <p:cNvSpPr>
              <a:spLocks noChangeArrowheads="1"/>
            </p:cNvSpPr>
            <p:nvPr/>
          </p:nvSpPr>
          <p:spPr bwMode="auto">
            <a:xfrm>
              <a:off x="4368" y="2928"/>
              <a:ext cx="551" cy="192"/>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7895" name="AutoShape 15"/>
            <p:cNvSpPr>
              <a:spLocks/>
            </p:cNvSpPr>
            <p:nvPr/>
          </p:nvSpPr>
          <p:spPr bwMode="auto">
            <a:xfrm>
              <a:off x="4608" y="2121"/>
              <a:ext cx="1008" cy="686"/>
            </a:xfrm>
            <a:prstGeom prst="borderCallout1">
              <a:avLst>
                <a:gd name="adj1" fmla="val 10495"/>
                <a:gd name="adj2" fmla="val -4764"/>
                <a:gd name="adj3" fmla="val 118514"/>
                <a:gd name="adj4" fmla="val -6449"/>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To drilldown to the BOM components of the assembly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36"/>
          <p:cNvPicPr>
            <a:picLocks noChangeAspect="1" noChangeArrowheads="1"/>
          </p:cNvPicPr>
          <p:nvPr/>
        </p:nvPicPr>
        <p:blipFill>
          <a:blip r:embed="rId3" cstate="print"/>
          <a:srcRect/>
          <a:stretch>
            <a:fillRect/>
          </a:stretch>
        </p:blipFill>
        <p:spPr bwMode="auto">
          <a:xfrm>
            <a:off x="987425" y="1423988"/>
            <a:ext cx="7165975" cy="4672012"/>
          </a:xfrm>
          <a:prstGeom prst="rect">
            <a:avLst/>
          </a:prstGeom>
          <a:noFill/>
          <a:ln w="28575">
            <a:noFill/>
            <a:miter lim="800000"/>
            <a:headEnd type="none" w="sm" len="sm"/>
            <a:tailEnd type="none" w="sm" len="sm"/>
          </a:ln>
        </p:spPr>
      </p:pic>
      <p:sp>
        <p:nvSpPr>
          <p:cNvPr id="38915" name="Rectangle 1026"/>
          <p:cNvSpPr>
            <a:spLocks noGrp="1" noChangeArrowheads="1"/>
          </p:cNvSpPr>
          <p:nvPr>
            <p:ph type="title"/>
          </p:nvPr>
        </p:nvSpPr>
        <p:spPr/>
        <p:txBody>
          <a:bodyPr/>
          <a:lstStyle/>
          <a:p>
            <a:pPr eaLnBrk="1" hangingPunct="1"/>
            <a:r>
              <a:rPr lang="en-US" smtClean="0"/>
              <a:t>Subcontracting</a:t>
            </a:r>
            <a:br>
              <a:rPr lang="en-US" smtClean="0"/>
            </a:br>
            <a:r>
              <a:rPr lang="en-US" smtClean="0"/>
              <a:t>Process – Workbench-Replenishment Orders </a:t>
            </a:r>
          </a:p>
        </p:txBody>
      </p:sp>
      <p:grpSp>
        <p:nvGrpSpPr>
          <p:cNvPr id="2" name="Group 1054"/>
          <p:cNvGrpSpPr>
            <a:grpSpLocks/>
          </p:cNvGrpSpPr>
          <p:nvPr/>
        </p:nvGrpSpPr>
        <p:grpSpPr bwMode="auto">
          <a:xfrm>
            <a:off x="2587625" y="4343400"/>
            <a:ext cx="6251575" cy="600075"/>
            <a:chOff x="1630" y="2736"/>
            <a:chExt cx="3938" cy="378"/>
          </a:xfrm>
        </p:grpSpPr>
        <p:sp>
          <p:nvSpPr>
            <p:cNvPr id="38926" name="Rectangle 1040"/>
            <p:cNvSpPr>
              <a:spLocks noChangeArrowheads="1"/>
            </p:cNvSpPr>
            <p:nvPr/>
          </p:nvSpPr>
          <p:spPr bwMode="auto">
            <a:xfrm>
              <a:off x="1630" y="2928"/>
              <a:ext cx="1056"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8927" name="AutoShape 1041"/>
            <p:cNvSpPr>
              <a:spLocks/>
            </p:cNvSpPr>
            <p:nvPr/>
          </p:nvSpPr>
          <p:spPr bwMode="auto">
            <a:xfrm>
              <a:off x="3936" y="2736"/>
              <a:ext cx="1632" cy="378"/>
            </a:xfrm>
            <a:prstGeom prst="borderCallout1">
              <a:avLst>
                <a:gd name="adj1" fmla="val 21301"/>
                <a:gd name="adj2" fmla="val -2940"/>
                <a:gd name="adj3" fmla="val 69824"/>
                <a:gd name="adj4" fmla="val -76102"/>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View and create Component Allocations</a:t>
              </a:r>
            </a:p>
          </p:txBody>
        </p:sp>
      </p:grpSp>
      <p:grpSp>
        <p:nvGrpSpPr>
          <p:cNvPr id="38917" name="Group 1052"/>
          <p:cNvGrpSpPr>
            <a:grpSpLocks/>
          </p:cNvGrpSpPr>
          <p:nvPr/>
        </p:nvGrpSpPr>
        <p:grpSpPr bwMode="auto">
          <a:xfrm>
            <a:off x="2438400" y="2114550"/>
            <a:ext cx="4648200" cy="1085850"/>
            <a:chOff x="1536" y="1332"/>
            <a:chExt cx="2928" cy="684"/>
          </a:xfrm>
        </p:grpSpPr>
        <p:sp>
          <p:nvSpPr>
            <p:cNvPr id="38924" name="Rectangle 1044"/>
            <p:cNvSpPr>
              <a:spLocks noChangeArrowheads="1"/>
            </p:cNvSpPr>
            <p:nvPr/>
          </p:nvSpPr>
          <p:spPr bwMode="auto">
            <a:xfrm>
              <a:off x="1536" y="1872"/>
              <a:ext cx="720"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38925" name="AutoShape 1045"/>
            <p:cNvSpPr>
              <a:spLocks/>
            </p:cNvSpPr>
            <p:nvPr/>
          </p:nvSpPr>
          <p:spPr bwMode="auto">
            <a:xfrm>
              <a:off x="2352" y="1332"/>
              <a:ext cx="2112" cy="378"/>
            </a:xfrm>
            <a:prstGeom prst="borderCallout1">
              <a:avLst>
                <a:gd name="adj1" fmla="val 19046"/>
                <a:gd name="adj2" fmla="val -2273"/>
                <a:gd name="adj3" fmla="val 137565"/>
                <a:gd name="adj4" fmla="val -12736"/>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rPr>
                <a:t>On the Workbench User can search Replenishment  Orders</a:t>
              </a:r>
              <a:endParaRPr lang="en-US" sz="1600" b="1" u="none">
                <a:solidFill>
                  <a:schemeClr val="tx1"/>
                </a:solidFill>
                <a:latin typeface="Arial" charset="0"/>
                <a:cs typeface="Times New Roman" charset="0"/>
              </a:endParaRPr>
            </a:p>
          </p:txBody>
        </p:sp>
      </p:grpSp>
      <p:grpSp>
        <p:nvGrpSpPr>
          <p:cNvPr id="4" name="Group 1053"/>
          <p:cNvGrpSpPr>
            <a:grpSpLocks/>
          </p:cNvGrpSpPr>
          <p:nvPr/>
        </p:nvGrpSpPr>
        <p:grpSpPr bwMode="auto">
          <a:xfrm>
            <a:off x="1219200" y="3519488"/>
            <a:ext cx="7391400" cy="823912"/>
            <a:chOff x="768" y="2217"/>
            <a:chExt cx="4656" cy="519"/>
          </a:xfrm>
        </p:grpSpPr>
        <p:sp>
          <p:nvSpPr>
            <p:cNvPr id="38922" name="Rectangle 1048"/>
            <p:cNvSpPr>
              <a:spLocks noChangeArrowheads="1"/>
            </p:cNvSpPr>
            <p:nvPr/>
          </p:nvSpPr>
          <p:spPr bwMode="auto">
            <a:xfrm>
              <a:off x="768" y="2496"/>
              <a:ext cx="1440" cy="240"/>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8923" name="AutoShape 1049"/>
            <p:cNvSpPr>
              <a:spLocks/>
            </p:cNvSpPr>
            <p:nvPr/>
          </p:nvSpPr>
          <p:spPr bwMode="auto">
            <a:xfrm>
              <a:off x="3792" y="2217"/>
              <a:ext cx="1632" cy="378"/>
            </a:xfrm>
            <a:prstGeom prst="borderCallout1">
              <a:avLst>
                <a:gd name="adj1" fmla="val 19046"/>
                <a:gd name="adj2" fmla="val -2940"/>
                <a:gd name="adj3" fmla="val 114815"/>
                <a:gd name="adj4" fmla="val -97671"/>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Replenishment Sales Order Headers</a:t>
              </a:r>
            </a:p>
          </p:txBody>
        </p:sp>
      </p:grpSp>
      <p:grpSp>
        <p:nvGrpSpPr>
          <p:cNvPr id="5" name="Group 1055"/>
          <p:cNvGrpSpPr>
            <a:grpSpLocks/>
          </p:cNvGrpSpPr>
          <p:nvPr/>
        </p:nvGrpSpPr>
        <p:grpSpPr bwMode="auto">
          <a:xfrm>
            <a:off x="1219200" y="5072063"/>
            <a:ext cx="4872038" cy="600075"/>
            <a:chOff x="768" y="3195"/>
            <a:chExt cx="3069" cy="378"/>
          </a:xfrm>
        </p:grpSpPr>
        <p:sp>
          <p:nvSpPr>
            <p:cNvPr id="38920" name="Rectangle 1050"/>
            <p:cNvSpPr>
              <a:spLocks noChangeArrowheads="1"/>
            </p:cNvSpPr>
            <p:nvPr/>
          </p:nvSpPr>
          <p:spPr bwMode="auto">
            <a:xfrm>
              <a:off x="768" y="3216"/>
              <a:ext cx="1056" cy="240"/>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38921" name="AutoShape 1051"/>
            <p:cNvSpPr>
              <a:spLocks/>
            </p:cNvSpPr>
            <p:nvPr/>
          </p:nvSpPr>
          <p:spPr bwMode="auto">
            <a:xfrm>
              <a:off x="2640" y="3195"/>
              <a:ext cx="1197" cy="378"/>
            </a:xfrm>
            <a:prstGeom prst="borderCallout1">
              <a:avLst>
                <a:gd name="adj1" fmla="val 19046"/>
                <a:gd name="adj2" fmla="val -4009"/>
                <a:gd name="adj3" fmla="val 37829"/>
                <a:gd name="adj4" fmla="val -67671"/>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Replenishment Sales Order Lines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Subcontracting</a:t>
            </a:r>
            <a:br>
              <a:rPr lang="en-US" smtClean="0"/>
            </a:br>
            <a:r>
              <a:rPr lang="en-US" smtClean="0"/>
              <a:t>Glossary of Terms - 2</a:t>
            </a:r>
          </a:p>
        </p:txBody>
      </p:sp>
      <p:sp>
        <p:nvSpPr>
          <p:cNvPr id="4099" name="Rectangle 3"/>
          <p:cNvSpPr>
            <a:spLocks noGrp="1" noChangeArrowheads="1"/>
          </p:cNvSpPr>
          <p:nvPr>
            <p:ph type="body" idx="1"/>
          </p:nvPr>
        </p:nvSpPr>
        <p:spPr>
          <a:xfrm>
            <a:off x="609600" y="1676400"/>
            <a:ext cx="8229600" cy="4389438"/>
          </a:xfrm>
        </p:spPr>
        <p:txBody>
          <a:bodyPr/>
          <a:lstStyle/>
          <a:p>
            <a:pPr marL="114300" lvl="1" indent="0" defTabSz="114300" eaLnBrk="1" hangingPunct="1">
              <a:buFont typeface="Arial" charset="0"/>
              <a:buNone/>
            </a:pPr>
            <a:r>
              <a:rPr lang="en-US" sz="2000" b="0" u="sng" dirty="0" smtClean="0">
                <a:solidFill>
                  <a:srgbClr val="0033CC"/>
                </a:solidFill>
                <a:cs typeface="Times New Roman" charset="0"/>
              </a:rPr>
              <a:t>Replenishment PO</a:t>
            </a:r>
            <a:r>
              <a:rPr lang="en-US" sz="2000" b="0" u="sng" dirty="0" smtClean="0">
                <a:cs typeface="Times New Roman" charset="0"/>
              </a:rPr>
              <a:t>:</a:t>
            </a:r>
            <a:r>
              <a:rPr lang="en-US" dirty="0" smtClean="0">
                <a:cs typeface="Times New Roman" charset="0"/>
              </a:rPr>
              <a:t> </a:t>
            </a:r>
            <a:r>
              <a:rPr lang="en-US" sz="1800" b="0" dirty="0" smtClean="0">
                <a:cs typeface="Times New Roman" charset="0"/>
              </a:rPr>
              <a:t>Purchase Order created for MP in  the Subcontracting Process to procure Subcontracting Components from the OEM. This is not visible on the User Interface. Also PO is closed for invoicing</a:t>
            </a:r>
          </a:p>
          <a:p>
            <a:pPr marL="114300" lvl="1" indent="0" defTabSz="114300" eaLnBrk="1" hangingPunct="1">
              <a:buFont typeface="Arial" charset="0"/>
              <a:buNone/>
            </a:pPr>
            <a:endParaRPr lang="en-US" dirty="0" smtClean="0">
              <a:solidFill>
                <a:srgbClr val="0033CC"/>
              </a:solidFill>
              <a:cs typeface="Times New Roman" charset="0"/>
            </a:endParaRPr>
          </a:p>
          <a:p>
            <a:pPr marL="114300" lvl="1" indent="0" defTabSz="114300" eaLnBrk="1" hangingPunct="1">
              <a:buFont typeface="Arial" charset="0"/>
              <a:buNone/>
            </a:pPr>
            <a:r>
              <a:rPr lang="en-US" sz="2000" b="0" u="sng" dirty="0" smtClean="0">
                <a:solidFill>
                  <a:srgbClr val="0033CC"/>
                </a:solidFill>
                <a:cs typeface="Times New Roman" charset="0"/>
              </a:rPr>
              <a:t>Replenishment SO:</a:t>
            </a:r>
            <a:r>
              <a:rPr lang="en-US" dirty="0" smtClean="0">
                <a:solidFill>
                  <a:srgbClr val="0033CC"/>
                </a:solidFill>
                <a:cs typeface="Times New Roman" charset="0"/>
              </a:rPr>
              <a:t> </a:t>
            </a:r>
            <a:r>
              <a:rPr lang="en-US" sz="1800" b="0" dirty="0" smtClean="0">
                <a:cs typeface="Times New Roman" charset="0"/>
              </a:rPr>
              <a:t>Sales Order created in the  Subcontracting 	Process to ship Subcontracting Components to MP</a:t>
            </a:r>
          </a:p>
          <a:p>
            <a:pPr marL="114300" lvl="1" indent="0" defTabSz="114300" eaLnBrk="1" hangingPunct="1">
              <a:buFont typeface="Arial" charset="0"/>
              <a:buNone/>
            </a:pPr>
            <a:endParaRPr lang="en-US" b="0" dirty="0" smtClean="0">
              <a:cs typeface="Times New Roman" charset="0"/>
            </a:endParaRPr>
          </a:p>
          <a:p>
            <a:pPr marL="114300" lvl="1" indent="0" defTabSz="114300" eaLnBrk="1" hangingPunct="1">
              <a:buFont typeface="Arial" charset="0"/>
              <a:buNone/>
            </a:pPr>
            <a:r>
              <a:rPr lang="en-US" sz="2000" b="0" u="sng" dirty="0" smtClean="0">
                <a:solidFill>
                  <a:srgbClr val="0033CC"/>
                </a:solidFill>
                <a:cs typeface="Times New Roman" charset="0"/>
              </a:rPr>
              <a:t>Replenishment Order:</a:t>
            </a:r>
            <a:r>
              <a:rPr lang="en-US" dirty="0" smtClean="0">
                <a:solidFill>
                  <a:srgbClr val="0033CC"/>
                </a:solidFill>
                <a:cs typeface="Times New Roman" charset="0"/>
              </a:rPr>
              <a:t> </a:t>
            </a:r>
            <a:r>
              <a:rPr lang="en-US" sz="1800" b="0" dirty="0" smtClean="0">
                <a:cs typeface="Times New Roman" charset="0"/>
              </a:rPr>
              <a:t>Term used in User Interface to represent Replenishment Sales order of Subcontracting Components</a:t>
            </a:r>
          </a:p>
          <a:p>
            <a:pPr marL="114300" lvl="1" indent="0" defTabSz="114300" eaLnBrk="1" hangingPunct="1">
              <a:buFont typeface="Arial" charset="0"/>
              <a:buNone/>
            </a:pPr>
            <a:endParaRPr lang="en-US" sz="1800" b="0" dirty="0" smtClean="0">
              <a:cs typeface="Times New Roman" charset="0"/>
            </a:endParaRPr>
          </a:p>
          <a:p>
            <a:pPr marL="114300" lvl="1" indent="0" defTabSz="114300" eaLnBrk="1" hangingPunct="1">
              <a:buFont typeface="Arial" charset="0"/>
              <a:buNone/>
            </a:pPr>
            <a:r>
              <a:rPr lang="en-US" sz="2000" b="0" u="sng" dirty="0" smtClean="0">
                <a:solidFill>
                  <a:srgbClr val="0033CC"/>
                </a:solidFill>
                <a:cs typeface="Times New Roman" charset="0"/>
              </a:rPr>
              <a:t>Allocations:</a:t>
            </a:r>
            <a:r>
              <a:rPr lang="en-US" dirty="0" smtClean="0">
                <a:solidFill>
                  <a:srgbClr val="0033CC"/>
                </a:solidFill>
                <a:cs typeface="Times New Roman" charset="0"/>
              </a:rPr>
              <a:t>  </a:t>
            </a:r>
            <a:r>
              <a:rPr lang="en-US" sz="1800" b="0" dirty="0" smtClean="0">
                <a:cs typeface="Times New Roman" charset="0"/>
              </a:rPr>
              <a:t>Hard pegging of Replenishment SO’s created in the OEM organizations with the Component requirements for the Manufacturing of outsourced assemblies at MP Site</a:t>
            </a:r>
            <a:endParaRPr lang="en-US" dirty="0" smtClean="0">
              <a:cs typeface="Times New Roman"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9"/>
          <p:cNvPicPr>
            <a:picLocks noChangeAspect="1" noChangeArrowheads="1"/>
          </p:cNvPicPr>
          <p:nvPr/>
        </p:nvPicPr>
        <p:blipFill>
          <a:blip r:embed="rId3" cstate="print"/>
          <a:srcRect/>
          <a:stretch>
            <a:fillRect/>
          </a:stretch>
        </p:blipFill>
        <p:spPr bwMode="auto">
          <a:xfrm>
            <a:off x="911225" y="1447800"/>
            <a:ext cx="7165975" cy="3554413"/>
          </a:xfrm>
          <a:prstGeom prst="rect">
            <a:avLst/>
          </a:prstGeom>
          <a:noFill/>
          <a:ln w="28575">
            <a:noFill/>
            <a:miter lim="800000"/>
            <a:headEnd type="none" w="sm" len="sm"/>
            <a:tailEnd type="none" w="sm" len="sm"/>
          </a:ln>
        </p:spPr>
      </p:pic>
      <p:sp>
        <p:nvSpPr>
          <p:cNvPr id="39939"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Workbench-Allocations </a:t>
            </a:r>
          </a:p>
        </p:txBody>
      </p:sp>
      <p:grpSp>
        <p:nvGrpSpPr>
          <p:cNvPr id="39940" name="Group 19"/>
          <p:cNvGrpSpPr>
            <a:grpSpLocks/>
          </p:cNvGrpSpPr>
          <p:nvPr/>
        </p:nvGrpSpPr>
        <p:grpSpPr bwMode="auto">
          <a:xfrm>
            <a:off x="911225" y="1752600"/>
            <a:ext cx="6099175" cy="609600"/>
            <a:chOff x="574" y="1392"/>
            <a:chExt cx="3842" cy="384"/>
          </a:xfrm>
        </p:grpSpPr>
        <p:sp>
          <p:nvSpPr>
            <p:cNvPr id="39948" name="AutoShape 12"/>
            <p:cNvSpPr>
              <a:spLocks/>
            </p:cNvSpPr>
            <p:nvPr/>
          </p:nvSpPr>
          <p:spPr bwMode="auto">
            <a:xfrm>
              <a:off x="2544" y="1392"/>
              <a:ext cx="1872" cy="378"/>
            </a:xfrm>
            <a:prstGeom prst="borderCallout1">
              <a:avLst>
                <a:gd name="adj1" fmla="val 19046"/>
                <a:gd name="adj2" fmla="val -2565"/>
                <a:gd name="adj3" fmla="val 68255"/>
                <a:gd name="adj4" fmla="val -30343"/>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Allocation details of a specific replenishment Order </a:t>
              </a:r>
              <a:r>
                <a:rPr lang="en-US" sz="1600" i="1" u="none">
                  <a:solidFill>
                    <a:schemeClr val="tx1"/>
                  </a:solidFill>
                  <a:latin typeface="Arial" charset="0"/>
                  <a:cs typeface="Times New Roman" charset="0"/>
                </a:rPr>
                <a:t> </a:t>
              </a:r>
            </a:p>
          </p:txBody>
        </p:sp>
        <p:sp>
          <p:nvSpPr>
            <p:cNvPr id="39949" name="Rectangle 13"/>
            <p:cNvSpPr>
              <a:spLocks noChangeArrowheads="1"/>
            </p:cNvSpPr>
            <p:nvPr/>
          </p:nvSpPr>
          <p:spPr bwMode="auto">
            <a:xfrm>
              <a:off x="574" y="1632"/>
              <a:ext cx="1488" cy="144"/>
            </a:xfrm>
            <a:prstGeom prst="rect">
              <a:avLst/>
            </a:prstGeom>
            <a:noFill/>
            <a:ln w="25400">
              <a:solidFill>
                <a:srgbClr val="FF0000"/>
              </a:solidFill>
              <a:miter lim="800000"/>
              <a:headEnd type="none" w="sm" len="sm"/>
              <a:tailEnd type="none" w="sm" len="sm"/>
            </a:ln>
          </p:spPr>
          <p:txBody>
            <a:bodyPr wrap="none" anchor="ctr"/>
            <a:lstStyle/>
            <a:p>
              <a:endParaRPr lang="en-US"/>
            </a:p>
          </p:txBody>
        </p:sp>
      </p:grpSp>
      <p:grpSp>
        <p:nvGrpSpPr>
          <p:cNvPr id="3" name="Group 22"/>
          <p:cNvGrpSpPr>
            <a:grpSpLocks/>
          </p:cNvGrpSpPr>
          <p:nvPr/>
        </p:nvGrpSpPr>
        <p:grpSpPr bwMode="auto">
          <a:xfrm>
            <a:off x="990600" y="3078163"/>
            <a:ext cx="6248400" cy="1630362"/>
            <a:chOff x="624" y="1939"/>
            <a:chExt cx="3936" cy="1027"/>
          </a:xfrm>
        </p:grpSpPr>
        <p:sp>
          <p:nvSpPr>
            <p:cNvPr id="39943" name="Rectangle 10"/>
            <p:cNvSpPr>
              <a:spLocks noChangeArrowheads="1"/>
            </p:cNvSpPr>
            <p:nvPr/>
          </p:nvSpPr>
          <p:spPr bwMode="auto">
            <a:xfrm>
              <a:off x="624" y="2496"/>
              <a:ext cx="1584" cy="192"/>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39944" name="AutoShape 14"/>
            <p:cNvSpPr>
              <a:spLocks/>
            </p:cNvSpPr>
            <p:nvPr/>
          </p:nvSpPr>
          <p:spPr bwMode="auto">
            <a:xfrm>
              <a:off x="912" y="2742"/>
              <a:ext cx="3024" cy="224"/>
            </a:xfrm>
            <a:prstGeom prst="borderCallout1">
              <a:avLst>
                <a:gd name="adj1" fmla="val 19046"/>
                <a:gd name="adj2" fmla="val -1588"/>
                <a:gd name="adj3" fmla="val -17991"/>
                <a:gd name="adj4" fmla="val -6880"/>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Details of the subcontracting orders hard pegged</a:t>
              </a:r>
              <a:r>
                <a:rPr lang="en-US" sz="1400" u="none">
                  <a:solidFill>
                    <a:schemeClr val="tx1"/>
                  </a:solidFill>
                  <a:latin typeface="Arial" charset="0"/>
                  <a:cs typeface="Times New Roman" charset="0"/>
                </a:rPr>
                <a:t> </a:t>
              </a:r>
              <a:r>
                <a:rPr lang="en-US" sz="1400" i="1" u="none">
                  <a:solidFill>
                    <a:schemeClr val="tx1"/>
                  </a:solidFill>
                  <a:latin typeface="Arial" charset="0"/>
                  <a:cs typeface="Times New Roman" charset="0"/>
                </a:rPr>
                <a:t> </a:t>
              </a:r>
            </a:p>
          </p:txBody>
        </p:sp>
        <p:grpSp>
          <p:nvGrpSpPr>
            <p:cNvPr id="39945" name="Group 20"/>
            <p:cNvGrpSpPr>
              <a:grpSpLocks/>
            </p:cNvGrpSpPr>
            <p:nvPr/>
          </p:nvGrpSpPr>
          <p:grpSpPr bwMode="auto">
            <a:xfrm>
              <a:off x="1584" y="1939"/>
              <a:ext cx="2976" cy="317"/>
              <a:chOff x="1584" y="2227"/>
              <a:chExt cx="2976" cy="317"/>
            </a:xfrm>
          </p:grpSpPr>
          <p:sp>
            <p:nvSpPr>
              <p:cNvPr id="39946" name="Rectangle 16"/>
              <p:cNvSpPr>
                <a:spLocks noChangeArrowheads="1"/>
              </p:cNvSpPr>
              <p:nvPr/>
            </p:nvSpPr>
            <p:spPr bwMode="auto">
              <a:xfrm>
                <a:off x="1584" y="2400"/>
                <a:ext cx="672"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39947" name="AutoShape 17"/>
              <p:cNvSpPr>
                <a:spLocks/>
              </p:cNvSpPr>
              <p:nvPr/>
            </p:nvSpPr>
            <p:spPr bwMode="auto">
              <a:xfrm>
                <a:off x="2640" y="2227"/>
                <a:ext cx="1920" cy="224"/>
              </a:xfrm>
              <a:prstGeom prst="borderCallout1">
                <a:avLst>
                  <a:gd name="adj1" fmla="val 32144"/>
                  <a:gd name="adj2" fmla="val -2500"/>
                  <a:gd name="adj3" fmla="val 76338"/>
                  <a:gd name="adj4" fmla="val -22917"/>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Existing Allocations tab </a:t>
                </a:r>
                <a:r>
                  <a:rPr lang="en-US" sz="1600" i="1" u="none">
                    <a:solidFill>
                      <a:schemeClr val="tx1"/>
                    </a:solidFill>
                    <a:latin typeface="Arial" charset="0"/>
                    <a:cs typeface="Times New Roman" charset="0"/>
                  </a:rPr>
                  <a:t> </a:t>
                </a:r>
              </a:p>
            </p:txBody>
          </p:sp>
        </p:grpSp>
      </p:grpSp>
      <p:sp>
        <p:nvSpPr>
          <p:cNvPr id="39942" name="Rectangle 18"/>
          <p:cNvSpPr>
            <a:spLocks noGrp="1" noChangeArrowheads="1"/>
          </p:cNvSpPr>
          <p:nvPr>
            <p:ph type="body" idx="1"/>
          </p:nvPr>
        </p:nvSpPr>
        <p:spPr>
          <a:xfrm>
            <a:off x="381000" y="5029200"/>
            <a:ext cx="8305800" cy="1346200"/>
          </a:xfrm>
          <a:noFill/>
        </p:spPr>
        <p:txBody>
          <a:bodyPr/>
          <a:lstStyle/>
          <a:p>
            <a:pPr marL="742950" lvl="1" indent="-285750" defTabSz="914400" eaLnBrk="1" hangingPunct="1"/>
            <a:r>
              <a:rPr lang="en-US" sz="1600" b="0" smtClean="0"/>
              <a:t>Allocations is hard pegging of  replenishment Sales order quantity in OEM with discrete job component requirements in MP</a:t>
            </a:r>
          </a:p>
          <a:p>
            <a:pPr marL="742950" lvl="1" indent="-285750" defTabSz="914400" eaLnBrk="1" hangingPunct="1"/>
            <a:r>
              <a:rPr lang="en-US" sz="1600" b="0" smtClean="0"/>
              <a:t>Allocations indicates components shipments to MP organization for Manufacturing specific subcontracting Order </a:t>
            </a:r>
          </a:p>
          <a:p>
            <a:pPr marL="742950" lvl="1" indent="-285750" defTabSz="914400" eaLnBrk="1" hangingPunct="1"/>
            <a:r>
              <a:rPr lang="en-US" sz="1600" b="0" smtClean="0"/>
              <a:t>Allocations are always made up to the requirement quantity only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10"/>
          <p:cNvPicPr>
            <a:picLocks noChangeAspect="1" noChangeArrowheads="1"/>
          </p:cNvPicPr>
          <p:nvPr/>
        </p:nvPicPr>
        <p:blipFill>
          <a:blip r:embed="rId3" cstate="print"/>
          <a:srcRect/>
          <a:stretch>
            <a:fillRect/>
          </a:stretch>
        </p:blipFill>
        <p:spPr bwMode="auto">
          <a:xfrm>
            <a:off x="274638" y="1371600"/>
            <a:ext cx="8564562" cy="4381500"/>
          </a:xfrm>
          <a:prstGeom prst="rect">
            <a:avLst/>
          </a:prstGeom>
          <a:noFill/>
          <a:ln w="28575">
            <a:noFill/>
            <a:miter lim="800000"/>
            <a:headEnd type="none" w="sm" len="sm"/>
            <a:tailEnd type="none" w="sm" len="sm"/>
          </a:ln>
        </p:spPr>
      </p:pic>
      <p:sp>
        <p:nvSpPr>
          <p:cNvPr id="40963" name="Rectangle 2"/>
          <p:cNvSpPr>
            <a:spLocks noGrp="1" noChangeArrowheads="1"/>
          </p:cNvSpPr>
          <p:nvPr>
            <p:ph type="title"/>
          </p:nvPr>
        </p:nvSpPr>
        <p:spPr/>
        <p:txBody>
          <a:bodyPr/>
          <a:lstStyle/>
          <a:p>
            <a:pPr eaLnBrk="1" hangingPunct="1"/>
            <a:r>
              <a:rPr lang="en-US" smtClean="0"/>
              <a:t>Subcontracting</a:t>
            </a:r>
            <a:br>
              <a:rPr lang="en-US" smtClean="0"/>
            </a:br>
            <a:r>
              <a:rPr lang="en-US" smtClean="0"/>
              <a:t>Process – Workbench-Allocations </a:t>
            </a:r>
          </a:p>
        </p:txBody>
      </p:sp>
      <p:grpSp>
        <p:nvGrpSpPr>
          <p:cNvPr id="2" name="Group 29"/>
          <p:cNvGrpSpPr>
            <a:grpSpLocks/>
          </p:cNvGrpSpPr>
          <p:nvPr/>
        </p:nvGrpSpPr>
        <p:grpSpPr bwMode="auto">
          <a:xfrm>
            <a:off x="2743200" y="1816100"/>
            <a:ext cx="4922838" cy="1612900"/>
            <a:chOff x="1728" y="1336"/>
            <a:chExt cx="3101" cy="1016"/>
          </a:xfrm>
        </p:grpSpPr>
        <p:sp>
          <p:nvSpPr>
            <p:cNvPr id="40975" name="Rectangle 18"/>
            <p:cNvSpPr>
              <a:spLocks noChangeArrowheads="1"/>
            </p:cNvSpPr>
            <p:nvPr/>
          </p:nvSpPr>
          <p:spPr bwMode="auto">
            <a:xfrm>
              <a:off x="4061" y="1944"/>
              <a:ext cx="768" cy="408"/>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40976" name="AutoShape 19"/>
            <p:cNvSpPr>
              <a:spLocks/>
            </p:cNvSpPr>
            <p:nvPr/>
          </p:nvSpPr>
          <p:spPr bwMode="auto">
            <a:xfrm>
              <a:off x="1728" y="1336"/>
              <a:ext cx="2304" cy="378"/>
            </a:xfrm>
            <a:prstGeom prst="borderCallout1">
              <a:avLst>
                <a:gd name="adj1" fmla="val 19046"/>
                <a:gd name="adj2" fmla="val 102083"/>
                <a:gd name="adj3" fmla="val 165079"/>
                <a:gd name="adj4" fmla="val 106250"/>
              </a:avLst>
            </a:prstGeom>
            <a:solidFill>
              <a:schemeClr val="bg1"/>
            </a:solidFill>
            <a:ln w="19050">
              <a:solidFill>
                <a:srgbClr val="FF0000"/>
              </a:solidFill>
              <a:miter lim="800000"/>
              <a:headEnd type="none" w="sm" len="sm"/>
              <a:tailEnd type="none" w="sm" len="sm"/>
            </a:ln>
          </p:spPr>
          <p:txBody>
            <a:bodyPr>
              <a:spAutoFit/>
            </a:bodyPr>
            <a:lstStyle/>
            <a:p>
              <a:pPr algn="l" defTabSz="228600"/>
              <a:r>
                <a:rPr lang="en-US" sz="1600" u="none">
                  <a:solidFill>
                    <a:schemeClr val="tx1"/>
                  </a:solidFill>
                  <a:latin typeface="Arial" charset="0"/>
                </a:rPr>
                <a:t>Replenishment order component pegging summary</a:t>
              </a:r>
            </a:p>
          </p:txBody>
        </p:sp>
      </p:grpSp>
      <p:grpSp>
        <p:nvGrpSpPr>
          <p:cNvPr id="40965" name="Group 30"/>
          <p:cNvGrpSpPr>
            <a:grpSpLocks/>
          </p:cNvGrpSpPr>
          <p:nvPr/>
        </p:nvGrpSpPr>
        <p:grpSpPr bwMode="auto">
          <a:xfrm>
            <a:off x="228600" y="2628900"/>
            <a:ext cx="2971800" cy="1371600"/>
            <a:chOff x="144" y="1848"/>
            <a:chExt cx="1872" cy="864"/>
          </a:xfrm>
        </p:grpSpPr>
        <p:sp>
          <p:nvSpPr>
            <p:cNvPr id="40973" name="Rectangle 21"/>
            <p:cNvSpPr>
              <a:spLocks noChangeArrowheads="1"/>
            </p:cNvSpPr>
            <p:nvPr/>
          </p:nvSpPr>
          <p:spPr bwMode="auto">
            <a:xfrm>
              <a:off x="144" y="2568"/>
              <a:ext cx="1248" cy="144"/>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40974" name="AutoShape 22"/>
            <p:cNvSpPr>
              <a:spLocks/>
            </p:cNvSpPr>
            <p:nvPr/>
          </p:nvSpPr>
          <p:spPr bwMode="auto">
            <a:xfrm>
              <a:off x="528" y="1848"/>
              <a:ext cx="1488" cy="532"/>
            </a:xfrm>
            <a:prstGeom prst="borderCallout1">
              <a:avLst>
                <a:gd name="adj1" fmla="val 13532"/>
                <a:gd name="adj2" fmla="val -3227"/>
                <a:gd name="adj3" fmla="val 132519"/>
                <a:gd name="adj4" fmla="val -10213"/>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Available Subcontracting Orders tab </a:t>
              </a:r>
              <a:r>
                <a:rPr lang="en-US" sz="1600" i="1" u="none">
                  <a:solidFill>
                    <a:schemeClr val="tx1"/>
                  </a:solidFill>
                  <a:latin typeface="Arial" charset="0"/>
                  <a:cs typeface="Times New Roman" charset="0"/>
                </a:rPr>
                <a:t> </a:t>
              </a:r>
            </a:p>
          </p:txBody>
        </p:sp>
      </p:grpSp>
      <p:grpSp>
        <p:nvGrpSpPr>
          <p:cNvPr id="4" name="Group 36"/>
          <p:cNvGrpSpPr>
            <a:grpSpLocks/>
          </p:cNvGrpSpPr>
          <p:nvPr/>
        </p:nvGrpSpPr>
        <p:grpSpPr bwMode="auto">
          <a:xfrm>
            <a:off x="304800" y="3657600"/>
            <a:ext cx="8001000" cy="1219200"/>
            <a:chOff x="192" y="2304"/>
            <a:chExt cx="5040" cy="768"/>
          </a:xfrm>
        </p:grpSpPr>
        <p:sp>
          <p:nvSpPr>
            <p:cNvPr id="40971" name="Rectangle 23"/>
            <p:cNvSpPr>
              <a:spLocks noChangeArrowheads="1"/>
            </p:cNvSpPr>
            <p:nvPr/>
          </p:nvSpPr>
          <p:spPr bwMode="auto">
            <a:xfrm>
              <a:off x="192" y="2904"/>
              <a:ext cx="2880" cy="168"/>
            </a:xfrm>
            <a:prstGeom prst="rect">
              <a:avLst/>
            </a:prstGeom>
            <a:noFill/>
            <a:ln w="28575">
              <a:solidFill>
                <a:srgbClr val="FF0000"/>
              </a:solidFill>
              <a:miter lim="800000"/>
              <a:headEnd type="none" w="sm" len="sm"/>
              <a:tailEnd type="none" w="sm" len="sm"/>
            </a:ln>
          </p:spPr>
          <p:txBody>
            <a:bodyPr wrap="none" anchor="ctr"/>
            <a:lstStyle/>
            <a:p>
              <a:endParaRPr lang="en-US"/>
            </a:p>
          </p:txBody>
        </p:sp>
        <p:sp>
          <p:nvSpPr>
            <p:cNvPr id="40972" name="AutoShape 24"/>
            <p:cNvSpPr>
              <a:spLocks/>
            </p:cNvSpPr>
            <p:nvPr/>
          </p:nvSpPr>
          <p:spPr bwMode="auto">
            <a:xfrm>
              <a:off x="2976" y="2304"/>
              <a:ext cx="2256" cy="378"/>
            </a:xfrm>
            <a:prstGeom prst="borderCallout1">
              <a:avLst>
                <a:gd name="adj1" fmla="val 19046"/>
                <a:gd name="adj2" fmla="val -2130"/>
                <a:gd name="adj3" fmla="val 159259"/>
                <a:gd name="adj4" fmla="val -31917"/>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List of subcontracting orders needing component allocations </a:t>
              </a:r>
              <a:r>
                <a:rPr lang="en-US" sz="1600" i="1" u="none">
                  <a:solidFill>
                    <a:schemeClr val="tx1"/>
                  </a:solidFill>
                  <a:latin typeface="Arial" charset="0"/>
                  <a:cs typeface="Times New Roman" charset="0"/>
                </a:rPr>
                <a:t> </a:t>
              </a:r>
            </a:p>
          </p:txBody>
        </p:sp>
      </p:grpSp>
      <p:grpSp>
        <p:nvGrpSpPr>
          <p:cNvPr id="5" name="Group 35"/>
          <p:cNvGrpSpPr>
            <a:grpSpLocks/>
          </p:cNvGrpSpPr>
          <p:nvPr/>
        </p:nvGrpSpPr>
        <p:grpSpPr bwMode="auto">
          <a:xfrm>
            <a:off x="1143000" y="4648200"/>
            <a:ext cx="4953000" cy="1019175"/>
            <a:chOff x="720" y="2928"/>
            <a:chExt cx="3120" cy="642"/>
          </a:xfrm>
        </p:grpSpPr>
        <p:sp>
          <p:nvSpPr>
            <p:cNvPr id="40969" name="Rectangle 14"/>
            <p:cNvSpPr>
              <a:spLocks noChangeArrowheads="1"/>
            </p:cNvSpPr>
            <p:nvPr/>
          </p:nvSpPr>
          <p:spPr bwMode="auto">
            <a:xfrm>
              <a:off x="3120" y="2928"/>
              <a:ext cx="720" cy="144"/>
            </a:xfrm>
            <a:prstGeom prst="rect">
              <a:avLst/>
            </a:prstGeom>
            <a:noFill/>
            <a:ln w="25400">
              <a:solidFill>
                <a:srgbClr val="FF0000"/>
              </a:solidFill>
              <a:miter lim="800000"/>
              <a:headEnd type="none" w="sm" len="sm"/>
              <a:tailEnd type="none" w="sm" len="sm"/>
            </a:ln>
          </p:spPr>
          <p:txBody>
            <a:bodyPr wrap="none" anchor="ctr"/>
            <a:lstStyle/>
            <a:p>
              <a:endParaRPr lang="en-US"/>
            </a:p>
          </p:txBody>
        </p:sp>
        <p:sp>
          <p:nvSpPr>
            <p:cNvPr id="40970" name="AutoShape 25"/>
            <p:cNvSpPr>
              <a:spLocks/>
            </p:cNvSpPr>
            <p:nvPr/>
          </p:nvSpPr>
          <p:spPr bwMode="auto">
            <a:xfrm>
              <a:off x="720" y="3192"/>
              <a:ext cx="2208" cy="378"/>
            </a:xfrm>
            <a:prstGeom prst="borderCallout1">
              <a:avLst>
                <a:gd name="adj1" fmla="val 19046"/>
                <a:gd name="adj2" fmla="val 102176"/>
                <a:gd name="adj3" fmla="val -27778"/>
                <a:gd name="adj4" fmla="val 128625"/>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50000"/>
                </a:spcBef>
                <a:buClrTx/>
                <a:buFontTx/>
                <a:buNone/>
              </a:pPr>
              <a:r>
                <a:rPr lang="en-US" sz="1600" u="none">
                  <a:solidFill>
                    <a:schemeClr val="tx1"/>
                  </a:solidFill>
                  <a:latin typeface="Arial" charset="0"/>
                  <a:cs typeface="Times New Roman" charset="0"/>
                </a:rPr>
                <a:t>Enter the quantity and create Manual allocations  </a:t>
              </a:r>
              <a:r>
                <a:rPr lang="en-US" sz="1600" i="1" u="none">
                  <a:solidFill>
                    <a:schemeClr val="tx1"/>
                  </a:solidFill>
                  <a:latin typeface="Arial" charset="0"/>
                  <a:cs typeface="Times New Roman" charset="0"/>
                </a:rPr>
                <a:t> </a:t>
              </a:r>
            </a:p>
          </p:txBody>
        </p:sp>
      </p:grpSp>
      <p:sp>
        <p:nvSpPr>
          <p:cNvPr id="487452" name="Rectangle 28"/>
          <p:cNvSpPr>
            <a:spLocks noGrp="1" noChangeArrowheads="1"/>
          </p:cNvSpPr>
          <p:nvPr>
            <p:ph type="body" idx="1"/>
          </p:nvPr>
        </p:nvSpPr>
        <p:spPr>
          <a:xfrm>
            <a:off x="304800" y="5791200"/>
            <a:ext cx="8534400" cy="514350"/>
          </a:xfrm>
          <a:noFill/>
        </p:spPr>
        <p:txBody>
          <a:bodyPr/>
          <a:lstStyle/>
          <a:p>
            <a:pPr marL="742950" lvl="1" indent="-285750" defTabSz="914400" eaLnBrk="1" hangingPunct="1"/>
            <a:r>
              <a:rPr lang="en-US" sz="1600" b="0" smtClean="0"/>
              <a:t>Synchronized components are always fully allocated. This UI is meant for making allocations in exceptional situations for pre positioned components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74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52"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914400" y="2716213"/>
            <a:ext cx="7315200" cy="636587"/>
          </a:xfrm>
        </p:spPr>
        <p:txBody>
          <a:bodyPr/>
          <a:lstStyle/>
          <a:p>
            <a:pPr eaLnBrk="1" hangingPunct="1"/>
            <a:r>
              <a:rPr lang="en-US" smtClean="0"/>
              <a:t>Thank You</a:t>
            </a:r>
          </a:p>
        </p:txBody>
      </p:sp>
      <p:pic>
        <p:nvPicPr>
          <p:cNvPr id="41987" name="Picture 3"/>
          <p:cNvPicPr>
            <a:picLocks noChangeAspect="1" noChangeArrowheads="1"/>
          </p:cNvPicPr>
          <p:nvPr/>
        </p:nvPicPr>
        <p:blipFill>
          <a:blip r:embed="rId3" cstate="print"/>
          <a:srcRect/>
          <a:stretch>
            <a:fillRect/>
          </a:stretch>
        </p:blipFill>
        <p:spPr bwMode="auto">
          <a:xfrm>
            <a:off x="1755775" y="2787650"/>
            <a:ext cx="5630863" cy="1281113"/>
          </a:xfrm>
          <a:prstGeom prst="rect">
            <a:avLst/>
          </a:prstGeom>
          <a:noFill/>
          <a:ln w="9525">
            <a:noFill/>
            <a:miter lim="800000"/>
            <a:headEnd/>
            <a:tailEnd/>
          </a:ln>
        </p:spPr>
      </p:pic>
      <p:sp>
        <p:nvSpPr>
          <p:cNvPr id="41988" name="Rectangle 4"/>
          <p:cNvSpPr>
            <a:spLocks noChangeArrowheads="1"/>
          </p:cNvSpPr>
          <p:nvPr/>
        </p:nvSpPr>
        <p:spPr bwMode="auto">
          <a:xfrm>
            <a:off x="914400" y="1524000"/>
            <a:ext cx="7315200" cy="723900"/>
          </a:xfrm>
          <a:prstGeom prst="rect">
            <a:avLst/>
          </a:prstGeom>
          <a:noFill/>
          <a:ln w="9525">
            <a:noFill/>
            <a:miter lim="800000"/>
            <a:headEnd/>
            <a:tailEnd/>
          </a:ln>
        </p:spPr>
        <p:txBody>
          <a:bodyPr lIns="0" tIns="0" rIns="0" bIns="0" anchor="ctr"/>
          <a:lstStyle/>
          <a:p>
            <a:pPr defTabSz="228600">
              <a:spcBef>
                <a:spcPct val="0"/>
              </a:spcBef>
              <a:buClr>
                <a:srgbClr val="000000"/>
              </a:buClr>
            </a:pPr>
            <a:r>
              <a:rPr lang="en-US" sz="3500" b="1" u="none">
                <a:solidFill>
                  <a:schemeClr val="tx1"/>
                </a:solidFill>
                <a:latin typeface="Arial" charset="0"/>
              </a:rPr>
              <a:t>Thank You</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n-US" smtClean="0"/>
              <a:t>Subcontracting</a:t>
            </a:r>
            <a:br>
              <a:rPr lang="en-US" smtClean="0"/>
            </a:br>
            <a:r>
              <a:rPr lang="en-US" smtClean="0"/>
              <a:t>Glossary of Terms - 3</a:t>
            </a:r>
          </a:p>
        </p:txBody>
      </p:sp>
      <p:sp>
        <p:nvSpPr>
          <p:cNvPr id="5123" name="Rectangle 1027"/>
          <p:cNvSpPr>
            <a:spLocks noGrp="1" noChangeArrowheads="1"/>
          </p:cNvSpPr>
          <p:nvPr>
            <p:ph type="body" idx="1"/>
          </p:nvPr>
        </p:nvSpPr>
        <p:spPr>
          <a:xfrm>
            <a:off x="609600" y="1676400"/>
            <a:ext cx="8229600" cy="3914775"/>
          </a:xfrm>
        </p:spPr>
        <p:txBody>
          <a:bodyPr/>
          <a:lstStyle/>
          <a:p>
            <a:pPr marL="114300" lvl="1" indent="0" algn="just" defTabSz="114300" eaLnBrk="1" hangingPunct="1">
              <a:buFont typeface="Arial" charset="0"/>
              <a:buNone/>
            </a:pPr>
            <a:r>
              <a:rPr lang="en-US" sz="2000" u="sng" dirty="0" smtClean="0">
                <a:solidFill>
                  <a:srgbClr val="0033CC"/>
                </a:solidFill>
                <a:cs typeface="Times New Roman" charset="0"/>
              </a:rPr>
              <a:t>Interlock </a:t>
            </a:r>
            <a:r>
              <a:rPr lang="en-US" sz="2000" u="sng" dirty="0" smtClean="0">
                <a:cs typeface="Times New Roman" charset="0"/>
              </a:rPr>
              <a:t>:</a:t>
            </a:r>
            <a:r>
              <a:rPr lang="en-US" sz="2000" dirty="0" smtClean="0">
                <a:cs typeface="Times New Roman" charset="0"/>
              </a:rPr>
              <a:t>  </a:t>
            </a:r>
            <a:r>
              <a:rPr lang="en-US" sz="1800" dirty="0" smtClean="0">
                <a:cs typeface="Times New Roman" charset="0"/>
              </a:rPr>
              <a:t>O</a:t>
            </a:r>
            <a:r>
              <a:rPr lang="en-US" sz="1800" dirty="0" smtClean="0"/>
              <a:t>ne of the processes used to automatically create the Demand at the MP (PO) and Supply at the OEM (Sales Orders) for the components to be sent by the OEM to the MP. This process also creates the component allocation to the Subcontract orders</a:t>
            </a:r>
          </a:p>
          <a:p>
            <a:pPr marL="114300" lvl="1" indent="0" algn="just" defTabSz="114300" eaLnBrk="1" hangingPunct="1">
              <a:buFont typeface="Arial" charset="0"/>
              <a:buNone/>
            </a:pPr>
            <a:endParaRPr lang="en-US" dirty="0" smtClean="0">
              <a:solidFill>
                <a:srgbClr val="0033CC"/>
              </a:solidFill>
              <a:cs typeface="Times New Roman" charset="0"/>
            </a:endParaRPr>
          </a:p>
          <a:p>
            <a:pPr marL="114300" lvl="1" indent="0" algn="just" defTabSz="114300" eaLnBrk="1" hangingPunct="1">
              <a:buFont typeface="Arial" charset="0"/>
              <a:buNone/>
            </a:pPr>
            <a:r>
              <a:rPr lang="en-US" sz="2000" u="sng" dirty="0" smtClean="0">
                <a:solidFill>
                  <a:srgbClr val="0033CC"/>
                </a:solidFill>
                <a:cs typeface="Times New Roman" charset="0"/>
              </a:rPr>
              <a:t>Auto Receive Components:</a:t>
            </a:r>
            <a:r>
              <a:rPr lang="en-US" dirty="0" smtClean="0">
                <a:solidFill>
                  <a:srgbClr val="0033CC"/>
                </a:solidFill>
                <a:cs typeface="Times New Roman" charset="0"/>
              </a:rPr>
              <a:t> </a:t>
            </a:r>
            <a:r>
              <a:rPr lang="en-US" sz="1800" dirty="0" smtClean="0">
                <a:cs typeface="Times New Roman" charset="0"/>
              </a:rPr>
              <a:t>The</a:t>
            </a:r>
            <a:r>
              <a:rPr lang="en-US" sz="1800" dirty="0" smtClean="0"/>
              <a:t> process that automatically receives components  at the MP based on in-transit lead times</a:t>
            </a:r>
            <a:endParaRPr lang="en-US" sz="1800" dirty="0" smtClean="0">
              <a:cs typeface="Times New Roman" charset="0"/>
            </a:endParaRPr>
          </a:p>
          <a:p>
            <a:pPr marL="114300" lvl="1" indent="0" algn="just" defTabSz="114300" eaLnBrk="1" hangingPunct="1">
              <a:buFont typeface="Arial" charset="0"/>
              <a:buNone/>
            </a:pPr>
            <a:endParaRPr lang="en-US" dirty="0" smtClean="0">
              <a:cs typeface="Times New Roman" charset="0"/>
            </a:endParaRPr>
          </a:p>
          <a:p>
            <a:pPr marL="114300" lvl="1" indent="0" algn="just" defTabSz="114300" eaLnBrk="1" hangingPunct="1">
              <a:buFont typeface="Arial" charset="0"/>
              <a:buNone/>
            </a:pPr>
            <a:r>
              <a:rPr lang="en-US" sz="2000" u="sng" dirty="0" smtClean="0">
                <a:solidFill>
                  <a:srgbClr val="0033CC"/>
                </a:solidFill>
                <a:cs typeface="Times New Roman" charset="0"/>
              </a:rPr>
              <a:t>Process Receiving Transactions:</a:t>
            </a:r>
            <a:r>
              <a:rPr lang="en-US" dirty="0" smtClean="0">
                <a:solidFill>
                  <a:srgbClr val="0033CC"/>
                </a:solidFill>
                <a:cs typeface="Times New Roman" charset="0"/>
              </a:rPr>
              <a:t> </a:t>
            </a:r>
            <a:r>
              <a:rPr lang="en-US" sz="1800" dirty="0" smtClean="0">
                <a:cs typeface="Times New Roman" charset="0"/>
              </a:rPr>
              <a:t>The </a:t>
            </a:r>
            <a:r>
              <a:rPr lang="en-US" sz="1800" dirty="0" smtClean="0"/>
              <a:t>process that, at Assembly  receipt in the OEM, completes the simulated WIP job at the MP and issues out assembly to adjust the on hand quantity at MP</a:t>
            </a:r>
            <a:r>
              <a:rPr lang="en-US" sz="1800" b="0" dirty="0" smtClean="0"/>
              <a:t>  </a:t>
            </a:r>
            <a:endParaRPr lang="en-US" sz="1800" b="0" dirty="0" smtClean="0">
              <a:cs typeface="Times New Roman" charset="0"/>
            </a:endParaRPr>
          </a:p>
          <a:p>
            <a:pPr marL="114300" lvl="1" indent="0" defTabSz="114300" eaLnBrk="1" hangingPunct="1">
              <a:buFont typeface="Arial" charset="0"/>
              <a:buNone/>
            </a:pPr>
            <a:endParaRPr lang="en-US" sz="1800" b="0" dirty="0" smtClean="0">
              <a:cs typeface="Times New Roman"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AutoShape 2"/>
          <p:cNvSpPr>
            <a:spLocks noChangeArrowheads="1"/>
          </p:cNvSpPr>
          <p:nvPr/>
        </p:nvSpPr>
        <p:spPr bwMode="auto">
          <a:xfrm rot="-2042705">
            <a:off x="1371600" y="2971800"/>
            <a:ext cx="4008438" cy="774700"/>
          </a:xfrm>
          <a:prstGeom prst="rightArrow">
            <a:avLst>
              <a:gd name="adj1" fmla="val 50000"/>
              <a:gd name="adj2" fmla="val 129355"/>
            </a:avLst>
          </a:prstGeom>
          <a:solidFill>
            <a:srgbClr val="FFFF99"/>
          </a:solidFill>
          <a:ln w="25400">
            <a:noFill/>
            <a:miter lim="800000"/>
            <a:headEnd type="none" w="sm" len="sm"/>
            <a:tailEnd type="none" w="sm" len="sm"/>
          </a:ln>
        </p:spPr>
        <p:txBody>
          <a:bodyPr wrap="none" anchor="ctr"/>
          <a:lstStyle/>
          <a:p>
            <a:pPr eaLnBrk="0" hangingPunct="0">
              <a:spcBef>
                <a:spcPct val="0"/>
              </a:spcBef>
              <a:buClrTx/>
              <a:buFontTx/>
              <a:buNone/>
            </a:pPr>
            <a:r>
              <a:rPr lang="en-US" sz="1400" u="none">
                <a:solidFill>
                  <a:schemeClr val="tx1"/>
                </a:solidFill>
                <a:latin typeface="Arial" charset="0"/>
                <a:cs typeface="Times New Roman" charset="0"/>
              </a:rPr>
              <a:t>Place Order for Outsourced Assembly A</a:t>
            </a:r>
            <a:r>
              <a:rPr lang="en-US" sz="2800" u="none">
                <a:solidFill>
                  <a:schemeClr val="tx1"/>
                </a:solidFill>
                <a:latin typeface="Arial" charset="0"/>
                <a:cs typeface="Times New Roman" charset="0"/>
              </a:rPr>
              <a:t> </a:t>
            </a:r>
          </a:p>
        </p:txBody>
      </p:sp>
      <p:sp>
        <p:nvSpPr>
          <p:cNvPr id="417795" name="Text Box 3"/>
          <p:cNvSpPr txBox="1">
            <a:spLocks noChangeArrowheads="1"/>
          </p:cNvSpPr>
          <p:nvPr/>
        </p:nvSpPr>
        <p:spPr bwMode="auto">
          <a:xfrm>
            <a:off x="6781800" y="1981200"/>
            <a:ext cx="2057400" cy="300038"/>
          </a:xfrm>
          <a:prstGeom prst="rect">
            <a:avLst/>
          </a:prstGeom>
          <a:noFill/>
          <a:ln w="25400">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rPr>
              <a:t>MP added value = $5</a:t>
            </a:r>
          </a:p>
        </p:txBody>
      </p:sp>
      <p:sp>
        <p:nvSpPr>
          <p:cNvPr id="6148" name="Text Box 12"/>
          <p:cNvSpPr txBox="1">
            <a:spLocks noChangeArrowheads="1"/>
          </p:cNvSpPr>
          <p:nvPr/>
        </p:nvSpPr>
        <p:spPr bwMode="auto">
          <a:xfrm>
            <a:off x="5662613" y="5181600"/>
            <a:ext cx="3200400" cy="849313"/>
          </a:xfrm>
          <a:prstGeom prst="rect">
            <a:avLst/>
          </a:prstGeom>
          <a:solidFill>
            <a:schemeClr val="bg1"/>
          </a:solidFill>
          <a:ln w="25400">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rPr>
              <a:t>RMS: </a:t>
            </a:r>
            <a:r>
              <a:rPr lang="en-US" sz="1200" u="none">
                <a:solidFill>
                  <a:schemeClr val="tx1"/>
                </a:solidFill>
                <a:latin typeface="Arial" charset="0"/>
              </a:rPr>
              <a:t>Raw Material Supplier</a:t>
            </a:r>
          </a:p>
          <a:p>
            <a:pPr algn="l" eaLnBrk="0" hangingPunct="0">
              <a:spcBef>
                <a:spcPct val="50000"/>
              </a:spcBef>
              <a:buClrTx/>
              <a:buFontTx/>
              <a:buNone/>
            </a:pPr>
            <a:r>
              <a:rPr lang="en-US" sz="1200" b="1" u="none">
                <a:solidFill>
                  <a:schemeClr val="tx1"/>
                </a:solidFill>
                <a:latin typeface="Arial" charset="0"/>
              </a:rPr>
              <a:t>OEM : </a:t>
            </a:r>
            <a:r>
              <a:rPr lang="en-US" sz="1200" u="none">
                <a:solidFill>
                  <a:schemeClr val="tx1"/>
                </a:solidFill>
                <a:latin typeface="Arial" charset="0"/>
              </a:rPr>
              <a:t>Original Equipment Manufacturer</a:t>
            </a:r>
          </a:p>
          <a:p>
            <a:pPr algn="l" eaLnBrk="0" hangingPunct="0">
              <a:spcBef>
                <a:spcPct val="50000"/>
              </a:spcBef>
              <a:buClrTx/>
              <a:buFontTx/>
              <a:buNone/>
            </a:pPr>
            <a:r>
              <a:rPr lang="en-US" sz="1200" b="1" u="none">
                <a:solidFill>
                  <a:schemeClr val="tx1"/>
                </a:solidFill>
                <a:latin typeface="Arial" charset="0"/>
              </a:rPr>
              <a:t>MP:  </a:t>
            </a:r>
            <a:r>
              <a:rPr lang="en-US" sz="1200" u="none">
                <a:solidFill>
                  <a:schemeClr val="tx1"/>
                </a:solidFill>
                <a:latin typeface="Arial" charset="0"/>
              </a:rPr>
              <a:t>Manufacturing Partner</a:t>
            </a:r>
          </a:p>
        </p:txBody>
      </p:sp>
      <p:sp>
        <p:nvSpPr>
          <p:cNvPr id="6149" name="Rectangle 13"/>
          <p:cNvSpPr>
            <a:spLocks noChangeArrowheads="1"/>
          </p:cNvSpPr>
          <p:nvPr/>
        </p:nvSpPr>
        <p:spPr bwMode="auto">
          <a:xfrm>
            <a:off x="152400" y="838200"/>
            <a:ext cx="8839200" cy="5257800"/>
          </a:xfrm>
          <a:prstGeom prst="rect">
            <a:avLst/>
          </a:prstGeom>
          <a:noFill/>
          <a:ln w="12700">
            <a:solidFill>
              <a:schemeClr val="tx1"/>
            </a:solidFill>
            <a:miter lim="800000"/>
            <a:headEnd type="none" w="sm" len="sm"/>
            <a:tailEnd type="none" w="sm" len="sm"/>
          </a:ln>
        </p:spPr>
        <p:txBody>
          <a:bodyPr wrap="none" anchor="ctr"/>
          <a:lstStyle/>
          <a:p>
            <a:endParaRPr lang="en-US"/>
          </a:p>
        </p:txBody>
      </p:sp>
      <p:grpSp>
        <p:nvGrpSpPr>
          <p:cNvPr id="6150" name="Group 49"/>
          <p:cNvGrpSpPr>
            <a:grpSpLocks/>
          </p:cNvGrpSpPr>
          <p:nvPr/>
        </p:nvGrpSpPr>
        <p:grpSpPr bwMode="auto">
          <a:xfrm>
            <a:off x="7010400" y="2438400"/>
            <a:ext cx="1735138" cy="1143000"/>
            <a:chOff x="4475" y="1392"/>
            <a:chExt cx="1093" cy="720"/>
          </a:xfrm>
        </p:grpSpPr>
        <p:sp>
          <p:nvSpPr>
            <p:cNvPr id="6178" name="Text Box 22"/>
            <p:cNvSpPr txBox="1">
              <a:spLocks noChangeArrowheads="1"/>
            </p:cNvSpPr>
            <p:nvPr/>
          </p:nvSpPr>
          <p:spPr bwMode="auto">
            <a:xfrm>
              <a:off x="5081" y="1632"/>
              <a:ext cx="487" cy="173"/>
            </a:xfrm>
            <a:prstGeom prst="rect">
              <a:avLst/>
            </a:prstGeom>
            <a:noFill/>
            <a:ln w="25400">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grpSp>
          <p:nvGrpSpPr>
            <p:cNvPr id="6179" name="Group 45"/>
            <p:cNvGrpSpPr>
              <a:grpSpLocks/>
            </p:cNvGrpSpPr>
            <p:nvPr/>
          </p:nvGrpSpPr>
          <p:grpSpPr bwMode="auto">
            <a:xfrm>
              <a:off x="4475" y="1392"/>
              <a:ext cx="1045" cy="720"/>
              <a:chOff x="4475" y="1392"/>
              <a:chExt cx="1045" cy="720"/>
            </a:xfrm>
          </p:grpSpPr>
          <p:sp>
            <p:nvSpPr>
              <p:cNvPr id="6180" name="AutoShape 15"/>
              <p:cNvSpPr>
                <a:spLocks noChangeArrowheads="1"/>
              </p:cNvSpPr>
              <p:nvPr/>
            </p:nvSpPr>
            <p:spPr bwMode="auto">
              <a:xfrm>
                <a:off x="4652" y="1872"/>
                <a:ext cx="292"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B </a:t>
                </a:r>
              </a:p>
              <a:p>
                <a:pPr defTabSz="228600"/>
                <a:endParaRPr lang="en-US" sz="1200" b="1" u="none">
                  <a:solidFill>
                    <a:schemeClr val="tx1"/>
                  </a:solidFill>
                </a:endParaRPr>
              </a:p>
            </p:txBody>
          </p:sp>
          <p:sp>
            <p:nvSpPr>
              <p:cNvPr id="6181" name="AutoShape 16"/>
              <p:cNvSpPr>
                <a:spLocks noChangeArrowheads="1"/>
              </p:cNvSpPr>
              <p:nvPr/>
            </p:nvSpPr>
            <p:spPr bwMode="auto">
              <a:xfrm>
                <a:off x="4918" y="1392"/>
                <a:ext cx="310" cy="240"/>
              </a:xfrm>
              <a:prstGeom prst="cube">
                <a:avLst>
                  <a:gd name="adj" fmla="val 25000"/>
                </a:avLst>
              </a:prstGeom>
              <a:solidFill>
                <a:srgbClr val="CCFFFF"/>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A </a:t>
                </a:r>
              </a:p>
              <a:p>
                <a:pPr defTabSz="228600"/>
                <a:endParaRPr lang="en-US" sz="1200" b="1" u="none">
                  <a:solidFill>
                    <a:schemeClr val="tx1"/>
                  </a:solidFill>
                </a:endParaRPr>
              </a:p>
            </p:txBody>
          </p:sp>
          <p:sp>
            <p:nvSpPr>
              <p:cNvPr id="6182" name="Line 17"/>
              <p:cNvSpPr>
                <a:spLocks noChangeShapeType="1"/>
              </p:cNvSpPr>
              <p:nvPr/>
            </p:nvSpPr>
            <p:spPr bwMode="auto">
              <a:xfrm>
                <a:off x="5073" y="1632"/>
                <a:ext cx="0" cy="144"/>
              </a:xfrm>
              <a:prstGeom prst="line">
                <a:avLst/>
              </a:prstGeom>
              <a:noFill/>
              <a:ln w="25400">
                <a:solidFill>
                  <a:schemeClr val="tx1"/>
                </a:solidFill>
                <a:round/>
                <a:headEnd type="none" w="sm" len="sm"/>
                <a:tailEnd type="none" w="sm" len="sm"/>
              </a:ln>
            </p:spPr>
            <p:txBody>
              <a:bodyPr/>
              <a:lstStyle/>
              <a:p>
                <a:endParaRPr lang="en-US"/>
              </a:p>
            </p:txBody>
          </p:sp>
          <p:sp>
            <p:nvSpPr>
              <p:cNvPr id="6183" name="AutoShape 18"/>
              <p:cNvSpPr>
                <a:spLocks noChangeArrowheads="1"/>
              </p:cNvSpPr>
              <p:nvPr/>
            </p:nvSpPr>
            <p:spPr bwMode="auto">
              <a:xfrm>
                <a:off x="5228" y="1872"/>
                <a:ext cx="292"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C </a:t>
                </a:r>
              </a:p>
              <a:p>
                <a:pPr defTabSz="228600"/>
                <a:endParaRPr lang="en-US" sz="1200" b="1" u="none">
                  <a:solidFill>
                    <a:schemeClr val="tx1"/>
                  </a:solidFill>
                </a:endParaRPr>
              </a:p>
            </p:txBody>
          </p:sp>
          <p:sp>
            <p:nvSpPr>
              <p:cNvPr id="6184" name="Line 19"/>
              <p:cNvSpPr>
                <a:spLocks noChangeShapeType="1"/>
              </p:cNvSpPr>
              <p:nvPr/>
            </p:nvSpPr>
            <p:spPr bwMode="auto">
              <a:xfrm>
                <a:off x="4785" y="1776"/>
                <a:ext cx="576" cy="0"/>
              </a:xfrm>
              <a:prstGeom prst="line">
                <a:avLst/>
              </a:prstGeom>
              <a:noFill/>
              <a:ln w="25400">
                <a:solidFill>
                  <a:schemeClr val="tx1"/>
                </a:solidFill>
                <a:round/>
                <a:headEnd type="none" w="sm" len="sm"/>
                <a:tailEnd type="none" w="sm" len="sm"/>
              </a:ln>
            </p:spPr>
            <p:txBody>
              <a:bodyPr/>
              <a:lstStyle/>
              <a:p>
                <a:endParaRPr lang="en-US"/>
              </a:p>
            </p:txBody>
          </p:sp>
          <p:sp>
            <p:nvSpPr>
              <p:cNvPr id="6185" name="Line 20"/>
              <p:cNvSpPr>
                <a:spLocks noChangeShapeType="1"/>
              </p:cNvSpPr>
              <p:nvPr/>
            </p:nvSpPr>
            <p:spPr bwMode="auto">
              <a:xfrm>
                <a:off x="5361" y="1776"/>
                <a:ext cx="0" cy="144"/>
              </a:xfrm>
              <a:prstGeom prst="line">
                <a:avLst/>
              </a:prstGeom>
              <a:noFill/>
              <a:ln w="25400">
                <a:solidFill>
                  <a:schemeClr val="tx1"/>
                </a:solidFill>
                <a:round/>
                <a:headEnd type="none" w="sm" len="sm"/>
                <a:tailEnd type="none" w="sm" len="sm"/>
              </a:ln>
            </p:spPr>
            <p:txBody>
              <a:bodyPr/>
              <a:lstStyle/>
              <a:p>
                <a:endParaRPr lang="en-US"/>
              </a:p>
            </p:txBody>
          </p:sp>
          <p:sp>
            <p:nvSpPr>
              <p:cNvPr id="6186" name="Line 21"/>
              <p:cNvSpPr>
                <a:spLocks noChangeShapeType="1"/>
              </p:cNvSpPr>
              <p:nvPr/>
            </p:nvSpPr>
            <p:spPr bwMode="auto">
              <a:xfrm>
                <a:off x="4785" y="1776"/>
                <a:ext cx="0" cy="144"/>
              </a:xfrm>
              <a:prstGeom prst="line">
                <a:avLst/>
              </a:prstGeom>
              <a:noFill/>
              <a:ln w="25400">
                <a:solidFill>
                  <a:schemeClr val="tx1"/>
                </a:solidFill>
                <a:round/>
                <a:headEnd type="none" w="sm" len="sm"/>
                <a:tailEnd type="none" w="sm" len="sm"/>
              </a:ln>
            </p:spPr>
            <p:txBody>
              <a:bodyPr/>
              <a:lstStyle/>
              <a:p>
                <a:endParaRPr lang="en-US"/>
              </a:p>
            </p:txBody>
          </p:sp>
          <p:sp>
            <p:nvSpPr>
              <p:cNvPr id="6187" name="Text Box 23"/>
              <p:cNvSpPr txBox="1">
                <a:spLocks noChangeArrowheads="1"/>
              </p:cNvSpPr>
              <p:nvPr/>
            </p:nvSpPr>
            <p:spPr bwMode="auto">
              <a:xfrm>
                <a:off x="4475" y="1632"/>
                <a:ext cx="487" cy="173"/>
              </a:xfrm>
              <a:prstGeom prst="rect">
                <a:avLst/>
              </a:prstGeom>
              <a:noFill/>
              <a:ln w="25400">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grpSp>
      <p:grpSp>
        <p:nvGrpSpPr>
          <p:cNvPr id="4" name="Group 69"/>
          <p:cNvGrpSpPr>
            <a:grpSpLocks/>
          </p:cNvGrpSpPr>
          <p:nvPr/>
        </p:nvGrpSpPr>
        <p:grpSpPr bwMode="auto">
          <a:xfrm>
            <a:off x="1600200" y="2347913"/>
            <a:ext cx="3810000" cy="2452687"/>
            <a:chOff x="1008" y="1479"/>
            <a:chExt cx="2400" cy="1545"/>
          </a:xfrm>
        </p:grpSpPr>
        <p:sp>
          <p:nvSpPr>
            <p:cNvPr id="6173" name="Text Box 31"/>
            <p:cNvSpPr txBox="1">
              <a:spLocks noChangeArrowheads="1"/>
            </p:cNvSpPr>
            <p:nvPr/>
          </p:nvSpPr>
          <p:spPr bwMode="auto">
            <a:xfrm rot="-1794726">
              <a:off x="1296" y="2563"/>
              <a:ext cx="1797" cy="173"/>
            </a:xfrm>
            <a:prstGeom prst="rect">
              <a:avLst/>
            </a:prstGeom>
            <a:noFill/>
            <a:ln w="25400">
              <a:no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rPr>
                <a:t>Ship Components @ B-$4, C-$6</a:t>
              </a:r>
            </a:p>
          </p:txBody>
        </p:sp>
        <p:sp>
          <p:nvSpPr>
            <p:cNvPr id="6174" name="Line 32"/>
            <p:cNvSpPr>
              <a:spLocks noChangeShapeType="1"/>
            </p:cNvSpPr>
            <p:nvPr/>
          </p:nvSpPr>
          <p:spPr bwMode="auto">
            <a:xfrm rot="21288032" flipV="1">
              <a:off x="1008" y="2343"/>
              <a:ext cx="1488" cy="681"/>
            </a:xfrm>
            <a:prstGeom prst="line">
              <a:avLst/>
            </a:prstGeom>
            <a:noFill/>
            <a:ln w="50800">
              <a:solidFill>
                <a:srgbClr val="FFCC66"/>
              </a:solidFill>
              <a:round/>
              <a:headEnd type="none" w="sm" len="sm"/>
              <a:tailEnd type="triangle" w="lg" len="lg"/>
            </a:ln>
          </p:spPr>
          <p:txBody>
            <a:bodyPr/>
            <a:lstStyle/>
            <a:p>
              <a:endParaRPr lang="en-US"/>
            </a:p>
          </p:txBody>
        </p:sp>
        <p:sp>
          <p:nvSpPr>
            <p:cNvPr id="6175" name="Line 33"/>
            <p:cNvSpPr>
              <a:spLocks noChangeShapeType="1"/>
            </p:cNvSpPr>
            <p:nvPr/>
          </p:nvSpPr>
          <p:spPr bwMode="auto">
            <a:xfrm flipV="1">
              <a:off x="2880" y="1479"/>
              <a:ext cx="528" cy="489"/>
            </a:xfrm>
            <a:prstGeom prst="line">
              <a:avLst/>
            </a:prstGeom>
            <a:noFill/>
            <a:ln w="50800">
              <a:solidFill>
                <a:srgbClr val="FFCC66"/>
              </a:solidFill>
              <a:round/>
              <a:headEnd type="none" w="sm" len="sm"/>
              <a:tailEnd type="triangle" w="lg" len="lg"/>
            </a:ln>
          </p:spPr>
          <p:txBody>
            <a:bodyPr/>
            <a:lstStyle/>
            <a:p>
              <a:endParaRPr lang="en-US"/>
            </a:p>
          </p:txBody>
        </p:sp>
        <p:sp>
          <p:nvSpPr>
            <p:cNvPr id="6176" name="AutoShape 34"/>
            <p:cNvSpPr>
              <a:spLocks noChangeArrowheads="1"/>
            </p:cNvSpPr>
            <p:nvPr/>
          </p:nvSpPr>
          <p:spPr bwMode="auto">
            <a:xfrm>
              <a:off x="2378" y="2016"/>
              <a:ext cx="292"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B </a:t>
              </a:r>
            </a:p>
            <a:p>
              <a:pPr defTabSz="228600"/>
              <a:endParaRPr lang="en-US" sz="1200" b="1" u="none">
                <a:solidFill>
                  <a:schemeClr val="tx1"/>
                </a:solidFill>
              </a:endParaRPr>
            </a:p>
          </p:txBody>
        </p:sp>
        <p:sp>
          <p:nvSpPr>
            <p:cNvPr id="6177" name="AutoShape 35"/>
            <p:cNvSpPr>
              <a:spLocks noChangeArrowheads="1"/>
            </p:cNvSpPr>
            <p:nvPr/>
          </p:nvSpPr>
          <p:spPr bwMode="auto">
            <a:xfrm>
              <a:off x="2688" y="2016"/>
              <a:ext cx="291"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C </a:t>
              </a:r>
            </a:p>
            <a:p>
              <a:pPr defTabSz="228600"/>
              <a:endParaRPr lang="en-US" sz="1200" b="1" u="none">
                <a:solidFill>
                  <a:schemeClr val="tx1"/>
                </a:solidFill>
              </a:endParaRPr>
            </a:p>
          </p:txBody>
        </p:sp>
      </p:grpSp>
      <p:sp>
        <p:nvSpPr>
          <p:cNvPr id="417833" name="AutoShape 41"/>
          <p:cNvSpPr>
            <a:spLocks noChangeArrowheads="1"/>
          </p:cNvSpPr>
          <p:nvPr/>
        </p:nvSpPr>
        <p:spPr bwMode="auto">
          <a:xfrm rot="-5866383">
            <a:off x="0" y="2514600"/>
            <a:ext cx="1828800" cy="1371600"/>
          </a:xfrm>
          <a:prstGeom prst="rightArrow">
            <a:avLst>
              <a:gd name="adj1" fmla="val 50000"/>
              <a:gd name="adj2" fmla="val 33333"/>
            </a:avLst>
          </a:prstGeom>
          <a:solidFill>
            <a:srgbClr val="CCFFFF"/>
          </a:solidFill>
          <a:ln w="25400">
            <a:noFill/>
            <a:miter lim="800000"/>
            <a:headEnd type="none" w="sm" len="sm"/>
            <a:tailEnd type="none" w="sm" len="sm"/>
          </a:ln>
        </p:spPr>
        <p:txBody>
          <a:bodyPr vert="eaVert" anchor="ctr"/>
          <a:lstStyle/>
          <a:p>
            <a:pPr eaLnBrk="0" hangingPunct="0">
              <a:spcBef>
                <a:spcPct val="0"/>
              </a:spcBef>
              <a:buClrTx/>
              <a:buFontTx/>
              <a:buNone/>
            </a:pPr>
            <a:r>
              <a:rPr lang="en-US" sz="1400" b="1" u="none">
                <a:solidFill>
                  <a:schemeClr val="tx1"/>
                </a:solidFill>
                <a:latin typeface="Arial" charset="0"/>
                <a:cs typeface="Times New Roman" charset="0"/>
              </a:rPr>
              <a:t>Place Order for B&amp;C</a:t>
            </a:r>
          </a:p>
        </p:txBody>
      </p:sp>
      <p:sp>
        <p:nvSpPr>
          <p:cNvPr id="417834" name="Text Box 42"/>
          <p:cNvSpPr txBox="1">
            <a:spLocks noChangeArrowheads="1"/>
          </p:cNvSpPr>
          <p:nvPr/>
        </p:nvSpPr>
        <p:spPr bwMode="auto">
          <a:xfrm>
            <a:off x="1447800" y="5638800"/>
            <a:ext cx="3352800" cy="330200"/>
          </a:xfrm>
          <a:prstGeom prst="rect">
            <a:avLst/>
          </a:prstGeom>
          <a:solidFill>
            <a:schemeClr val="bg1"/>
          </a:solidFill>
          <a:ln w="25400">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Pay to MP $5  [$19 </a:t>
            </a:r>
            <a:r>
              <a:rPr lang="en-US" sz="1400" u="none">
                <a:solidFill>
                  <a:schemeClr val="tx1"/>
                </a:solidFill>
                <a:cs typeface="Times New Roman" charset="0"/>
              </a:rPr>
              <a:t>–</a:t>
            </a:r>
            <a:r>
              <a:rPr lang="en-US" sz="1400" u="none">
                <a:solidFill>
                  <a:schemeClr val="tx1"/>
                </a:solidFill>
                <a:latin typeface="Arial" charset="0"/>
                <a:cs typeface="Times New Roman" charset="0"/>
              </a:rPr>
              <a:t> (2*$4 + 1*$6)]</a:t>
            </a:r>
          </a:p>
        </p:txBody>
      </p:sp>
      <p:sp>
        <p:nvSpPr>
          <p:cNvPr id="6154" name="Rectangle 50"/>
          <p:cNvSpPr>
            <a:spLocks noGrp="1" noChangeArrowheads="1"/>
          </p:cNvSpPr>
          <p:nvPr>
            <p:ph type="title"/>
          </p:nvPr>
        </p:nvSpPr>
        <p:spPr>
          <a:noFill/>
        </p:spPr>
        <p:txBody>
          <a:bodyPr/>
          <a:lstStyle/>
          <a:p>
            <a:pPr eaLnBrk="1" hangingPunct="1"/>
            <a:r>
              <a:rPr lang="en-US" smtClean="0"/>
              <a:t>Subcontracting</a:t>
            </a:r>
            <a:br>
              <a:rPr lang="en-US" smtClean="0"/>
            </a:br>
            <a:r>
              <a:rPr lang="en-US" smtClean="0"/>
              <a:t>Business Process</a:t>
            </a:r>
            <a:r>
              <a:rPr lang="en-US" b="0" smtClean="0"/>
              <a:t>   </a:t>
            </a:r>
          </a:p>
        </p:txBody>
      </p:sp>
      <p:sp>
        <p:nvSpPr>
          <p:cNvPr id="6155" name="Text Box 52"/>
          <p:cNvSpPr txBox="1">
            <a:spLocks noChangeArrowheads="1"/>
          </p:cNvSpPr>
          <p:nvPr/>
        </p:nvSpPr>
        <p:spPr bwMode="auto">
          <a:xfrm>
            <a:off x="517525" y="5470525"/>
            <a:ext cx="762000" cy="396875"/>
          </a:xfrm>
          <a:prstGeom prst="rect">
            <a:avLst/>
          </a:prstGeom>
          <a:noFill/>
          <a:ln w="9525">
            <a:noFill/>
            <a:miter lim="800000"/>
            <a:headEnd type="none" w="sm" len="sm"/>
            <a:tailEnd type="none" w="sm" len="sm"/>
          </a:ln>
        </p:spPr>
        <p:txBody>
          <a:bodyPr wrap="none">
            <a:spAutoFit/>
          </a:bodyPr>
          <a:lstStyle/>
          <a:p>
            <a:pPr eaLnBrk="0" hangingPunct="0">
              <a:spcBef>
                <a:spcPct val="0"/>
              </a:spcBef>
              <a:buClrTx/>
              <a:buFontTx/>
              <a:buNone/>
            </a:pPr>
            <a:r>
              <a:rPr lang="en-US" b="1" u="none">
                <a:solidFill>
                  <a:srgbClr val="CCCCCC"/>
                </a:solidFill>
                <a:latin typeface="Arial" charset="0"/>
                <a:cs typeface="Times New Roman" charset="0"/>
              </a:rPr>
              <a:t>OEM</a:t>
            </a:r>
          </a:p>
        </p:txBody>
      </p:sp>
      <p:pic>
        <p:nvPicPr>
          <p:cNvPr id="6156" name="Picture 53"/>
          <p:cNvPicPr>
            <a:picLocks noChangeAspect="1" noChangeArrowheads="1"/>
          </p:cNvPicPr>
          <p:nvPr/>
        </p:nvPicPr>
        <p:blipFill>
          <a:blip r:embed="rId3" cstate="print"/>
          <a:srcRect/>
          <a:stretch>
            <a:fillRect/>
          </a:stretch>
        </p:blipFill>
        <p:spPr bwMode="auto">
          <a:xfrm>
            <a:off x="304800" y="4419600"/>
            <a:ext cx="1273175" cy="1039813"/>
          </a:xfrm>
          <a:prstGeom prst="rect">
            <a:avLst/>
          </a:prstGeom>
          <a:noFill/>
          <a:ln w="9525">
            <a:noFill/>
            <a:miter lim="800000"/>
            <a:headEnd/>
            <a:tailEnd/>
          </a:ln>
        </p:spPr>
      </p:pic>
      <p:sp>
        <p:nvSpPr>
          <p:cNvPr id="6157" name="Text Box 54"/>
          <p:cNvSpPr txBox="1">
            <a:spLocks noChangeArrowheads="1"/>
          </p:cNvSpPr>
          <p:nvPr/>
        </p:nvSpPr>
        <p:spPr bwMode="auto">
          <a:xfrm>
            <a:off x="354013" y="1873250"/>
            <a:ext cx="749300" cy="396875"/>
          </a:xfrm>
          <a:prstGeom prst="rect">
            <a:avLst/>
          </a:prstGeom>
          <a:noFill/>
          <a:ln w="9525">
            <a:noFill/>
            <a:miter lim="800000"/>
            <a:headEnd type="none" w="sm" len="sm"/>
            <a:tailEnd type="none" w="sm" len="sm"/>
          </a:ln>
        </p:spPr>
        <p:txBody>
          <a:bodyPr wrap="none">
            <a:spAutoFit/>
          </a:bodyPr>
          <a:lstStyle/>
          <a:p>
            <a:pPr eaLnBrk="0" hangingPunct="0">
              <a:spcBef>
                <a:spcPct val="0"/>
              </a:spcBef>
              <a:buClrTx/>
              <a:buFontTx/>
              <a:buNone/>
            </a:pPr>
            <a:r>
              <a:rPr lang="en-US" b="1" u="none">
                <a:solidFill>
                  <a:srgbClr val="CCCCCC"/>
                </a:solidFill>
                <a:latin typeface="Arial" charset="0"/>
                <a:cs typeface="Times New Roman" charset="0"/>
              </a:rPr>
              <a:t>RMS</a:t>
            </a:r>
          </a:p>
        </p:txBody>
      </p:sp>
      <p:pic>
        <p:nvPicPr>
          <p:cNvPr id="6158" name="Picture 55"/>
          <p:cNvPicPr>
            <a:picLocks noChangeAspect="1" noChangeArrowheads="1"/>
          </p:cNvPicPr>
          <p:nvPr/>
        </p:nvPicPr>
        <p:blipFill>
          <a:blip r:embed="rId4" cstate="print"/>
          <a:srcRect/>
          <a:stretch>
            <a:fillRect/>
          </a:stretch>
        </p:blipFill>
        <p:spPr bwMode="auto">
          <a:xfrm>
            <a:off x="228600" y="914400"/>
            <a:ext cx="877888" cy="958850"/>
          </a:xfrm>
          <a:prstGeom prst="rect">
            <a:avLst/>
          </a:prstGeom>
          <a:noFill/>
          <a:ln w="9525">
            <a:noFill/>
            <a:miter lim="800000"/>
            <a:headEnd/>
            <a:tailEnd/>
          </a:ln>
        </p:spPr>
      </p:pic>
      <p:sp>
        <p:nvSpPr>
          <p:cNvPr id="6159" name="Text Box 59"/>
          <p:cNvSpPr txBox="1">
            <a:spLocks noChangeArrowheads="1"/>
          </p:cNvSpPr>
          <p:nvPr/>
        </p:nvSpPr>
        <p:spPr bwMode="auto">
          <a:xfrm>
            <a:off x="5410200" y="2209800"/>
            <a:ext cx="565150" cy="396875"/>
          </a:xfrm>
          <a:prstGeom prst="rect">
            <a:avLst/>
          </a:prstGeom>
          <a:noFill/>
          <a:ln w="9525">
            <a:noFill/>
            <a:miter lim="800000"/>
            <a:headEnd type="none" w="sm" len="sm"/>
            <a:tailEnd type="none" w="sm" len="sm"/>
          </a:ln>
        </p:spPr>
        <p:txBody>
          <a:bodyPr wrap="none">
            <a:spAutoFit/>
          </a:bodyPr>
          <a:lstStyle/>
          <a:p>
            <a:pPr eaLnBrk="0" hangingPunct="0">
              <a:spcBef>
                <a:spcPct val="0"/>
              </a:spcBef>
              <a:buClrTx/>
              <a:buFontTx/>
              <a:buNone/>
            </a:pPr>
            <a:r>
              <a:rPr lang="en-US" b="1" u="none">
                <a:solidFill>
                  <a:srgbClr val="CCCCCC"/>
                </a:solidFill>
                <a:latin typeface="Arial" charset="0"/>
                <a:cs typeface="Times New Roman" charset="0"/>
              </a:rPr>
              <a:t>MP</a:t>
            </a:r>
          </a:p>
        </p:txBody>
      </p:sp>
      <p:pic>
        <p:nvPicPr>
          <p:cNvPr id="6160" name="Picture 60"/>
          <p:cNvPicPr>
            <a:picLocks noChangeAspect="1" noChangeArrowheads="1"/>
          </p:cNvPicPr>
          <p:nvPr/>
        </p:nvPicPr>
        <p:blipFill>
          <a:blip r:embed="rId5" cstate="print"/>
          <a:srcRect/>
          <a:stretch>
            <a:fillRect/>
          </a:stretch>
        </p:blipFill>
        <p:spPr bwMode="auto">
          <a:xfrm>
            <a:off x="5105400" y="1295400"/>
            <a:ext cx="1568450" cy="1003300"/>
          </a:xfrm>
          <a:prstGeom prst="rect">
            <a:avLst/>
          </a:prstGeom>
          <a:noFill/>
          <a:ln w="9525">
            <a:noFill/>
            <a:miter lim="800000"/>
            <a:headEnd/>
            <a:tailEnd/>
          </a:ln>
        </p:spPr>
      </p:pic>
      <p:grpSp>
        <p:nvGrpSpPr>
          <p:cNvPr id="5" name="Group 68"/>
          <p:cNvGrpSpPr>
            <a:grpSpLocks/>
          </p:cNvGrpSpPr>
          <p:nvPr/>
        </p:nvGrpSpPr>
        <p:grpSpPr bwMode="auto">
          <a:xfrm>
            <a:off x="1120775" y="1735138"/>
            <a:ext cx="1809750" cy="3089275"/>
            <a:chOff x="706" y="1093"/>
            <a:chExt cx="1140" cy="1946"/>
          </a:xfrm>
        </p:grpSpPr>
        <p:sp>
          <p:nvSpPr>
            <p:cNvPr id="6168" name="Text Box 25"/>
            <p:cNvSpPr txBox="1">
              <a:spLocks noChangeArrowheads="1"/>
            </p:cNvSpPr>
            <p:nvPr/>
          </p:nvSpPr>
          <p:spPr bwMode="auto">
            <a:xfrm rot="-4152331">
              <a:off x="624" y="2112"/>
              <a:ext cx="1037" cy="173"/>
            </a:xfrm>
            <a:prstGeom prst="rect">
              <a:avLst/>
            </a:prstGeom>
            <a:noFill/>
            <a:ln w="25400">
              <a:no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rPr>
                <a:t>Buy @ B -$2, C-$3</a:t>
              </a:r>
            </a:p>
          </p:txBody>
        </p:sp>
        <p:sp>
          <p:nvSpPr>
            <p:cNvPr id="6169" name="Freeform 26"/>
            <p:cNvSpPr>
              <a:spLocks/>
            </p:cNvSpPr>
            <p:nvPr/>
          </p:nvSpPr>
          <p:spPr bwMode="auto">
            <a:xfrm rot="2425351">
              <a:off x="706" y="1093"/>
              <a:ext cx="835" cy="95"/>
            </a:xfrm>
            <a:custGeom>
              <a:avLst/>
              <a:gdLst>
                <a:gd name="T0" fmla="*/ 0 w 1104"/>
                <a:gd name="T1" fmla="*/ 14 h 408"/>
                <a:gd name="T2" fmla="*/ 330 w 1104"/>
                <a:gd name="T3" fmla="*/ 1 h 408"/>
                <a:gd name="T4" fmla="*/ 632 w 1104"/>
                <a:gd name="T5" fmla="*/ 22 h 408"/>
                <a:gd name="T6" fmla="*/ 0 60000 65536"/>
                <a:gd name="T7" fmla="*/ 0 60000 65536"/>
                <a:gd name="T8" fmla="*/ 0 60000 65536"/>
                <a:gd name="T9" fmla="*/ 0 w 1104"/>
                <a:gd name="T10" fmla="*/ 0 h 408"/>
                <a:gd name="T11" fmla="*/ 1104 w 1104"/>
                <a:gd name="T12" fmla="*/ 408 h 408"/>
              </a:gdLst>
              <a:ahLst/>
              <a:cxnLst>
                <a:cxn ang="T6">
                  <a:pos x="T0" y="T1"/>
                </a:cxn>
                <a:cxn ang="T7">
                  <a:pos x="T2" y="T3"/>
                </a:cxn>
                <a:cxn ang="T8">
                  <a:pos x="T4" y="T5"/>
                </a:cxn>
              </a:cxnLst>
              <a:rect l="T9" t="T10" r="T11" b="T12"/>
              <a:pathLst>
                <a:path w="1104" h="408">
                  <a:moveTo>
                    <a:pt x="0" y="264"/>
                  </a:moveTo>
                  <a:cubicBezTo>
                    <a:pt x="196" y="132"/>
                    <a:pt x="392" y="0"/>
                    <a:pt x="576" y="24"/>
                  </a:cubicBezTo>
                  <a:cubicBezTo>
                    <a:pt x="760" y="48"/>
                    <a:pt x="932" y="228"/>
                    <a:pt x="1104" y="408"/>
                  </a:cubicBezTo>
                </a:path>
              </a:pathLst>
            </a:custGeom>
            <a:noFill/>
            <a:ln w="50800" cap="flat" cmpd="sng">
              <a:solidFill>
                <a:srgbClr val="FFCC66"/>
              </a:solidFill>
              <a:prstDash val="solid"/>
              <a:round/>
              <a:headEnd type="none" w="sm" len="sm"/>
              <a:tailEnd type="stealth" w="lg" len="lg"/>
            </a:ln>
          </p:spPr>
          <p:txBody>
            <a:bodyPr/>
            <a:lstStyle/>
            <a:p>
              <a:endParaRPr lang="en-US"/>
            </a:p>
          </p:txBody>
        </p:sp>
        <p:sp>
          <p:nvSpPr>
            <p:cNvPr id="6170" name="AutoShape 28"/>
            <p:cNvSpPr>
              <a:spLocks noChangeArrowheads="1"/>
            </p:cNvSpPr>
            <p:nvPr/>
          </p:nvSpPr>
          <p:spPr bwMode="auto">
            <a:xfrm>
              <a:off x="1200" y="1488"/>
              <a:ext cx="292"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B </a:t>
              </a:r>
            </a:p>
            <a:p>
              <a:pPr defTabSz="228600"/>
              <a:endParaRPr lang="en-US" sz="1200" b="1" u="none">
                <a:solidFill>
                  <a:schemeClr val="tx1"/>
                </a:solidFill>
              </a:endParaRPr>
            </a:p>
          </p:txBody>
        </p:sp>
        <p:sp>
          <p:nvSpPr>
            <p:cNvPr id="6171" name="AutoShape 29"/>
            <p:cNvSpPr>
              <a:spLocks noChangeArrowheads="1"/>
            </p:cNvSpPr>
            <p:nvPr/>
          </p:nvSpPr>
          <p:spPr bwMode="auto">
            <a:xfrm>
              <a:off x="1554" y="1488"/>
              <a:ext cx="292" cy="240"/>
            </a:xfrm>
            <a:prstGeom prst="cube">
              <a:avLst>
                <a:gd name="adj" fmla="val 25000"/>
              </a:avLst>
            </a:prstGeom>
            <a:solidFill>
              <a:srgbClr val="CCFFCC"/>
            </a:solidFill>
            <a:ln w="25400">
              <a:noFill/>
              <a:miter lim="800000"/>
              <a:headEnd type="none" w="sm" len="sm"/>
              <a:tailEnd type="none" w="sm" len="sm"/>
            </a:ln>
          </p:spPr>
          <p:txBody>
            <a:bodyPr wrap="none" anchor="ctr"/>
            <a:lstStyle/>
            <a:p>
              <a:pPr defTabSz="228600"/>
              <a:endParaRPr lang="en-US" sz="1200" b="1" u="none">
                <a:solidFill>
                  <a:schemeClr val="tx1"/>
                </a:solidFill>
              </a:endParaRPr>
            </a:p>
            <a:p>
              <a:pPr defTabSz="228600"/>
              <a:r>
                <a:rPr lang="en-US" sz="1200" b="1" u="none">
                  <a:solidFill>
                    <a:schemeClr val="tx1"/>
                  </a:solidFill>
                </a:rPr>
                <a:t>C </a:t>
              </a:r>
            </a:p>
            <a:p>
              <a:pPr defTabSz="228600"/>
              <a:endParaRPr lang="en-US" sz="1200" b="1" u="none">
                <a:solidFill>
                  <a:schemeClr val="tx1"/>
                </a:solidFill>
              </a:endParaRPr>
            </a:p>
          </p:txBody>
        </p:sp>
        <p:sp>
          <p:nvSpPr>
            <p:cNvPr id="6172" name="Freeform 65"/>
            <p:cNvSpPr>
              <a:spLocks/>
            </p:cNvSpPr>
            <p:nvPr/>
          </p:nvSpPr>
          <p:spPr bwMode="auto">
            <a:xfrm rot="7168794">
              <a:off x="539" y="2324"/>
              <a:ext cx="1270" cy="160"/>
            </a:xfrm>
            <a:custGeom>
              <a:avLst/>
              <a:gdLst>
                <a:gd name="T0" fmla="*/ 0 w 1104"/>
                <a:gd name="T1" fmla="*/ 41 h 408"/>
                <a:gd name="T2" fmla="*/ 763 w 1104"/>
                <a:gd name="T3" fmla="*/ 4 h 408"/>
                <a:gd name="T4" fmla="*/ 1461 w 1104"/>
                <a:gd name="T5" fmla="*/ 63 h 408"/>
                <a:gd name="T6" fmla="*/ 0 60000 65536"/>
                <a:gd name="T7" fmla="*/ 0 60000 65536"/>
                <a:gd name="T8" fmla="*/ 0 60000 65536"/>
                <a:gd name="T9" fmla="*/ 0 w 1104"/>
                <a:gd name="T10" fmla="*/ 0 h 408"/>
                <a:gd name="T11" fmla="*/ 1104 w 1104"/>
                <a:gd name="T12" fmla="*/ 408 h 408"/>
              </a:gdLst>
              <a:ahLst/>
              <a:cxnLst>
                <a:cxn ang="T6">
                  <a:pos x="T0" y="T1"/>
                </a:cxn>
                <a:cxn ang="T7">
                  <a:pos x="T2" y="T3"/>
                </a:cxn>
                <a:cxn ang="T8">
                  <a:pos x="T4" y="T5"/>
                </a:cxn>
              </a:cxnLst>
              <a:rect l="T9" t="T10" r="T11" b="T12"/>
              <a:pathLst>
                <a:path w="1104" h="408">
                  <a:moveTo>
                    <a:pt x="0" y="264"/>
                  </a:moveTo>
                  <a:cubicBezTo>
                    <a:pt x="196" y="132"/>
                    <a:pt x="392" y="0"/>
                    <a:pt x="576" y="24"/>
                  </a:cubicBezTo>
                  <a:cubicBezTo>
                    <a:pt x="760" y="48"/>
                    <a:pt x="932" y="228"/>
                    <a:pt x="1104" y="408"/>
                  </a:cubicBezTo>
                </a:path>
              </a:pathLst>
            </a:custGeom>
            <a:noFill/>
            <a:ln w="50800" cap="flat" cmpd="sng">
              <a:solidFill>
                <a:srgbClr val="FFCC66"/>
              </a:solidFill>
              <a:prstDash val="solid"/>
              <a:round/>
              <a:headEnd type="none" w="sm" len="sm"/>
              <a:tailEnd type="stealth" w="lg" len="lg"/>
            </a:ln>
          </p:spPr>
          <p:txBody>
            <a:bodyPr/>
            <a:lstStyle/>
            <a:p>
              <a:endParaRPr lang="en-US"/>
            </a:p>
          </p:txBody>
        </p:sp>
      </p:grpSp>
      <p:grpSp>
        <p:nvGrpSpPr>
          <p:cNvPr id="6" name="Group 70"/>
          <p:cNvGrpSpPr>
            <a:grpSpLocks/>
          </p:cNvGrpSpPr>
          <p:nvPr/>
        </p:nvGrpSpPr>
        <p:grpSpPr bwMode="auto">
          <a:xfrm>
            <a:off x="1438275" y="2290763"/>
            <a:ext cx="5419725" cy="3195637"/>
            <a:chOff x="906" y="1443"/>
            <a:chExt cx="3414" cy="2013"/>
          </a:xfrm>
        </p:grpSpPr>
        <p:sp>
          <p:nvSpPr>
            <p:cNvPr id="6164" name="Text Box 37"/>
            <p:cNvSpPr txBox="1">
              <a:spLocks noChangeArrowheads="1"/>
            </p:cNvSpPr>
            <p:nvPr/>
          </p:nvSpPr>
          <p:spPr bwMode="auto">
            <a:xfrm rot="-2618397">
              <a:off x="2153" y="2544"/>
              <a:ext cx="2167" cy="173"/>
            </a:xfrm>
            <a:prstGeom prst="rect">
              <a:avLst/>
            </a:prstGeom>
            <a:noFill/>
            <a:ln w="25400">
              <a:noFill/>
              <a:miter lim="800000"/>
              <a:headEnd type="none" w="sm" len="sm"/>
              <a:tailEnd type="none" w="sm" len="sm"/>
            </a:ln>
          </p:spPr>
          <p:txBody>
            <a:bodyPr>
              <a:spAutoFit/>
            </a:bodyPr>
            <a:lstStyle/>
            <a:p>
              <a:pPr algn="l" eaLnBrk="0" hangingPunct="0">
                <a:spcBef>
                  <a:spcPct val="50000"/>
                </a:spcBef>
                <a:buClrTx/>
                <a:buFontTx/>
                <a:buNone/>
              </a:pPr>
              <a:r>
                <a:rPr lang="en-US" sz="1200" b="1" u="none">
                  <a:solidFill>
                    <a:schemeClr val="tx1"/>
                  </a:solidFill>
                  <a:latin typeface="Arial" charset="0"/>
                </a:rPr>
                <a:t>      Buy Assembly A @  $ 19 (including $14)</a:t>
              </a:r>
            </a:p>
          </p:txBody>
        </p:sp>
        <p:sp>
          <p:nvSpPr>
            <p:cNvPr id="6165" name="AutoShape 40"/>
            <p:cNvSpPr>
              <a:spLocks noChangeArrowheads="1"/>
            </p:cNvSpPr>
            <p:nvPr/>
          </p:nvSpPr>
          <p:spPr bwMode="auto">
            <a:xfrm>
              <a:off x="3633" y="2544"/>
              <a:ext cx="310" cy="240"/>
            </a:xfrm>
            <a:prstGeom prst="cube">
              <a:avLst>
                <a:gd name="adj" fmla="val 25000"/>
              </a:avLst>
            </a:prstGeom>
            <a:solidFill>
              <a:srgbClr val="CCFFFF"/>
            </a:solidFill>
            <a:ln w="25400">
              <a:noFill/>
              <a:miter lim="800000"/>
              <a:headEnd type="none" w="sm" len="sm"/>
              <a:tailEnd type="none" w="sm" len="sm"/>
            </a:ln>
          </p:spPr>
          <p:txBody>
            <a:bodyPr wrap="none" anchor="ctr"/>
            <a:lstStyle/>
            <a:p>
              <a:pPr defTabSz="228600"/>
              <a:endParaRPr lang="en-US" sz="1200" b="1" u="none">
                <a:solidFill>
                  <a:schemeClr val="tx1"/>
                </a:solidFill>
                <a:latin typeface="Arial" charset="0"/>
              </a:endParaRPr>
            </a:p>
            <a:p>
              <a:pPr defTabSz="228600"/>
              <a:r>
                <a:rPr lang="en-US" sz="1200" b="1" u="none">
                  <a:solidFill>
                    <a:schemeClr val="tx1"/>
                  </a:solidFill>
                  <a:latin typeface="Arial" charset="0"/>
                </a:rPr>
                <a:t>A </a:t>
              </a:r>
            </a:p>
            <a:p>
              <a:pPr defTabSz="228600"/>
              <a:endParaRPr lang="en-US" sz="1200" b="1" u="none">
                <a:solidFill>
                  <a:schemeClr val="tx1"/>
                </a:solidFill>
                <a:latin typeface="Arial" charset="0"/>
              </a:endParaRPr>
            </a:p>
          </p:txBody>
        </p:sp>
        <p:sp>
          <p:nvSpPr>
            <p:cNvPr id="6166" name="Freeform 66"/>
            <p:cNvSpPr>
              <a:spLocks/>
            </p:cNvSpPr>
            <p:nvPr/>
          </p:nvSpPr>
          <p:spPr bwMode="auto">
            <a:xfrm rot="5550416">
              <a:off x="3458" y="1874"/>
              <a:ext cx="1052" cy="190"/>
            </a:xfrm>
            <a:custGeom>
              <a:avLst/>
              <a:gdLst>
                <a:gd name="T0" fmla="*/ 0 w 1104"/>
                <a:gd name="T1" fmla="*/ 57 h 408"/>
                <a:gd name="T2" fmla="*/ 523 w 1104"/>
                <a:gd name="T3" fmla="*/ 5 h 408"/>
                <a:gd name="T4" fmla="*/ 1002 w 1104"/>
                <a:gd name="T5" fmla="*/ 88 h 408"/>
                <a:gd name="T6" fmla="*/ 0 60000 65536"/>
                <a:gd name="T7" fmla="*/ 0 60000 65536"/>
                <a:gd name="T8" fmla="*/ 0 60000 65536"/>
                <a:gd name="T9" fmla="*/ 0 w 1104"/>
                <a:gd name="T10" fmla="*/ 0 h 408"/>
                <a:gd name="T11" fmla="*/ 1104 w 1104"/>
                <a:gd name="T12" fmla="*/ 408 h 408"/>
              </a:gdLst>
              <a:ahLst/>
              <a:cxnLst>
                <a:cxn ang="T6">
                  <a:pos x="T0" y="T1"/>
                </a:cxn>
                <a:cxn ang="T7">
                  <a:pos x="T2" y="T3"/>
                </a:cxn>
                <a:cxn ang="T8">
                  <a:pos x="T4" y="T5"/>
                </a:cxn>
              </a:cxnLst>
              <a:rect l="T9" t="T10" r="T11" b="T12"/>
              <a:pathLst>
                <a:path w="1104" h="408">
                  <a:moveTo>
                    <a:pt x="0" y="264"/>
                  </a:moveTo>
                  <a:cubicBezTo>
                    <a:pt x="196" y="132"/>
                    <a:pt x="392" y="0"/>
                    <a:pt x="576" y="24"/>
                  </a:cubicBezTo>
                  <a:cubicBezTo>
                    <a:pt x="760" y="48"/>
                    <a:pt x="932" y="228"/>
                    <a:pt x="1104" y="408"/>
                  </a:cubicBezTo>
                </a:path>
              </a:pathLst>
            </a:custGeom>
            <a:noFill/>
            <a:ln w="50800" cap="flat" cmpd="sng">
              <a:solidFill>
                <a:srgbClr val="FFCC66"/>
              </a:solidFill>
              <a:prstDash val="solid"/>
              <a:round/>
              <a:headEnd type="none" w="sm" len="sm"/>
              <a:tailEnd type="stealth" w="lg" len="lg"/>
            </a:ln>
          </p:spPr>
          <p:txBody>
            <a:bodyPr/>
            <a:lstStyle/>
            <a:p>
              <a:endParaRPr lang="en-US"/>
            </a:p>
          </p:txBody>
        </p:sp>
        <p:sp>
          <p:nvSpPr>
            <p:cNvPr id="6167" name="Freeform 67"/>
            <p:cNvSpPr>
              <a:spLocks/>
            </p:cNvSpPr>
            <p:nvPr/>
          </p:nvSpPr>
          <p:spPr bwMode="auto">
            <a:xfrm rot="9898211">
              <a:off x="906" y="3023"/>
              <a:ext cx="2784" cy="433"/>
            </a:xfrm>
            <a:custGeom>
              <a:avLst/>
              <a:gdLst>
                <a:gd name="T0" fmla="*/ 0 w 1104"/>
                <a:gd name="T1" fmla="*/ 297 h 408"/>
                <a:gd name="T2" fmla="*/ 3664 w 1104"/>
                <a:gd name="T3" fmla="*/ 27 h 408"/>
                <a:gd name="T4" fmla="*/ 7021 w 1104"/>
                <a:gd name="T5" fmla="*/ 460 h 408"/>
                <a:gd name="T6" fmla="*/ 0 60000 65536"/>
                <a:gd name="T7" fmla="*/ 0 60000 65536"/>
                <a:gd name="T8" fmla="*/ 0 60000 65536"/>
                <a:gd name="T9" fmla="*/ 0 w 1104"/>
                <a:gd name="T10" fmla="*/ 0 h 408"/>
                <a:gd name="T11" fmla="*/ 1104 w 1104"/>
                <a:gd name="T12" fmla="*/ 408 h 408"/>
              </a:gdLst>
              <a:ahLst/>
              <a:cxnLst>
                <a:cxn ang="T6">
                  <a:pos x="T0" y="T1"/>
                </a:cxn>
                <a:cxn ang="T7">
                  <a:pos x="T2" y="T3"/>
                </a:cxn>
                <a:cxn ang="T8">
                  <a:pos x="T4" y="T5"/>
                </a:cxn>
              </a:cxnLst>
              <a:rect l="T9" t="T10" r="T11" b="T12"/>
              <a:pathLst>
                <a:path w="1104" h="408">
                  <a:moveTo>
                    <a:pt x="0" y="264"/>
                  </a:moveTo>
                  <a:cubicBezTo>
                    <a:pt x="196" y="132"/>
                    <a:pt x="392" y="0"/>
                    <a:pt x="576" y="24"/>
                  </a:cubicBezTo>
                  <a:cubicBezTo>
                    <a:pt x="760" y="48"/>
                    <a:pt x="932" y="228"/>
                    <a:pt x="1104" y="408"/>
                  </a:cubicBezTo>
                </a:path>
              </a:pathLst>
            </a:custGeom>
            <a:noFill/>
            <a:ln w="50800" cap="flat" cmpd="sng">
              <a:solidFill>
                <a:srgbClr val="FFCC66"/>
              </a:solidFill>
              <a:prstDash val="solid"/>
              <a:round/>
              <a:headEnd type="none" w="sm" len="sm"/>
              <a:tailEnd type="stealth" w="lg" len="lg"/>
            </a:ln>
          </p:spPr>
          <p:txBody>
            <a:bodyPr/>
            <a:lstStyle/>
            <a:p>
              <a:endParaRPr lang="en-US"/>
            </a:p>
          </p:txBody>
        </p:sp>
      </p:grpSp>
      <p:sp>
        <p:nvSpPr>
          <p:cNvPr id="6163" name="Text Box 72"/>
          <p:cNvSpPr txBox="1">
            <a:spLocks noChangeArrowheads="1"/>
          </p:cNvSpPr>
          <p:nvPr/>
        </p:nvSpPr>
        <p:spPr bwMode="auto">
          <a:xfrm>
            <a:off x="7543800" y="0"/>
            <a:ext cx="381000" cy="396875"/>
          </a:xfrm>
          <a:prstGeom prst="rect">
            <a:avLst/>
          </a:prstGeom>
          <a:noFill/>
          <a:ln w="28575">
            <a:noFill/>
            <a:miter lim="800000"/>
            <a:headEnd type="none" w="sm" len="sm"/>
            <a:tailEnd type="none" w="sm" len="sm"/>
          </a:ln>
        </p:spPr>
        <p:txBody>
          <a:bodyPr>
            <a:spAutoFit/>
          </a:bodyPr>
          <a:lstStyle/>
          <a:p>
            <a:pPr defTabSz="228600">
              <a:spcBef>
                <a:spcPct val="50000"/>
              </a:spcBef>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7833">
                                            <p:txEl>
                                              <p:charRg st="4294967295" end="4294967295"/>
                                            </p:txEl>
                                          </p:spTgt>
                                        </p:tgtEl>
                                        <p:attrNameLst>
                                          <p:attrName>style.visibility</p:attrName>
                                        </p:attrNameLst>
                                      </p:cBhvr>
                                      <p:to>
                                        <p:strVal val="visible"/>
                                      </p:to>
                                    </p:set>
                                  </p:childTnLst>
                                  <p:subTnLst>
                                    <p:set>
                                      <p:cBhvr override="childStyle">
                                        <p:cTn dur="1" fill="hold" display="0" masterRel="nextClick" afterEffect="1"/>
                                        <p:tgtEl>
                                          <p:spTgt spid="417833">
                                            <p:txEl>
                                              <p:charRg st="4294967295" end="4294967295"/>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7794">
                                            <p:txEl>
                                              <p:charRg st="4294967295" end="4294967295"/>
                                            </p:txEl>
                                          </p:spTgt>
                                        </p:tgtEl>
                                        <p:attrNameLst>
                                          <p:attrName>style.visibility</p:attrName>
                                        </p:attrNameLst>
                                      </p:cBhvr>
                                      <p:to>
                                        <p:strVal val="visible"/>
                                      </p:to>
                                    </p:set>
                                  </p:childTnLst>
                                  <p:subTnLst>
                                    <p:set>
                                      <p:cBhvr override="childStyle">
                                        <p:cTn dur="1" fill="hold" display="0" masterRel="nextClick" afterEffect="1"/>
                                        <p:tgtEl>
                                          <p:spTgt spid="417794">
                                            <p:txEl>
                                              <p:charRg st="4294967295" end="4294967295"/>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7795">
                                            <p:txEl>
                                              <p:charRg st="4294967295" end="429496729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7834">
                                            <p:txEl>
                                              <p:charRg st="4294967295" end="429496729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autoUpdateAnimBg="0"/>
      <p:bldP spid="417795" grpId="0" autoUpdateAnimBg="0"/>
      <p:bldP spid="417833" grpId="0" autoUpdateAnimBg="0"/>
      <p:bldP spid="4178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49"/>
          <p:cNvSpPr>
            <a:spLocks noGrp="1" noChangeArrowheads="1"/>
          </p:cNvSpPr>
          <p:nvPr>
            <p:ph type="title"/>
          </p:nvPr>
        </p:nvSpPr>
        <p:spPr>
          <a:noFill/>
        </p:spPr>
        <p:txBody>
          <a:bodyPr/>
          <a:lstStyle/>
          <a:p>
            <a:pPr eaLnBrk="1" hangingPunct="1"/>
            <a:r>
              <a:rPr lang="en-US" smtClean="0"/>
              <a:t>Subcontracting</a:t>
            </a:r>
            <a:br>
              <a:rPr lang="en-US" smtClean="0"/>
            </a:br>
            <a:r>
              <a:rPr lang="en-US" smtClean="0"/>
              <a:t>Solution Overview</a:t>
            </a:r>
          </a:p>
        </p:txBody>
      </p:sp>
      <p:sp>
        <p:nvSpPr>
          <p:cNvPr id="7171" name="Line 1068"/>
          <p:cNvSpPr>
            <a:spLocks noChangeShapeType="1"/>
          </p:cNvSpPr>
          <p:nvPr/>
        </p:nvSpPr>
        <p:spPr bwMode="auto">
          <a:xfrm>
            <a:off x="4267200" y="1295400"/>
            <a:ext cx="0" cy="5029200"/>
          </a:xfrm>
          <a:prstGeom prst="line">
            <a:avLst/>
          </a:prstGeom>
          <a:noFill/>
          <a:ln w="19050">
            <a:solidFill>
              <a:schemeClr val="tx1"/>
            </a:solidFill>
            <a:round/>
            <a:headEnd type="none" w="sm" len="sm"/>
            <a:tailEnd type="none" w="sm" len="sm"/>
          </a:ln>
        </p:spPr>
        <p:txBody>
          <a:bodyPr/>
          <a:lstStyle/>
          <a:p>
            <a:endParaRPr lang="en-US"/>
          </a:p>
        </p:txBody>
      </p:sp>
      <p:sp>
        <p:nvSpPr>
          <p:cNvPr id="7172" name="Rectangle 1069"/>
          <p:cNvSpPr>
            <a:spLocks noChangeArrowheads="1"/>
          </p:cNvSpPr>
          <p:nvPr/>
        </p:nvSpPr>
        <p:spPr bwMode="auto">
          <a:xfrm>
            <a:off x="352425" y="1295400"/>
            <a:ext cx="8229600" cy="5029200"/>
          </a:xfrm>
          <a:prstGeom prst="rect">
            <a:avLst/>
          </a:prstGeom>
          <a:noFill/>
          <a:ln w="9525">
            <a:solidFill>
              <a:schemeClr val="tx1"/>
            </a:solidFill>
            <a:miter lim="800000"/>
            <a:headEnd type="none" w="sm" len="sm"/>
            <a:tailEnd type="none" w="sm" len="sm"/>
          </a:ln>
        </p:spPr>
        <p:txBody>
          <a:bodyPr wrap="none" anchor="ctr"/>
          <a:lstStyle/>
          <a:p>
            <a:endParaRPr lang="en-US"/>
          </a:p>
        </p:txBody>
      </p:sp>
      <p:sp>
        <p:nvSpPr>
          <p:cNvPr id="653358" name="Text Box 1070"/>
          <p:cNvSpPr txBox="1">
            <a:spLocks noChangeArrowheads="1"/>
          </p:cNvSpPr>
          <p:nvPr/>
        </p:nvSpPr>
        <p:spPr bwMode="auto">
          <a:xfrm>
            <a:off x="5754688" y="2438400"/>
            <a:ext cx="2703512" cy="739775"/>
          </a:xfrm>
          <a:prstGeom prst="rect">
            <a:avLst/>
          </a:prstGeom>
          <a:solidFill>
            <a:schemeClr val="bg1"/>
          </a:solidFill>
          <a:ln w="9525">
            <a:solidFill>
              <a:srgbClr val="FF0000"/>
            </a:solidFill>
            <a:miter lim="800000"/>
            <a:headEnd type="none" w="sm" len="sm"/>
            <a:tailEnd type="none" w="sm" len="sm"/>
          </a:ln>
        </p:spPr>
        <p:txBody>
          <a:bodyPr>
            <a:spAutoFit/>
          </a:bodyPr>
          <a:lstStyle/>
          <a:p>
            <a:pPr algn="l" eaLnBrk="0" hangingPunct="0">
              <a:spcBef>
                <a:spcPct val="50000"/>
              </a:spcBef>
              <a:buClrTx/>
              <a:buFontTx/>
              <a:buNone/>
            </a:pPr>
            <a:r>
              <a:rPr lang="en-US" sz="1400" u="none">
                <a:solidFill>
                  <a:schemeClr val="tx1"/>
                </a:solidFill>
                <a:latin typeface="Arial" charset="0"/>
                <a:cs typeface="Times New Roman" charset="0"/>
              </a:rPr>
              <a:t>Component Receipts and Assembly Completions are done by automatic processes</a:t>
            </a:r>
          </a:p>
        </p:txBody>
      </p:sp>
      <p:grpSp>
        <p:nvGrpSpPr>
          <p:cNvPr id="7174" name="Group 1071"/>
          <p:cNvGrpSpPr>
            <a:grpSpLocks/>
          </p:cNvGrpSpPr>
          <p:nvPr/>
        </p:nvGrpSpPr>
        <p:grpSpPr bwMode="auto">
          <a:xfrm>
            <a:off x="3429000" y="1981200"/>
            <a:ext cx="1670050" cy="990600"/>
            <a:chOff x="2112" y="960"/>
            <a:chExt cx="1196" cy="720"/>
          </a:xfrm>
        </p:grpSpPr>
        <p:sp>
          <p:nvSpPr>
            <p:cNvPr id="7197" name="AutoShape 1072"/>
            <p:cNvSpPr>
              <a:spLocks noChangeArrowheads="1"/>
            </p:cNvSpPr>
            <p:nvPr/>
          </p:nvSpPr>
          <p:spPr bwMode="auto">
            <a:xfrm>
              <a:off x="2289" y="1440"/>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7198" name="AutoShape 1073"/>
            <p:cNvSpPr>
              <a:spLocks noChangeArrowheads="1"/>
            </p:cNvSpPr>
            <p:nvPr/>
          </p:nvSpPr>
          <p:spPr bwMode="auto">
            <a:xfrm>
              <a:off x="2555" y="960"/>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sp>
          <p:nvSpPr>
            <p:cNvPr id="7199" name="Line 1074"/>
            <p:cNvSpPr>
              <a:spLocks noChangeShapeType="1"/>
            </p:cNvSpPr>
            <p:nvPr/>
          </p:nvSpPr>
          <p:spPr bwMode="auto">
            <a:xfrm>
              <a:off x="2710" y="1200"/>
              <a:ext cx="0" cy="144"/>
            </a:xfrm>
            <a:prstGeom prst="line">
              <a:avLst/>
            </a:prstGeom>
            <a:noFill/>
            <a:ln w="28575">
              <a:solidFill>
                <a:schemeClr val="tx1"/>
              </a:solidFill>
              <a:round/>
              <a:headEnd type="none" w="sm" len="sm"/>
              <a:tailEnd type="none" w="sm" len="sm"/>
            </a:ln>
          </p:spPr>
          <p:txBody>
            <a:bodyPr/>
            <a:lstStyle/>
            <a:p>
              <a:endParaRPr lang="en-US"/>
            </a:p>
          </p:txBody>
        </p:sp>
        <p:sp>
          <p:nvSpPr>
            <p:cNvPr id="7200" name="AutoShape 1075"/>
            <p:cNvSpPr>
              <a:spLocks noChangeArrowheads="1"/>
            </p:cNvSpPr>
            <p:nvPr/>
          </p:nvSpPr>
          <p:spPr bwMode="auto">
            <a:xfrm>
              <a:off x="2865" y="1440"/>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sp>
          <p:nvSpPr>
            <p:cNvPr id="7201" name="Line 1076"/>
            <p:cNvSpPr>
              <a:spLocks noChangeShapeType="1"/>
            </p:cNvSpPr>
            <p:nvPr/>
          </p:nvSpPr>
          <p:spPr bwMode="auto">
            <a:xfrm>
              <a:off x="2422" y="1344"/>
              <a:ext cx="576" cy="0"/>
            </a:xfrm>
            <a:prstGeom prst="line">
              <a:avLst/>
            </a:prstGeom>
            <a:noFill/>
            <a:ln w="28575">
              <a:solidFill>
                <a:schemeClr val="tx1"/>
              </a:solidFill>
              <a:round/>
              <a:headEnd type="none" w="sm" len="sm"/>
              <a:tailEnd type="none" w="sm" len="sm"/>
            </a:ln>
          </p:spPr>
          <p:txBody>
            <a:bodyPr/>
            <a:lstStyle/>
            <a:p>
              <a:endParaRPr lang="en-US"/>
            </a:p>
          </p:txBody>
        </p:sp>
        <p:sp>
          <p:nvSpPr>
            <p:cNvPr id="7202" name="Line 1077"/>
            <p:cNvSpPr>
              <a:spLocks noChangeShapeType="1"/>
            </p:cNvSpPr>
            <p:nvPr/>
          </p:nvSpPr>
          <p:spPr bwMode="auto">
            <a:xfrm>
              <a:off x="2998" y="1344"/>
              <a:ext cx="0" cy="144"/>
            </a:xfrm>
            <a:prstGeom prst="line">
              <a:avLst/>
            </a:prstGeom>
            <a:noFill/>
            <a:ln w="28575">
              <a:solidFill>
                <a:schemeClr val="tx1"/>
              </a:solidFill>
              <a:round/>
              <a:headEnd type="none" w="sm" len="sm"/>
              <a:tailEnd type="none" w="sm" len="sm"/>
            </a:ln>
          </p:spPr>
          <p:txBody>
            <a:bodyPr/>
            <a:lstStyle/>
            <a:p>
              <a:endParaRPr lang="en-US"/>
            </a:p>
          </p:txBody>
        </p:sp>
        <p:sp>
          <p:nvSpPr>
            <p:cNvPr id="7203" name="Line 1078"/>
            <p:cNvSpPr>
              <a:spLocks noChangeShapeType="1"/>
            </p:cNvSpPr>
            <p:nvPr/>
          </p:nvSpPr>
          <p:spPr bwMode="auto">
            <a:xfrm>
              <a:off x="2422" y="1344"/>
              <a:ext cx="0" cy="144"/>
            </a:xfrm>
            <a:prstGeom prst="line">
              <a:avLst/>
            </a:prstGeom>
            <a:noFill/>
            <a:ln w="28575">
              <a:solidFill>
                <a:schemeClr val="tx1"/>
              </a:solidFill>
              <a:round/>
              <a:headEnd type="none" w="sm" len="sm"/>
              <a:tailEnd type="none" w="sm" len="sm"/>
            </a:ln>
          </p:spPr>
          <p:txBody>
            <a:bodyPr/>
            <a:lstStyle/>
            <a:p>
              <a:endParaRPr lang="en-US"/>
            </a:p>
          </p:txBody>
        </p:sp>
        <p:sp>
          <p:nvSpPr>
            <p:cNvPr id="7204" name="Text Box 1079"/>
            <p:cNvSpPr txBox="1">
              <a:spLocks noChangeArrowheads="1"/>
            </p:cNvSpPr>
            <p:nvPr/>
          </p:nvSpPr>
          <p:spPr bwMode="auto">
            <a:xfrm>
              <a:off x="2821" y="1200"/>
              <a:ext cx="487" cy="200"/>
            </a:xfrm>
            <a:prstGeom prst="rect">
              <a:avLst/>
            </a:prstGeom>
            <a:noFill/>
            <a:ln w="9525">
              <a:noFill/>
              <a:miter lim="800000"/>
              <a:headEnd type="none" w="sm" len="sm"/>
              <a:tailEnd type="none" w="sm" len="sm"/>
            </a:ln>
          </p:spPr>
          <p:txBody>
            <a:bodyPr>
              <a:spAutoFit/>
            </a:bodyPr>
            <a:lstStyle/>
            <a:p>
              <a:pPr algn="l" eaLnBrk="0" hangingPunct="0">
                <a:spcBef>
                  <a:spcPct val="50000"/>
                </a:spcBef>
                <a:buClrTx/>
                <a:buFontTx/>
                <a:buNone/>
              </a:pPr>
              <a:r>
                <a:rPr lang="en-US" sz="1200" u="none">
                  <a:solidFill>
                    <a:schemeClr val="tx1"/>
                  </a:solidFill>
                  <a:latin typeface="Arial" charset="0"/>
                  <a:cs typeface="Times New Roman" charset="0"/>
                </a:rPr>
                <a:t>1 Ea</a:t>
              </a:r>
            </a:p>
          </p:txBody>
        </p:sp>
        <p:sp>
          <p:nvSpPr>
            <p:cNvPr id="7205" name="Text Box 1080"/>
            <p:cNvSpPr txBox="1">
              <a:spLocks noChangeArrowheads="1"/>
            </p:cNvSpPr>
            <p:nvPr/>
          </p:nvSpPr>
          <p:spPr bwMode="auto">
            <a:xfrm>
              <a:off x="2112" y="1200"/>
              <a:ext cx="487" cy="200"/>
            </a:xfrm>
            <a:prstGeom prst="rect">
              <a:avLst/>
            </a:prstGeom>
            <a:noFill/>
            <a:ln w="9525">
              <a:noFill/>
              <a:miter lim="800000"/>
              <a:headEnd type="none" w="sm" len="sm"/>
              <a:tailEnd type="none" w="sm" len="sm"/>
            </a:ln>
          </p:spPr>
          <p:txBody>
            <a:bodyPr>
              <a:spAutoFit/>
            </a:bodyPr>
            <a:lstStyle/>
            <a:p>
              <a:pPr algn="r" eaLnBrk="0" hangingPunct="0">
                <a:spcBef>
                  <a:spcPct val="50000"/>
                </a:spcBef>
                <a:buClrTx/>
                <a:buFontTx/>
                <a:buNone/>
              </a:pPr>
              <a:r>
                <a:rPr lang="en-US" sz="1200" u="none">
                  <a:solidFill>
                    <a:schemeClr val="tx1"/>
                  </a:solidFill>
                  <a:latin typeface="Arial" charset="0"/>
                  <a:cs typeface="Times New Roman" charset="0"/>
                </a:rPr>
                <a:t>2 Ea</a:t>
              </a:r>
            </a:p>
          </p:txBody>
        </p:sp>
      </p:grpSp>
      <p:grpSp>
        <p:nvGrpSpPr>
          <p:cNvPr id="3" name="Group 1081"/>
          <p:cNvGrpSpPr>
            <a:grpSpLocks/>
          </p:cNvGrpSpPr>
          <p:nvPr/>
        </p:nvGrpSpPr>
        <p:grpSpPr bwMode="auto">
          <a:xfrm>
            <a:off x="1898650" y="4800600"/>
            <a:ext cx="3740150" cy="1143000"/>
            <a:chOff x="1196" y="3024"/>
            <a:chExt cx="2356" cy="720"/>
          </a:xfrm>
        </p:grpSpPr>
        <p:sp>
          <p:nvSpPr>
            <p:cNvPr id="7194" name="AutoShape 1082"/>
            <p:cNvSpPr>
              <a:spLocks noChangeArrowheads="1"/>
            </p:cNvSpPr>
            <p:nvPr/>
          </p:nvSpPr>
          <p:spPr bwMode="auto">
            <a:xfrm>
              <a:off x="1632" y="3024"/>
              <a:ext cx="1920" cy="674"/>
            </a:xfrm>
            <a:prstGeom prst="rightArrow">
              <a:avLst>
                <a:gd name="adj1" fmla="val 50000"/>
                <a:gd name="adj2" fmla="val 71217"/>
              </a:avLst>
            </a:prstGeom>
            <a:solidFill>
              <a:srgbClr val="FFCC66"/>
            </a:solidFill>
            <a:ln w="19050">
              <a:noFill/>
              <a:miter lim="800000"/>
              <a:headEnd type="none" w="sm" len="sm"/>
              <a:tailEnd type="none" w="sm" len="sm"/>
            </a:ln>
          </p:spPr>
          <p:txBody>
            <a:bodyPr anchor="ctr">
              <a:spAutoFit/>
            </a:bodyPr>
            <a:lstStyle/>
            <a:p>
              <a:pPr defTabSz="228600"/>
              <a:r>
                <a:rPr lang="en-US" sz="1600" u="none">
                  <a:solidFill>
                    <a:schemeClr val="tx1"/>
                  </a:solidFill>
                  <a:latin typeface="Arial" charset="0"/>
                </a:rPr>
                <a:t>Ship Components by Sales Order</a:t>
              </a:r>
            </a:p>
          </p:txBody>
        </p:sp>
        <p:sp>
          <p:nvSpPr>
            <p:cNvPr id="7195" name="AutoShape 1083"/>
            <p:cNvSpPr>
              <a:spLocks noChangeArrowheads="1"/>
            </p:cNvSpPr>
            <p:nvPr/>
          </p:nvSpPr>
          <p:spPr bwMode="auto">
            <a:xfrm>
              <a:off x="1196" y="3168"/>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B </a:t>
              </a:r>
            </a:p>
            <a:p>
              <a:pPr defTabSz="228600"/>
              <a:endParaRPr lang="en-US" sz="1200" b="1" u="none">
                <a:solidFill>
                  <a:schemeClr val="tx1"/>
                </a:solidFill>
                <a:latin typeface="Arial" charset="0"/>
                <a:cs typeface="Times New Roman" charset="0"/>
              </a:endParaRPr>
            </a:p>
          </p:txBody>
        </p:sp>
        <p:sp>
          <p:nvSpPr>
            <p:cNvPr id="7196" name="AutoShape 1084"/>
            <p:cNvSpPr>
              <a:spLocks noChangeArrowheads="1"/>
            </p:cNvSpPr>
            <p:nvPr/>
          </p:nvSpPr>
          <p:spPr bwMode="auto">
            <a:xfrm>
              <a:off x="1196" y="3504"/>
              <a:ext cx="292" cy="240"/>
            </a:xfrm>
            <a:prstGeom prst="cube">
              <a:avLst>
                <a:gd name="adj" fmla="val 25000"/>
              </a:avLst>
            </a:prstGeom>
            <a:solidFill>
              <a:srgbClr val="CCFFCC"/>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C </a:t>
              </a:r>
            </a:p>
            <a:p>
              <a:pPr defTabSz="228600"/>
              <a:endParaRPr lang="en-US" sz="1200" b="1" u="none">
                <a:solidFill>
                  <a:schemeClr val="tx1"/>
                </a:solidFill>
                <a:latin typeface="Arial" charset="0"/>
                <a:cs typeface="Times New Roman" charset="0"/>
              </a:endParaRPr>
            </a:p>
          </p:txBody>
        </p:sp>
      </p:grpSp>
      <p:grpSp>
        <p:nvGrpSpPr>
          <p:cNvPr id="4" name="Group 1085"/>
          <p:cNvGrpSpPr>
            <a:grpSpLocks/>
          </p:cNvGrpSpPr>
          <p:nvPr/>
        </p:nvGrpSpPr>
        <p:grpSpPr bwMode="auto">
          <a:xfrm>
            <a:off x="1905000" y="3730625"/>
            <a:ext cx="3962400" cy="1069975"/>
            <a:chOff x="1200" y="2159"/>
            <a:chExt cx="2496" cy="674"/>
          </a:xfrm>
        </p:grpSpPr>
        <p:sp>
          <p:nvSpPr>
            <p:cNvPr id="7192" name="AutoShape 1086"/>
            <p:cNvSpPr>
              <a:spLocks noChangeArrowheads="1"/>
            </p:cNvSpPr>
            <p:nvPr/>
          </p:nvSpPr>
          <p:spPr bwMode="auto">
            <a:xfrm>
              <a:off x="1776" y="2159"/>
              <a:ext cx="1920" cy="674"/>
            </a:xfrm>
            <a:prstGeom prst="leftArrow">
              <a:avLst>
                <a:gd name="adj1" fmla="val 50000"/>
                <a:gd name="adj2" fmla="val 71217"/>
              </a:avLst>
            </a:prstGeom>
            <a:solidFill>
              <a:srgbClr val="FFCC66"/>
            </a:solidFill>
            <a:ln w="28575">
              <a:noFill/>
              <a:miter lim="800000"/>
              <a:headEnd type="none" w="sm" len="sm"/>
              <a:tailEnd type="none" w="sm" len="sm"/>
            </a:ln>
          </p:spPr>
          <p:txBody>
            <a:bodyPr anchor="ctr">
              <a:spAutoFit/>
            </a:bodyPr>
            <a:lstStyle/>
            <a:p>
              <a:pPr defTabSz="228600"/>
              <a:r>
                <a:rPr lang="en-US" sz="1600" u="none">
                  <a:solidFill>
                    <a:schemeClr val="tx1"/>
                  </a:solidFill>
                  <a:latin typeface="Arial" charset="0"/>
                </a:rPr>
                <a:t>Receive Assembly on Subcontracting Order</a:t>
              </a:r>
            </a:p>
          </p:txBody>
        </p:sp>
        <p:sp>
          <p:nvSpPr>
            <p:cNvPr id="7193" name="AutoShape 1087"/>
            <p:cNvSpPr>
              <a:spLocks noChangeArrowheads="1"/>
            </p:cNvSpPr>
            <p:nvPr/>
          </p:nvSpPr>
          <p:spPr bwMode="auto">
            <a:xfrm>
              <a:off x="1200" y="2352"/>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grpSp>
      <p:sp>
        <p:nvSpPr>
          <p:cNvPr id="7177" name="Text Box 1088"/>
          <p:cNvSpPr txBox="1">
            <a:spLocks noChangeArrowheads="1"/>
          </p:cNvSpPr>
          <p:nvPr/>
        </p:nvSpPr>
        <p:spPr bwMode="auto">
          <a:xfrm>
            <a:off x="1447800" y="2133600"/>
            <a:ext cx="762000" cy="396875"/>
          </a:xfrm>
          <a:prstGeom prst="rect">
            <a:avLst/>
          </a:prstGeom>
          <a:noFill/>
          <a:ln w="9525">
            <a:noFill/>
            <a:miter lim="800000"/>
            <a:headEnd type="none" w="sm" len="sm"/>
            <a:tailEnd type="none" w="sm" len="sm"/>
          </a:ln>
        </p:spPr>
        <p:txBody>
          <a:bodyPr wrap="none">
            <a:spAutoFit/>
          </a:bodyPr>
          <a:lstStyle/>
          <a:p>
            <a:pPr eaLnBrk="0" hangingPunct="0">
              <a:spcBef>
                <a:spcPct val="0"/>
              </a:spcBef>
              <a:buClrTx/>
              <a:buFontTx/>
              <a:buNone/>
            </a:pPr>
            <a:r>
              <a:rPr lang="en-US" b="1" u="none">
                <a:solidFill>
                  <a:srgbClr val="CCCCCC"/>
                </a:solidFill>
                <a:latin typeface="Arial" charset="0"/>
                <a:cs typeface="Times New Roman" charset="0"/>
              </a:rPr>
              <a:t>OEM</a:t>
            </a:r>
          </a:p>
        </p:txBody>
      </p:sp>
      <p:pic>
        <p:nvPicPr>
          <p:cNvPr id="7178" name="Picture 1089"/>
          <p:cNvPicPr>
            <a:picLocks noChangeAspect="1" noChangeArrowheads="1"/>
          </p:cNvPicPr>
          <p:nvPr/>
        </p:nvPicPr>
        <p:blipFill>
          <a:blip r:embed="rId3" cstate="print"/>
          <a:srcRect/>
          <a:stretch>
            <a:fillRect/>
          </a:stretch>
        </p:blipFill>
        <p:spPr bwMode="auto">
          <a:xfrm>
            <a:off x="1447800" y="1371600"/>
            <a:ext cx="1044575" cy="852488"/>
          </a:xfrm>
          <a:prstGeom prst="rect">
            <a:avLst/>
          </a:prstGeom>
          <a:noFill/>
          <a:ln w="9525">
            <a:noFill/>
            <a:miter lim="800000"/>
            <a:headEnd/>
            <a:tailEnd/>
          </a:ln>
        </p:spPr>
      </p:pic>
      <p:pic>
        <p:nvPicPr>
          <p:cNvPr id="7179" name="Picture 1097"/>
          <p:cNvPicPr>
            <a:picLocks noChangeAspect="1" noChangeArrowheads="1"/>
          </p:cNvPicPr>
          <p:nvPr/>
        </p:nvPicPr>
        <p:blipFill>
          <a:blip r:embed="rId4" cstate="print"/>
          <a:srcRect/>
          <a:stretch>
            <a:fillRect/>
          </a:stretch>
        </p:blipFill>
        <p:spPr bwMode="auto">
          <a:xfrm>
            <a:off x="6026150" y="1371600"/>
            <a:ext cx="1289050" cy="823913"/>
          </a:xfrm>
          <a:prstGeom prst="rect">
            <a:avLst/>
          </a:prstGeom>
          <a:noFill/>
          <a:ln w="9525">
            <a:noFill/>
            <a:miter lim="800000"/>
            <a:headEnd/>
            <a:tailEnd/>
          </a:ln>
        </p:spPr>
      </p:pic>
      <p:sp>
        <p:nvSpPr>
          <p:cNvPr id="7180" name="Text Box 1098"/>
          <p:cNvSpPr txBox="1">
            <a:spLocks noChangeArrowheads="1"/>
          </p:cNvSpPr>
          <p:nvPr/>
        </p:nvSpPr>
        <p:spPr bwMode="auto">
          <a:xfrm>
            <a:off x="6553200" y="2057400"/>
            <a:ext cx="565150" cy="396875"/>
          </a:xfrm>
          <a:prstGeom prst="rect">
            <a:avLst/>
          </a:prstGeom>
          <a:noFill/>
          <a:ln w="9525">
            <a:noFill/>
            <a:miter lim="800000"/>
            <a:headEnd type="none" w="sm" len="sm"/>
            <a:tailEnd type="none" w="sm" len="sm"/>
          </a:ln>
        </p:spPr>
        <p:txBody>
          <a:bodyPr>
            <a:spAutoFit/>
          </a:bodyPr>
          <a:lstStyle/>
          <a:p>
            <a:pPr eaLnBrk="0" hangingPunct="0">
              <a:spcBef>
                <a:spcPct val="0"/>
              </a:spcBef>
              <a:buClrTx/>
              <a:buFontTx/>
              <a:buNone/>
            </a:pPr>
            <a:r>
              <a:rPr lang="en-US" b="1" u="none">
                <a:solidFill>
                  <a:srgbClr val="CCCCCC"/>
                </a:solidFill>
                <a:latin typeface="Arial" charset="0"/>
                <a:cs typeface="Times New Roman" charset="0"/>
              </a:rPr>
              <a:t>MP</a:t>
            </a:r>
          </a:p>
        </p:txBody>
      </p:sp>
      <p:grpSp>
        <p:nvGrpSpPr>
          <p:cNvPr id="5" name="Group 1103"/>
          <p:cNvGrpSpPr>
            <a:grpSpLocks/>
          </p:cNvGrpSpPr>
          <p:nvPr/>
        </p:nvGrpSpPr>
        <p:grpSpPr bwMode="auto">
          <a:xfrm>
            <a:off x="5691188" y="3951288"/>
            <a:ext cx="2843212" cy="2220912"/>
            <a:chOff x="3585" y="2489"/>
            <a:chExt cx="1791" cy="1399"/>
          </a:xfrm>
        </p:grpSpPr>
        <p:grpSp>
          <p:nvGrpSpPr>
            <p:cNvPr id="7184" name="Group 1090"/>
            <p:cNvGrpSpPr>
              <a:grpSpLocks/>
            </p:cNvGrpSpPr>
            <p:nvPr/>
          </p:nvGrpSpPr>
          <p:grpSpPr bwMode="auto">
            <a:xfrm>
              <a:off x="3585" y="2489"/>
              <a:ext cx="1218" cy="1399"/>
              <a:chOff x="3585" y="2400"/>
              <a:chExt cx="1218" cy="1399"/>
            </a:xfrm>
          </p:grpSpPr>
          <p:grpSp>
            <p:nvGrpSpPr>
              <p:cNvPr id="7186" name="Group 1091"/>
              <p:cNvGrpSpPr>
                <a:grpSpLocks/>
              </p:cNvGrpSpPr>
              <p:nvPr/>
            </p:nvGrpSpPr>
            <p:grpSpPr bwMode="auto">
              <a:xfrm>
                <a:off x="4080" y="2400"/>
                <a:ext cx="310" cy="528"/>
                <a:chOff x="4080" y="2400"/>
                <a:chExt cx="310" cy="528"/>
              </a:xfrm>
            </p:grpSpPr>
            <p:sp>
              <p:nvSpPr>
                <p:cNvPr id="7190" name="AutoShape 1092"/>
                <p:cNvSpPr>
                  <a:spLocks noChangeArrowheads="1"/>
                </p:cNvSpPr>
                <p:nvPr/>
              </p:nvSpPr>
              <p:spPr bwMode="auto">
                <a:xfrm>
                  <a:off x="4080" y="2736"/>
                  <a:ext cx="288" cy="192"/>
                </a:xfrm>
                <a:prstGeom prst="upArrow">
                  <a:avLst>
                    <a:gd name="adj1" fmla="val 50000"/>
                    <a:gd name="adj2" fmla="val 25000"/>
                  </a:avLst>
                </a:prstGeom>
                <a:solidFill>
                  <a:srgbClr val="CCFFFF"/>
                </a:solidFill>
                <a:ln w="28575">
                  <a:noFill/>
                  <a:miter lim="800000"/>
                  <a:headEnd type="none" w="sm" len="sm"/>
                  <a:tailEnd type="none" w="sm" len="sm"/>
                </a:ln>
              </p:spPr>
              <p:txBody>
                <a:bodyPr wrap="none" anchor="ctr"/>
                <a:lstStyle/>
                <a:p>
                  <a:endParaRPr lang="en-US"/>
                </a:p>
              </p:txBody>
            </p:sp>
            <p:sp>
              <p:nvSpPr>
                <p:cNvPr id="7191" name="AutoShape 1093"/>
                <p:cNvSpPr>
                  <a:spLocks noChangeArrowheads="1"/>
                </p:cNvSpPr>
                <p:nvPr/>
              </p:nvSpPr>
              <p:spPr bwMode="auto">
                <a:xfrm>
                  <a:off x="4080" y="2400"/>
                  <a:ext cx="310" cy="240"/>
                </a:xfrm>
                <a:prstGeom prst="cube">
                  <a:avLst>
                    <a:gd name="adj" fmla="val 25000"/>
                  </a:avLst>
                </a:prstGeom>
                <a:solidFill>
                  <a:srgbClr val="CCFFFF"/>
                </a:solidFill>
                <a:ln w="0">
                  <a:solidFill>
                    <a:schemeClr val="tx1"/>
                  </a:solidFill>
                  <a:miter lim="800000"/>
                  <a:headEnd type="none" w="sm" len="sm"/>
                  <a:tailEnd type="none" w="sm" len="sm"/>
                </a:ln>
              </p:spPr>
              <p:txBody>
                <a:bodyPr wrap="none" anchor="ctr"/>
                <a:lstStyle/>
                <a:p>
                  <a:pPr defTabSz="228600"/>
                  <a:endParaRPr lang="en-US" sz="1200" b="1" u="none">
                    <a:solidFill>
                      <a:schemeClr val="tx1"/>
                    </a:solidFill>
                    <a:latin typeface="Arial" charset="0"/>
                    <a:cs typeface="Times New Roman" charset="0"/>
                  </a:endParaRPr>
                </a:p>
                <a:p>
                  <a:pPr defTabSz="228600"/>
                  <a:r>
                    <a:rPr lang="en-US" sz="1200" b="1" u="none">
                      <a:solidFill>
                        <a:schemeClr val="tx1"/>
                      </a:solidFill>
                      <a:latin typeface="Arial" charset="0"/>
                      <a:cs typeface="Times New Roman" charset="0"/>
                    </a:rPr>
                    <a:t>A </a:t>
                  </a:r>
                </a:p>
                <a:p>
                  <a:pPr defTabSz="228600"/>
                  <a:endParaRPr lang="en-US" sz="1200" b="1" u="none">
                    <a:solidFill>
                      <a:schemeClr val="tx1"/>
                    </a:solidFill>
                    <a:latin typeface="Arial" charset="0"/>
                    <a:cs typeface="Times New Roman" charset="0"/>
                  </a:endParaRPr>
                </a:p>
              </p:txBody>
            </p:sp>
          </p:grpSp>
          <p:grpSp>
            <p:nvGrpSpPr>
              <p:cNvPr id="7187" name="Group 1094"/>
              <p:cNvGrpSpPr>
                <a:grpSpLocks/>
              </p:cNvGrpSpPr>
              <p:nvPr/>
            </p:nvGrpSpPr>
            <p:grpSpPr bwMode="auto">
              <a:xfrm>
                <a:off x="3585" y="3168"/>
                <a:ext cx="1218" cy="631"/>
                <a:chOff x="3634" y="3024"/>
                <a:chExt cx="1324" cy="701"/>
              </a:xfrm>
            </p:grpSpPr>
            <p:sp>
              <p:nvSpPr>
                <p:cNvPr id="7188" name="Text Box 1095"/>
                <p:cNvSpPr txBox="1">
                  <a:spLocks noChangeArrowheads="1"/>
                </p:cNvSpPr>
                <p:nvPr/>
              </p:nvSpPr>
              <p:spPr bwMode="auto">
                <a:xfrm>
                  <a:off x="3634" y="3447"/>
                  <a:ext cx="1324" cy="278"/>
                </a:xfrm>
                <a:prstGeom prst="rect">
                  <a:avLst/>
                </a:prstGeom>
                <a:noFill/>
                <a:ln w="9525">
                  <a:noFill/>
                  <a:miter lim="800000"/>
                  <a:headEnd type="none" w="sm" len="sm"/>
                  <a:tailEnd type="none" w="sm" len="sm"/>
                </a:ln>
              </p:spPr>
              <p:txBody>
                <a:bodyPr wrap="none">
                  <a:spAutoFit/>
                </a:bodyPr>
                <a:lstStyle/>
                <a:p>
                  <a:pPr eaLnBrk="0" hangingPunct="0">
                    <a:spcBef>
                      <a:spcPct val="0"/>
                    </a:spcBef>
                    <a:buClrTx/>
                    <a:buFontTx/>
                    <a:buNone/>
                  </a:pPr>
                  <a:r>
                    <a:rPr lang="en-US" b="1" u="none">
                      <a:solidFill>
                        <a:srgbClr val="CCCCCC"/>
                      </a:solidFill>
                      <a:latin typeface="Arial" charset="0"/>
                      <a:cs typeface="Times New Roman" charset="0"/>
                    </a:rPr>
                    <a:t>Manufacturing</a:t>
                  </a:r>
                </a:p>
              </p:txBody>
            </p:sp>
            <p:pic>
              <p:nvPicPr>
                <p:cNvPr id="7189" name="Picture 1096"/>
                <p:cNvPicPr>
                  <a:picLocks noChangeAspect="1" noChangeArrowheads="1"/>
                </p:cNvPicPr>
                <p:nvPr/>
              </p:nvPicPr>
              <p:blipFill>
                <a:blip r:embed="rId5" cstate="print"/>
                <a:srcRect/>
                <a:stretch>
                  <a:fillRect/>
                </a:stretch>
              </p:blipFill>
              <p:spPr bwMode="auto">
                <a:xfrm>
                  <a:off x="3753" y="3024"/>
                  <a:ext cx="1191" cy="468"/>
                </a:xfrm>
                <a:prstGeom prst="rect">
                  <a:avLst/>
                </a:prstGeom>
                <a:noFill/>
                <a:ln w="9525">
                  <a:noFill/>
                  <a:miter lim="800000"/>
                  <a:headEnd/>
                  <a:tailEnd/>
                </a:ln>
              </p:spPr>
            </p:pic>
          </p:grpSp>
        </p:grpSp>
        <p:sp>
          <p:nvSpPr>
            <p:cNvPr id="7185" name="AutoShape 1099"/>
            <p:cNvSpPr>
              <a:spLocks/>
            </p:cNvSpPr>
            <p:nvPr/>
          </p:nvSpPr>
          <p:spPr bwMode="auto">
            <a:xfrm>
              <a:off x="4464" y="2736"/>
              <a:ext cx="912" cy="472"/>
            </a:xfrm>
            <a:prstGeom prst="borderCallout1">
              <a:avLst>
                <a:gd name="adj1" fmla="val 15255"/>
                <a:gd name="adj2" fmla="val -5264"/>
                <a:gd name="adj3" fmla="val 95977"/>
                <a:gd name="adj4" fmla="val -25440"/>
              </a:avLst>
            </a:prstGeom>
            <a:solidFill>
              <a:schemeClr val="bg1"/>
            </a:solidFill>
            <a:ln w="19050">
              <a:solidFill>
                <a:srgbClr val="FF0000"/>
              </a:solidFill>
              <a:miter lim="800000"/>
              <a:headEnd type="none" w="sm" len="sm"/>
              <a:tailEnd type="none" w="sm" len="sm"/>
            </a:ln>
          </p:spPr>
          <p:txBody>
            <a:bodyPr>
              <a:spAutoFit/>
            </a:bodyPr>
            <a:lstStyle/>
            <a:p>
              <a:pPr algn="l" defTabSz="228600" eaLnBrk="0" hangingPunct="0">
                <a:spcBef>
                  <a:spcPct val="0"/>
                </a:spcBef>
                <a:buClrTx/>
                <a:buFontTx/>
                <a:buNone/>
              </a:pPr>
              <a:r>
                <a:rPr lang="en-US" sz="1400" u="none">
                  <a:solidFill>
                    <a:schemeClr val="tx1"/>
                  </a:solidFill>
                  <a:latin typeface="Arial" charset="0"/>
                </a:rPr>
                <a:t>Manufacturing is simulated by Discrete job</a:t>
              </a:r>
            </a:p>
          </p:txBody>
        </p:sp>
      </p:grpSp>
      <p:sp>
        <p:nvSpPr>
          <p:cNvPr id="7182" name="Rectangle 1100"/>
          <p:cNvSpPr>
            <a:spLocks noChangeArrowheads="1"/>
          </p:cNvSpPr>
          <p:nvPr/>
        </p:nvSpPr>
        <p:spPr bwMode="auto">
          <a:xfrm>
            <a:off x="3429000" y="1371600"/>
            <a:ext cx="1676400" cy="536575"/>
          </a:xfrm>
          <a:prstGeom prst="rect">
            <a:avLst/>
          </a:prstGeom>
          <a:solidFill>
            <a:schemeClr val="bg1"/>
          </a:solidFill>
          <a:ln w="19050">
            <a:solidFill>
              <a:srgbClr val="FF0000"/>
            </a:solidFill>
            <a:miter lim="800000"/>
            <a:headEnd type="none" w="sm" len="sm"/>
            <a:tailEnd type="none" w="sm" len="sm"/>
          </a:ln>
        </p:spPr>
        <p:txBody>
          <a:bodyPr anchor="ctr">
            <a:spAutoFit/>
          </a:bodyPr>
          <a:lstStyle/>
          <a:p>
            <a:pPr defTabSz="228600"/>
            <a:r>
              <a:rPr lang="en-US" sz="1400" u="none">
                <a:solidFill>
                  <a:schemeClr val="tx1"/>
                </a:solidFill>
                <a:latin typeface="Arial" charset="0"/>
              </a:rPr>
              <a:t>Inventory</a:t>
            </a:r>
            <a:r>
              <a:rPr lang="en-US" sz="1400">
                <a:solidFill>
                  <a:schemeClr val="tx1"/>
                </a:solidFill>
                <a:latin typeface="Arial" charset="0"/>
              </a:rPr>
              <a:t> </a:t>
            </a:r>
            <a:r>
              <a:rPr lang="en-US" sz="1400" u="none">
                <a:solidFill>
                  <a:schemeClr val="tx1"/>
                </a:solidFill>
                <a:latin typeface="Arial" charset="0"/>
              </a:rPr>
              <a:t>Organizations</a:t>
            </a:r>
          </a:p>
        </p:txBody>
      </p:sp>
      <p:sp>
        <p:nvSpPr>
          <p:cNvPr id="653390" name="AutoShape 1102"/>
          <p:cNvSpPr>
            <a:spLocks noChangeArrowheads="1"/>
          </p:cNvSpPr>
          <p:nvPr/>
        </p:nvSpPr>
        <p:spPr bwMode="auto">
          <a:xfrm>
            <a:off x="2971800" y="2892425"/>
            <a:ext cx="2819400" cy="1069975"/>
          </a:xfrm>
          <a:prstGeom prst="rightArrow">
            <a:avLst>
              <a:gd name="adj1" fmla="val 50000"/>
              <a:gd name="adj2" fmla="val 65875"/>
            </a:avLst>
          </a:prstGeom>
          <a:solidFill>
            <a:srgbClr val="CCFFCC"/>
          </a:solidFill>
          <a:ln w="28575">
            <a:noFill/>
            <a:miter lim="800000"/>
            <a:headEnd type="none" w="sm" len="sm"/>
            <a:tailEnd type="none" w="sm" len="sm"/>
          </a:ln>
        </p:spPr>
        <p:txBody>
          <a:bodyPr anchor="ctr">
            <a:spAutoFit/>
          </a:bodyPr>
          <a:lstStyle/>
          <a:p>
            <a:pPr defTabSz="228600"/>
            <a:r>
              <a:rPr lang="en-US" sz="1600" u="none">
                <a:solidFill>
                  <a:schemeClr val="tx1"/>
                </a:solidFill>
                <a:latin typeface="Arial" charset="0"/>
              </a:rPr>
              <a:t>Subcontracting Order for Procuring Assembly 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3390"/>
                                        </p:tgtEl>
                                        <p:attrNameLst>
                                          <p:attrName>style.visibility</p:attrName>
                                        </p:attrNameLst>
                                      </p:cBhvr>
                                      <p:to>
                                        <p:strVal val="visible"/>
                                      </p:to>
                                    </p:set>
                                  </p:childTnLst>
                                  <p:subTnLst>
                                    <p:set>
                                      <p:cBhvr override="childStyle">
                                        <p:cTn dur="1" fill="hold" display="0" masterRel="nextClick" afterEffect="1"/>
                                        <p:tgtEl>
                                          <p:spTgt spid="65339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33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58" grpId="0" animBg="1" autoUpdateAnimBg="0"/>
      <p:bldP spid="65339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Subcontracting</a:t>
            </a:r>
            <a:br>
              <a:rPr lang="en-US" smtClean="0"/>
            </a:br>
            <a:r>
              <a:rPr lang="en-US" smtClean="0"/>
              <a:t>Major Features</a:t>
            </a:r>
          </a:p>
        </p:txBody>
      </p:sp>
      <p:sp>
        <p:nvSpPr>
          <p:cNvPr id="8195" name="Rectangle 3"/>
          <p:cNvSpPr>
            <a:spLocks noGrp="1" noChangeArrowheads="1"/>
          </p:cNvSpPr>
          <p:nvPr>
            <p:ph type="body" idx="1"/>
          </p:nvPr>
        </p:nvSpPr>
        <p:spPr>
          <a:xfrm>
            <a:off x="609600" y="1447800"/>
            <a:ext cx="8001000" cy="5239484"/>
          </a:xfrm>
        </p:spPr>
        <p:txBody>
          <a:bodyPr/>
          <a:lstStyle/>
          <a:p>
            <a:pPr marL="690563" lvl="1">
              <a:spcBef>
                <a:spcPct val="50000"/>
              </a:spcBef>
              <a:buClr>
                <a:srgbClr val="CC6600"/>
              </a:buClr>
              <a:buFontTx/>
              <a:buChar char="•"/>
            </a:pPr>
            <a:r>
              <a:rPr lang="en-US" b="0" dirty="0" smtClean="0"/>
              <a:t>MP Organizations are used for Planning and Tracking inventory at Supplier site</a:t>
            </a:r>
            <a:r>
              <a:rPr lang="en-US" b="0" dirty="0" smtClean="0">
                <a:cs typeface="Times New Roman" charset="0"/>
              </a:rPr>
              <a:t> </a:t>
            </a:r>
          </a:p>
          <a:p>
            <a:pPr marL="690563" lvl="1">
              <a:spcBef>
                <a:spcPct val="50000"/>
              </a:spcBef>
              <a:buClr>
                <a:srgbClr val="CC6600"/>
              </a:buClr>
              <a:buFontTx/>
              <a:buChar char="•"/>
            </a:pPr>
            <a:r>
              <a:rPr lang="en-US" b="0" dirty="0" smtClean="0">
                <a:cs typeface="Times New Roman" charset="0"/>
              </a:rPr>
              <a:t>Supports Pre-positioned and Synchronized Components</a:t>
            </a:r>
          </a:p>
          <a:p>
            <a:pPr marL="690563" lvl="1">
              <a:spcBef>
                <a:spcPct val="50000"/>
              </a:spcBef>
              <a:buClr>
                <a:srgbClr val="CC6600"/>
              </a:buClr>
              <a:buFontTx/>
              <a:buChar char="•"/>
            </a:pPr>
            <a:r>
              <a:rPr lang="en-US" b="0" dirty="0" smtClean="0">
                <a:cs typeface="Times New Roman" charset="0"/>
              </a:rPr>
              <a:t>Fully Integrated with Advanced Supply Chain Planning (ASCP)</a:t>
            </a:r>
          </a:p>
          <a:p>
            <a:pPr marL="690563" lvl="1">
              <a:spcBef>
                <a:spcPct val="50000"/>
              </a:spcBef>
              <a:buClr>
                <a:srgbClr val="CC6600"/>
              </a:buClr>
              <a:buFontTx/>
              <a:buChar char="•"/>
            </a:pPr>
            <a:r>
              <a:rPr lang="en-US" b="0" dirty="0" smtClean="0">
                <a:cs typeface="Times New Roman" charset="0"/>
              </a:rPr>
              <a:t>Discrete job is created in MP for every subcontracting order in OEM for execution</a:t>
            </a:r>
          </a:p>
          <a:p>
            <a:pPr marL="690563" lvl="1">
              <a:spcBef>
                <a:spcPct val="50000"/>
              </a:spcBef>
              <a:buClr>
                <a:srgbClr val="CC6600"/>
              </a:buClr>
              <a:buFontTx/>
              <a:buChar char="•"/>
            </a:pPr>
            <a:r>
              <a:rPr lang="en-US" b="0" dirty="0" smtClean="0">
                <a:cs typeface="Times New Roman" charset="0"/>
              </a:rPr>
              <a:t>Fully Allocate Components and Track on hand inventory</a:t>
            </a:r>
          </a:p>
          <a:p>
            <a:pPr marL="690563" lvl="1">
              <a:spcBef>
                <a:spcPct val="50000"/>
              </a:spcBef>
              <a:buClr>
                <a:srgbClr val="CC6600"/>
              </a:buClr>
              <a:buFontTx/>
              <a:buChar char="•"/>
            </a:pPr>
            <a:r>
              <a:rPr lang="en-US" b="0" dirty="0" smtClean="0"/>
              <a:t>Automatic Receipts of Components in MP organization</a:t>
            </a:r>
          </a:p>
          <a:p>
            <a:pPr marL="690563" lvl="1">
              <a:spcBef>
                <a:spcPct val="50000"/>
              </a:spcBef>
              <a:buClr>
                <a:srgbClr val="CC6600"/>
              </a:buClr>
              <a:buFontTx/>
              <a:buChar char="•"/>
            </a:pPr>
            <a:r>
              <a:rPr lang="en-US" b="0" dirty="0" smtClean="0"/>
              <a:t>Automatic completion of WIP jobs in MP organization </a:t>
            </a:r>
          </a:p>
          <a:p>
            <a:pPr marL="690563" lvl="1">
              <a:spcBef>
                <a:spcPct val="50000"/>
              </a:spcBef>
              <a:buClr>
                <a:srgbClr val="CC6600"/>
              </a:buClr>
              <a:buFontTx/>
              <a:buChar char="•"/>
            </a:pPr>
            <a:r>
              <a:rPr lang="en-US" b="0" dirty="0" smtClean="0"/>
              <a:t>AP/AR Netting to make Payments to MP</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p:txBody>
          <a:bodyPr/>
          <a:lstStyle/>
          <a:p>
            <a:pPr eaLnBrk="1" hangingPunct="1"/>
            <a:r>
              <a:rPr lang="en-US" smtClean="0"/>
              <a:t>Subcontracting</a:t>
            </a:r>
            <a:br>
              <a:rPr lang="en-US" smtClean="0"/>
            </a:br>
            <a:r>
              <a:rPr lang="en-US" smtClean="0"/>
              <a:t>Major Features</a:t>
            </a:r>
          </a:p>
        </p:txBody>
      </p:sp>
      <p:sp>
        <p:nvSpPr>
          <p:cNvPr id="9219" name="Rectangle 6"/>
          <p:cNvSpPr>
            <a:spLocks noGrp="1" noChangeArrowheads="1"/>
          </p:cNvSpPr>
          <p:nvPr>
            <p:ph type="body" idx="1"/>
          </p:nvPr>
        </p:nvSpPr>
        <p:spPr>
          <a:xfrm>
            <a:off x="609600" y="1676400"/>
            <a:ext cx="8229600" cy="4384675"/>
          </a:xfrm>
        </p:spPr>
        <p:txBody>
          <a:bodyPr/>
          <a:lstStyle/>
          <a:p>
            <a:pPr lvl="1">
              <a:spcBef>
                <a:spcPct val="50000"/>
              </a:spcBef>
              <a:buClr>
                <a:srgbClr val="CC6600"/>
              </a:buClr>
              <a:buFontTx/>
              <a:buChar char="•"/>
            </a:pPr>
            <a:r>
              <a:rPr lang="en-US" b="0" smtClean="0"/>
              <a:t>Workbench to track the component shipments and  allocations to the subcontracting order</a:t>
            </a:r>
          </a:p>
          <a:p>
            <a:pPr lvl="1">
              <a:spcBef>
                <a:spcPct val="50000"/>
              </a:spcBef>
              <a:buClr>
                <a:srgbClr val="CC6600"/>
              </a:buClr>
              <a:buFontTx/>
              <a:buChar char="•"/>
            </a:pPr>
            <a:r>
              <a:rPr lang="en-US" b="0" smtClean="0"/>
              <a:t>Workbench to track estimated component consumption by outsource assembly and adjust for over / under consumption at the MP</a:t>
            </a:r>
            <a:endParaRPr lang="en-US" b="0" smtClean="0">
              <a:cs typeface="Times New Roman" charset="0"/>
            </a:endParaRPr>
          </a:p>
          <a:p>
            <a:pPr lvl="1">
              <a:spcBef>
                <a:spcPct val="50000"/>
              </a:spcBef>
              <a:buClr>
                <a:srgbClr val="CC6600"/>
              </a:buClr>
              <a:buFontTx/>
              <a:buChar char="•"/>
            </a:pPr>
            <a:r>
              <a:rPr lang="en-US" b="0" smtClean="0">
                <a:cs typeface="Times New Roman" charset="0"/>
              </a:rPr>
              <a:t>Drop ship Components from RMS to MP</a:t>
            </a:r>
          </a:p>
          <a:p>
            <a:pPr lvl="1">
              <a:spcBef>
                <a:spcPct val="50000"/>
              </a:spcBef>
              <a:buClr>
                <a:srgbClr val="CC6600"/>
              </a:buClr>
              <a:buFontTx/>
              <a:buChar char="•"/>
            </a:pPr>
            <a:r>
              <a:rPr lang="en-US" b="0" smtClean="0"/>
              <a:t>Track component Inventory at MP site</a:t>
            </a:r>
            <a:endParaRPr lang="en-US" b="0" smtClean="0">
              <a:cs typeface="Times New Roman" charset="0"/>
            </a:endParaRPr>
          </a:p>
          <a:p>
            <a:pPr lvl="1">
              <a:spcBef>
                <a:spcPct val="50000"/>
              </a:spcBef>
              <a:buClr>
                <a:srgbClr val="CC6600"/>
              </a:buClr>
              <a:buFontTx/>
              <a:buChar char="•"/>
            </a:pPr>
            <a:r>
              <a:rPr lang="en-US" b="0" smtClean="0">
                <a:cs typeface="Times New Roman" charset="0"/>
              </a:rPr>
              <a:t>Reconcile Subcontracting Order changes</a:t>
            </a:r>
          </a:p>
          <a:p>
            <a:pPr lvl="1">
              <a:spcBef>
                <a:spcPct val="50000"/>
              </a:spcBef>
              <a:buClr>
                <a:srgbClr val="CC6600"/>
              </a:buClr>
              <a:buFontTx/>
              <a:buChar char="•"/>
            </a:pPr>
            <a:r>
              <a:rPr lang="en-US" b="0" smtClean="0">
                <a:cs typeface="Times New Roman" charset="0"/>
              </a:rPr>
              <a:t>Buyback excess Components from MP</a:t>
            </a:r>
          </a:p>
          <a:p>
            <a:pPr lvl="1">
              <a:spcBef>
                <a:spcPct val="50000"/>
              </a:spcBef>
              <a:buClr>
                <a:srgbClr val="CC6600"/>
              </a:buClr>
              <a:buFontTx/>
              <a:buChar char="•"/>
            </a:pPr>
            <a:r>
              <a:rPr lang="en-US" b="0" smtClean="0">
                <a:cs typeface="Times New Roman" charset="0"/>
              </a:rPr>
              <a:t>Supports Discrete and Project Manufacturing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U6">
  <a:themeElements>
    <a:clrScheme name="">
      <a:dk1>
        <a:srgbClr val="000000"/>
      </a:dk1>
      <a:lt1>
        <a:srgbClr val="FFFFFF"/>
      </a:lt1>
      <a:dk2>
        <a:srgbClr val="000000"/>
      </a:dk2>
      <a:lt2>
        <a:srgbClr val="000000"/>
      </a:lt2>
      <a:accent1>
        <a:srgbClr val="CCCCCC"/>
      </a:accent1>
      <a:accent2>
        <a:srgbClr val="FF0000"/>
      </a:accent2>
      <a:accent3>
        <a:srgbClr val="FFFFFF"/>
      </a:accent3>
      <a:accent4>
        <a:srgbClr val="000000"/>
      </a:accent4>
      <a:accent5>
        <a:srgbClr val="E2E2E2"/>
      </a:accent5>
      <a:accent6>
        <a:srgbClr val="E70000"/>
      </a:accent6>
      <a:hlink>
        <a:srgbClr val="FF0000"/>
      </a:hlink>
      <a:folHlink>
        <a:srgbClr val="999999"/>
      </a:folHlink>
    </a:clrScheme>
    <a:fontScheme name="OU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228600" rtl="0" eaLnBrk="1" fontAlgn="base" latinLnBrk="0" hangingPunct="1">
          <a:lnSpc>
            <a:spcPct val="100000"/>
          </a:lnSpc>
          <a:spcBef>
            <a:spcPct val="20000"/>
          </a:spcBef>
          <a:spcAft>
            <a:spcPct val="0"/>
          </a:spcAft>
          <a:buClr>
            <a:srgbClr val="FF0000"/>
          </a:buClr>
          <a:buSzTx/>
          <a:buFont typeface="Arial" charset="0"/>
          <a:buNone/>
          <a:tabLst/>
          <a:defRPr kumimoji="0" lang="en-US" sz="2000" b="0" i="0" u="sng" strike="noStrike" cap="none" normalizeH="0" baseline="0" smtClean="0">
            <a:ln>
              <a:noFill/>
            </a:ln>
            <a:solidFill>
              <a:schemeClr val="accent2"/>
            </a:solidFill>
            <a:effectLst/>
            <a:latin typeface="Times New Roman"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228600" rtl="0" eaLnBrk="1" fontAlgn="base" latinLnBrk="0" hangingPunct="1">
          <a:lnSpc>
            <a:spcPct val="100000"/>
          </a:lnSpc>
          <a:spcBef>
            <a:spcPct val="20000"/>
          </a:spcBef>
          <a:spcAft>
            <a:spcPct val="0"/>
          </a:spcAft>
          <a:buClr>
            <a:srgbClr val="FF0000"/>
          </a:buClr>
          <a:buSzTx/>
          <a:buFont typeface="Arial" charset="0"/>
          <a:buNone/>
          <a:tabLst/>
          <a:defRPr kumimoji="0" lang="en-US" sz="2000" b="0" i="0" u="sng" strike="noStrike" cap="none" normalizeH="0" baseline="0" smtClean="0">
            <a:ln>
              <a:noFill/>
            </a:ln>
            <a:solidFill>
              <a:schemeClr val="accent2"/>
            </a:solidFill>
            <a:effectLst/>
            <a:latin typeface="Times New Roman" charset="0"/>
          </a:defRPr>
        </a:defPPr>
      </a:lstStyle>
    </a:lnDef>
  </a:objectDefaults>
  <a:extraClrSchemeLst>
    <a:extraClrScheme>
      <a:clrScheme name="OU6 1">
        <a:dk1>
          <a:srgbClr val="000000"/>
        </a:dk1>
        <a:lt1>
          <a:srgbClr val="FFFFFF"/>
        </a:lt1>
        <a:dk2>
          <a:srgbClr val="000000"/>
        </a:dk2>
        <a:lt2>
          <a:srgbClr val="000000"/>
        </a:lt2>
        <a:accent1>
          <a:srgbClr val="CCCCCC"/>
        </a:accent1>
        <a:accent2>
          <a:srgbClr val="FF3300"/>
        </a:accent2>
        <a:accent3>
          <a:srgbClr val="FFFFFF"/>
        </a:accent3>
        <a:accent4>
          <a:srgbClr val="000000"/>
        </a:accent4>
        <a:accent5>
          <a:srgbClr val="E2E2E2"/>
        </a:accent5>
        <a:accent6>
          <a:srgbClr val="E72D00"/>
        </a:accent6>
        <a:hlink>
          <a:srgbClr val="FF3300"/>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SS Template 061124">
  <a:themeElements>
    <a:clrScheme name="AGSS Template 061124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AGSS Template 06112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sm" len="sm"/>
          <a:tailEnd type="none" w="sm" len="sm"/>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AGSS Template 061124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000000"/>
      </a:lt2>
      <a:accent1>
        <a:srgbClr val="CCCCCC"/>
      </a:accent1>
      <a:accent2>
        <a:srgbClr val="FF3300"/>
      </a:accent2>
      <a:accent3>
        <a:srgbClr val="FFFFFF"/>
      </a:accent3>
      <a:accent4>
        <a:srgbClr val="000000"/>
      </a:accent4>
      <a:accent5>
        <a:srgbClr val="E2E2E2"/>
      </a:accent5>
      <a:accent6>
        <a:srgbClr val="E72D00"/>
      </a:accent6>
      <a:hlink>
        <a:srgbClr val="FF330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OU6</Template>
  <TotalTime>15336</TotalTime>
  <Words>6976</Words>
  <Application>Microsoft Office PowerPoint</Application>
  <PresentationFormat>On-screen Show (4:3)</PresentationFormat>
  <Paragraphs>946</Paragraphs>
  <Slides>42</Slides>
  <Notes>41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OU6</vt:lpstr>
      <vt:lpstr>AGSS Template 061124</vt:lpstr>
      <vt:lpstr>  Oracle EBS: Buy/Sell Subcontracting  </vt:lpstr>
      <vt:lpstr>Slide 2</vt:lpstr>
      <vt:lpstr>Subcontracting Glossary of Terms - 1</vt:lpstr>
      <vt:lpstr>Subcontracting Glossary of Terms - 2</vt:lpstr>
      <vt:lpstr>Subcontracting Glossary of Terms - 3</vt:lpstr>
      <vt:lpstr>Subcontracting Business Process   </vt:lpstr>
      <vt:lpstr>Subcontracting Solution Overview</vt:lpstr>
      <vt:lpstr>Subcontracting Major Features</vt:lpstr>
      <vt:lpstr>Subcontracting Major Features</vt:lpstr>
      <vt:lpstr>Subcontracting Benefits</vt:lpstr>
      <vt:lpstr>Subcontracting Setup and Process</vt:lpstr>
      <vt:lpstr>Setup and Process </vt:lpstr>
      <vt:lpstr>Subcontracting Setup and Process</vt:lpstr>
      <vt:lpstr>Setup</vt:lpstr>
      <vt:lpstr>Subcontracting Setup – Key Profile Options</vt:lpstr>
      <vt:lpstr>Planning &amp; Execution</vt:lpstr>
      <vt:lpstr>Subcontracting Setup – Overview</vt:lpstr>
      <vt:lpstr>Subcontracting Setup – OEM Organizations</vt:lpstr>
      <vt:lpstr>Subcontracting Setup – MP Organizations</vt:lpstr>
      <vt:lpstr>Subcontracting Setup – Define Customers/Suppliers</vt:lpstr>
      <vt:lpstr>Subcontracting Setup – Customer/Supplier Association</vt:lpstr>
      <vt:lpstr>Subcontracting Setup – Item Definition</vt:lpstr>
      <vt:lpstr>Subcontracting Setup – Outsourced Assemblies in OEM</vt:lpstr>
      <vt:lpstr>Subcontracting Setup – Outsourced Assemblies in MP</vt:lpstr>
      <vt:lpstr>Subcontracting Setup – Subcontracting Components in OEM</vt:lpstr>
      <vt:lpstr>Subcontracting Setup – Subcontracting Components in MP</vt:lpstr>
      <vt:lpstr>Subcontracting Setup – OM Transaction type</vt:lpstr>
      <vt:lpstr>Subcontracting Setup – Shipping Networks</vt:lpstr>
      <vt:lpstr>Subcontracting Setup – Sourcing </vt:lpstr>
      <vt:lpstr>Subcontracting Process – Planning Synchronized Components</vt:lpstr>
      <vt:lpstr>Subcontracting Process – Execution Synchronized Components</vt:lpstr>
      <vt:lpstr>Subcontracting Process – Planning Prepositioned Components</vt:lpstr>
      <vt:lpstr>Subcontracting Process – Execution Prepositioned Components</vt:lpstr>
      <vt:lpstr>Subcontracting Process – Interlock Manager</vt:lpstr>
      <vt:lpstr>Subcontracting Process – Auto Receive Components</vt:lpstr>
      <vt:lpstr>Subcontracting Process – Process Receiving Transactions</vt:lpstr>
      <vt:lpstr>Subcontracting Process – Workbench-Subcontracting Orders </vt:lpstr>
      <vt:lpstr>Subcontracting Process – Workbench-Components </vt:lpstr>
      <vt:lpstr>Subcontracting Process – Workbench-Replenishment Orders </vt:lpstr>
      <vt:lpstr>Subcontracting Process – Workbench-Allocations </vt:lpstr>
      <vt:lpstr>Subcontracting Process – Workbench-Allocations </vt:lpstr>
      <vt:lpstr>Thank You</vt:lpstr>
    </vt:vector>
  </TitlesOfParts>
  <Company>Oracle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ebiz suite</dc:creator>
  <cp:lastModifiedBy>John Conlin</cp:lastModifiedBy>
  <cp:revision>634</cp:revision>
  <cp:lastPrinted>2002-03-28T23:57:22Z</cp:lastPrinted>
  <dcterms:created xsi:type="dcterms:W3CDTF">2006-03-08T21:34:03Z</dcterms:created>
  <dcterms:modified xsi:type="dcterms:W3CDTF">2012-08-15T23:17:52Z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me_page">
    <vt:lpwstr>http://ap337sun.us.oracle.com/powerpoint</vt:lpwstr>
  </property>
  <property fmtid="{D5CDD505-2E9C-101B-9397-08002B2CF9AE}" pid="3" name="Version">
    <vt:lpwstr>1.00</vt:lpwstr>
  </property>
  <property fmtid="{D5CDD505-2E9C-101B-9397-08002B2CF9AE}" pid="4" name="Build_version">
    <vt:lpwstr> 111</vt:lpwstr>
  </property>
  <property fmtid="{D5CDD505-2E9C-101B-9397-08002B2CF9AE}" pid="5" name="Build_Date">
    <vt:filetime>2001-07-03T07:00:00Z</vt:filetime>
  </property>
  <property fmtid="{D5CDD505-2E9C-101B-9397-08002B2CF9AE}" pid="6" name="Build_Time">
    <vt:lpwstr>10:11:09 AM</vt:lpwstr>
  </property>
  <property fmtid="{D5CDD505-2E9C-101B-9397-08002B2CF9AE}" pid="7" name="Install_dir">
    <vt:lpwstr/>
  </property>
</Properties>
</file>