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256" r:id="rId2"/>
    <p:sldId id="280" r:id="rId3"/>
    <p:sldId id="281" r:id="rId4"/>
    <p:sldId id="282" r:id="rId5"/>
    <p:sldId id="271" r:id="rId6"/>
    <p:sldId id="335" r:id="rId7"/>
    <p:sldId id="283" r:id="rId8"/>
    <p:sldId id="284" r:id="rId9"/>
    <p:sldId id="258" r:id="rId10"/>
    <p:sldId id="260" r:id="rId11"/>
    <p:sldId id="261" r:id="rId12"/>
    <p:sldId id="262" r:id="rId13"/>
    <p:sldId id="337" r:id="rId14"/>
    <p:sldId id="338" r:id="rId15"/>
    <p:sldId id="291" r:id="rId16"/>
    <p:sldId id="292" r:id="rId17"/>
    <p:sldId id="293" r:id="rId18"/>
    <p:sldId id="294" r:id="rId19"/>
    <p:sldId id="269" r:id="rId20"/>
    <p:sldId id="270" r:id="rId21"/>
    <p:sldId id="263" r:id="rId22"/>
    <p:sldId id="272" r:id="rId23"/>
    <p:sldId id="336" r:id="rId24"/>
    <p:sldId id="340" r:id="rId25"/>
    <p:sldId id="264" r:id="rId26"/>
    <p:sldId id="273" r:id="rId27"/>
    <p:sldId id="265" r:id="rId28"/>
    <p:sldId id="266" r:id="rId29"/>
    <p:sldId id="274" r:id="rId30"/>
    <p:sldId id="278" r:id="rId31"/>
    <p:sldId id="267" r:id="rId32"/>
    <p:sldId id="275" r:id="rId33"/>
    <p:sldId id="339" r:id="rId34"/>
    <p:sldId id="268" r:id="rId35"/>
    <p:sldId id="333" r:id="rId36"/>
    <p:sldId id="306" r:id="rId37"/>
    <p:sldId id="308" r:id="rId38"/>
    <p:sldId id="296" r:id="rId39"/>
    <p:sldId id="309" r:id="rId40"/>
    <p:sldId id="322" r:id="rId41"/>
    <p:sldId id="321" r:id="rId42"/>
    <p:sldId id="342" r:id="rId43"/>
    <p:sldId id="300" r:id="rId44"/>
    <p:sldId id="277" r:id="rId45"/>
    <p:sldId id="343"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14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71" autoAdjust="0"/>
  </p:normalViewPr>
  <p:slideViewPr>
    <p:cSldViewPr>
      <p:cViewPr varScale="1">
        <p:scale>
          <a:sx n="62" d="100"/>
          <a:sy n="62" d="100"/>
        </p:scale>
        <p:origin x="-100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DCF84CB-4B76-4564-BC2A-D3AACC45B0B1}" type="datetimeFigureOut">
              <a:rPr lang="en-US"/>
              <a:pPr>
                <a:defRPr/>
              </a:pPr>
              <a:t>8/16/2012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D791467-F534-41B2-83D2-431F142B6360}" type="slidenum">
              <a:rPr lang="en-US"/>
              <a:pPr>
                <a:defRPr/>
              </a:pPr>
              <a:t>‹#›</a:t>
            </a:fld>
            <a:endParaRPr lang="en-US"/>
          </a:p>
        </p:txBody>
      </p:sp>
    </p:spTree>
    <p:extLst>
      <p:ext uri="{BB962C8B-B14F-4D97-AF65-F5344CB8AC3E}">
        <p14:creationId xmlns:p14="http://schemas.microsoft.com/office/powerpoint/2010/main" val="36242681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EB4893-8474-447C-A2C2-DC1C3B8511B3}" type="slidenum">
              <a:rPr lang="en-US" smtClean="0">
                <a:latin typeface="Arial" charset="0"/>
                <a:cs typeface="Arial" charset="0"/>
              </a:rPr>
              <a:pPr fontAlgn="base">
                <a:spcBef>
                  <a:spcPct val="0"/>
                </a:spcBef>
                <a:spcAft>
                  <a:spcPct val="0"/>
                </a:spcAft>
              </a:pPr>
              <a:t>4</a:t>
            </a:fld>
            <a:endParaRPr lang="en-US" smtClean="0">
              <a:latin typeface="Arial" charset="0"/>
              <a:cs typeface="Arial" charset="0"/>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22315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0B351D-9DC5-4864-A260-239A061DD384}" type="slidenum">
              <a:rPr lang="en-US" smtClean="0">
                <a:latin typeface="Arial" charset="0"/>
                <a:cs typeface="Arial" charset="0"/>
              </a:rPr>
              <a:pPr fontAlgn="base">
                <a:spcBef>
                  <a:spcPct val="0"/>
                </a:spcBef>
                <a:spcAft>
                  <a:spcPct val="0"/>
                </a:spcAft>
              </a:pPr>
              <a:t>35</a:t>
            </a:fld>
            <a:endParaRPr lang="en-US" smtClean="0">
              <a:latin typeface="Arial" charset="0"/>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097743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D2CC03-8F6D-4465-93B7-01CD0A7A5FA0}" type="slidenum">
              <a:rPr lang="en-US" smtClean="0">
                <a:latin typeface="Arial" charset="0"/>
                <a:cs typeface="Arial" charset="0"/>
              </a:rPr>
              <a:pPr fontAlgn="base">
                <a:spcBef>
                  <a:spcPct val="0"/>
                </a:spcBef>
                <a:spcAft>
                  <a:spcPct val="0"/>
                </a:spcAft>
              </a:pPr>
              <a:t>36</a:t>
            </a:fld>
            <a:endParaRPr lang="en-US" smtClean="0">
              <a:latin typeface="Arial" charset="0"/>
              <a:cs typeface="Arial" charset="0"/>
            </a:endParaRPr>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739919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CB458A-52EF-4B6E-B436-FBBCE709827D}" type="slidenum">
              <a:rPr lang="en-US" smtClean="0">
                <a:latin typeface="Arial" charset="0"/>
                <a:cs typeface="Arial" charset="0"/>
              </a:rPr>
              <a:pPr fontAlgn="base">
                <a:spcBef>
                  <a:spcPct val="0"/>
                </a:spcBef>
                <a:spcAft>
                  <a:spcPct val="0"/>
                </a:spcAft>
              </a:pPr>
              <a:t>37</a:t>
            </a:fld>
            <a:endParaRPr lang="en-US" smtClean="0">
              <a:latin typeface="Arial" charset="0"/>
              <a:cs typeface="Arial" charset="0"/>
            </a:endParaRPr>
          </a:p>
        </p:txBody>
      </p:sp>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600" smtClean="0"/>
              <a:t>Chargeable Subcontracting (SHIKYU) is a concept used in Japan, Korea and Taiwan with subcontract manufacturers</a:t>
            </a:r>
            <a:br>
              <a:rPr lang="en-US" sz="600" smtClean="0"/>
            </a:br>
            <a:endParaRPr lang="en-US" sz="600" smtClean="0"/>
          </a:p>
          <a:p>
            <a:pPr eaLnBrk="1" hangingPunct="1">
              <a:spcBef>
                <a:spcPct val="0"/>
              </a:spcBef>
            </a:pPr>
            <a:r>
              <a:rPr lang="en-US" smtClean="0"/>
              <a:t>On delivery of outsourced subassemblies any difference between current standard cost and outsourced subassemblies price is posted to a Chargeable Subcontracting Variance account instead of a Purchase Price Variance account</a:t>
            </a:r>
          </a:p>
          <a:p>
            <a:pPr eaLnBrk="1" hangingPunct="1">
              <a:spcBef>
                <a:spcPct val="0"/>
              </a:spcBef>
            </a:pPr>
            <a:endParaRPr lang="en-US" smtClean="0"/>
          </a:p>
        </p:txBody>
      </p:sp>
    </p:spTree>
    <p:extLst>
      <p:ext uri="{BB962C8B-B14F-4D97-AF65-F5344CB8AC3E}">
        <p14:creationId xmlns:p14="http://schemas.microsoft.com/office/powerpoint/2010/main" val="574659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8E9EE2-9675-4DAD-91F5-11077BC0AAD9}" type="slidenum">
              <a:rPr lang="en-US" smtClean="0">
                <a:latin typeface="Arial" charset="0"/>
                <a:cs typeface="Arial" charset="0"/>
              </a:rPr>
              <a:pPr fontAlgn="base">
                <a:spcBef>
                  <a:spcPct val="0"/>
                </a:spcBef>
                <a:spcAft>
                  <a:spcPct val="0"/>
                </a:spcAft>
              </a:pPr>
              <a:t>38</a:t>
            </a:fld>
            <a:endParaRPr lang="en-US" smtClean="0">
              <a:latin typeface="Arial" charset="0"/>
              <a:cs typeface="Arial" charset="0"/>
            </a:endParaRPr>
          </a:p>
        </p:txBody>
      </p:sp>
      <p:sp>
        <p:nvSpPr>
          <p:cNvPr id="88066" name="Rectangle 2"/>
          <p:cNvSpPr>
            <a:spLocks noGrp="1" noRot="1" noChangeAspect="1" noChangeArrowheads="1" noTextEdit="1"/>
          </p:cNvSpPr>
          <p:nvPr>
            <p:ph type="sldImg"/>
          </p:nvPr>
        </p:nvSpPr>
        <p:spPr bwMode="auto">
          <a:xfrm>
            <a:off x="1144588" y="687388"/>
            <a:ext cx="4570412" cy="3429000"/>
          </a:xfrm>
          <a:noFill/>
          <a:ln>
            <a:solidFill>
              <a:srgbClr val="000000"/>
            </a:solidFill>
            <a:miter lim="800000"/>
            <a:headEnd/>
            <a:tailEnd/>
          </a:ln>
        </p:spPr>
      </p:sp>
      <p:sp>
        <p:nvSpPr>
          <p:cNvPr id="88067" name="Rectangle 3"/>
          <p:cNvSpPr>
            <a:spLocks noGrp="1" noChangeArrowheads="1"/>
          </p:cNvSpPr>
          <p:nvPr>
            <p:ph type="body" idx="1"/>
          </p:nvPr>
        </p:nvSpPr>
        <p:spPr bwMode="auto">
          <a:xfrm>
            <a:off x="685800" y="4343400"/>
            <a:ext cx="5486400" cy="4113213"/>
          </a:xfrm>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418451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0114BF-9FA2-4518-B6EF-42D8A23989EA}" type="slidenum">
              <a:rPr lang="en-US" smtClean="0">
                <a:latin typeface="Arial" charset="0"/>
                <a:cs typeface="Arial" charset="0"/>
              </a:rPr>
              <a:pPr fontAlgn="base">
                <a:spcBef>
                  <a:spcPct val="0"/>
                </a:spcBef>
                <a:spcAft>
                  <a:spcPct val="0"/>
                </a:spcAft>
              </a:pPr>
              <a:t>39</a:t>
            </a:fld>
            <a:endParaRPr lang="en-US" smtClean="0">
              <a:latin typeface="Arial" charset="0"/>
              <a:cs typeface="Arial" charset="0"/>
            </a:endParaRPr>
          </a:p>
        </p:txBody>
      </p:sp>
      <p:sp>
        <p:nvSpPr>
          <p:cNvPr id="1024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328310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9A1E89-242A-48C3-AE7C-C4E2CEC66ACE}" type="slidenum">
              <a:rPr lang="en-US" smtClean="0">
                <a:latin typeface="Arial" charset="0"/>
                <a:cs typeface="Arial" charset="0"/>
              </a:rPr>
              <a:pPr fontAlgn="base">
                <a:spcBef>
                  <a:spcPct val="0"/>
                </a:spcBef>
                <a:spcAft>
                  <a:spcPct val="0"/>
                </a:spcAft>
              </a:pPr>
              <a:t>40</a:t>
            </a:fld>
            <a:endParaRPr lang="en-US" smtClean="0">
              <a:latin typeface="Arial" charset="0"/>
              <a:cs typeface="Arial" charset="0"/>
            </a:endParaRPr>
          </a:p>
        </p:txBody>
      </p:sp>
      <p:sp>
        <p:nvSpPr>
          <p:cNvPr id="1126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956879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85678B-0BC7-4DAC-B4C8-433253333D0C}" type="slidenum">
              <a:rPr lang="en-US" smtClean="0">
                <a:latin typeface="Arial" charset="0"/>
                <a:cs typeface="Arial" charset="0"/>
              </a:rPr>
              <a:pPr fontAlgn="base">
                <a:spcBef>
                  <a:spcPct val="0"/>
                </a:spcBef>
                <a:spcAft>
                  <a:spcPct val="0"/>
                </a:spcAft>
              </a:pPr>
              <a:t>41</a:t>
            </a:fld>
            <a:endParaRPr lang="en-US" smtClean="0">
              <a:latin typeface="Arial" charset="0"/>
              <a:cs typeface="Arial" charset="0"/>
            </a:endParaRPr>
          </a:p>
        </p:txBody>
      </p:sp>
      <p:sp>
        <p:nvSpPr>
          <p:cNvPr id="1187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155422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charset="0"/>
                <a:cs typeface="Arial" charset="0"/>
              </a:defRPr>
            </a:lvl1pPr>
            <a:lvl2pPr marL="702756" indent="-270291" defTabSz="914485" eaLnBrk="0" hangingPunct="0">
              <a:defRPr>
                <a:solidFill>
                  <a:schemeClr val="tx1"/>
                </a:solidFill>
                <a:latin typeface="Arial" charset="0"/>
                <a:cs typeface="Arial" charset="0"/>
              </a:defRPr>
            </a:lvl2pPr>
            <a:lvl3pPr marL="1081164" indent="-216233" defTabSz="914485" eaLnBrk="0" hangingPunct="0">
              <a:defRPr>
                <a:solidFill>
                  <a:schemeClr val="tx1"/>
                </a:solidFill>
                <a:latin typeface="Arial" charset="0"/>
                <a:cs typeface="Arial" charset="0"/>
              </a:defRPr>
            </a:lvl3pPr>
            <a:lvl4pPr marL="1513629" indent="-216233" defTabSz="914485" eaLnBrk="0" hangingPunct="0">
              <a:defRPr>
                <a:solidFill>
                  <a:schemeClr val="tx1"/>
                </a:solidFill>
                <a:latin typeface="Arial" charset="0"/>
                <a:cs typeface="Arial" charset="0"/>
              </a:defRPr>
            </a:lvl4pPr>
            <a:lvl5pPr marL="1946095" indent="-216233" defTabSz="914485" eaLnBrk="0" hangingPunct="0">
              <a:defRPr>
                <a:solidFill>
                  <a:schemeClr val="tx1"/>
                </a:solidFill>
                <a:latin typeface="Arial" charset="0"/>
                <a:cs typeface="Arial" charset="0"/>
              </a:defRPr>
            </a:lvl5pPr>
            <a:lvl6pPr marL="2378560" indent="-216233" defTabSz="914485" eaLnBrk="0" fontAlgn="base" hangingPunct="0">
              <a:spcBef>
                <a:spcPct val="0"/>
              </a:spcBef>
              <a:spcAft>
                <a:spcPct val="0"/>
              </a:spcAft>
              <a:defRPr>
                <a:solidFill>
                  <a:schemeClr val="tx1"/>
                </a:solidFill>
                <a:latin typeface="Arial" charset="0"/>
                <a:cs typeface="Arial" charset="0"/>
              </a:defRPr>
            </a:lvl6pPr>
            <a:lvl7pPr marL="2811026" indent="-216233" defTabSz="914485" eaLnBrk="0" fontAlgn="base" hangingPunct="0">
              <a:spcBef>
                <a:spcPct val="0"/>
              </a:spcBef>
              <a:spcAft>
                <a:spcPct val="0"/>
              </a:spcAft>
              <a:defRPr>
                <a:solidFill>
                  <a:schemeClr val="tx1"/>
                </a:solidFill>
                <a:latin typeface="Arial" charset="0"/>
                <a:cs typeface="Arial" charset="0"/>
              </a:defRPr>
            </a:lvl7pPr>
            <a:lvl8pPr marL="3243491" indent="-216233" defTabSz="914485" eaLnBrk="0" fontAlgn="base" hangingPunct="0">
              <a:spcBef>
                <a:spcPct val="0"/>
              </a:spcBef>
              <a:spcAft>
                <a:spcPct val="0"/>
              </a:spcAft>
              <a:defRPr>
                <a:solidFill>
                  <a:schemeClr val="tx1"/>
                </a:solidFill>
                <a:latin typeface="Arial" charset="0"/>
                <a:cs typeface="Arial" charset="0"/>
              </a:defRPr>
            </a:lvl8pPr>
            <a:lvl9pPr marL="3675957" indent="-216233" defTabSz="914485" eaLnBrk="0" fontAlgn="base" hangingPunct="0">
              <a:spcBef>
                <a:spcPct val="0"/>
              </a:spcBef>
              <a:spcAft>
                <a:spcPct val="0"/>
              </a:spcAft>
              <a:defRPr>
                <a:solidFill>
                  <a:schemeClr val="tx1"/>
                </a:solidFill>
                <a:latin typeface="Arial" charset="0"/>
                <a:cs typeface="Arial" charset="0"/>
              </a:defRPr>
            </a:lvl9pPr>
          </a:lstStyle>
          <a:p>
            <a:pPr eaLnBrk="1" hangingPunct="1"/>
            <a:fld id="{67700ADE-39F1-43D2-A09B-2FCC13273C59}" type="slidenum">
              <a:rPr lang="en-US" smtClean="0"/>
              <a:pPr eaLnBrk="1" hangingPunct="1"/>
              <a:t>42</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526005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8D0CA2-6E02-4601-8230-F42EDF1BFFF3}" type="slidenum">
              <a:rPr lang="en-US" smtClean="0">
                <a:latin typeface="Arial" charset="0"/>
                <a:cs typeface="Arial" charset="0"/>
              </a:rPr>
              <a:pPr fontAlgn="base">
                <a:spcBef>
                  <a:spcPct val="0"/>
                </a:spcBef>
                <a:spcAft>
                  <a:spcPct val="0"/>
                </a:spcAft>
              </a:pPr>
              <a:t>43</a:t>
            </a:fld>
            <a:endParaRPr lang="en-US" smtClean="0">
              <a:latin typeface="Arial" charset="0"/>
              <a:cs typeface="Arial" charset="0"/>
            </a:endParaRPr>
          </a:p>
        </p:txBody>
      </p:sp>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period close diagnostics tools have been improved to simplify the effort of accurately closing accounting periods for costing transactions.  New tools are provided to highlight unprocessed transactions, and user can click drilldowns to the details of those transactions.  This helps users identify and resolve these exception transactions quicker.</a:t>
            </a:r>
          </a:p>
          <a:p>
            <a:pPr eaLnBrk="1" hangingPunct="1">
              <a:spcBef>
                <a:spcPct val="0"/>
              </a:spcBef>
            </a:pPr>
            <a:r>
              <a:rPr lang="en-US" smtClean="0"/>
              <a:t>There is a new diagnostic report format in XML publisher that shows all transactions that are holding up period close.</a:t>
            </a:r>
          </a:p>
          <a:p>
            <a:pPr eaLnBrk="1" hangingPunct="1">
              <a:spcBef>
                <a:spcPct val="0"/>
              </a:spcBef>
            </a:pPr>
            <a:r>
              <a:rPr lang="en-US" smtClean="0"/>
              <a:t>And, users can setup alerts and notifications for real time notification of system errors.</a:t>
            </a:r>
          </a:p>
        </p:txBody>
      </p:sp>
    </p:spTree>
    <p:extLst>
      <p:ext uri="{BB962C8B-B14F-4D97-AF65-F5344CB8AC3E}">
        <p14:creationId xmlns:p14="http://schemas.microsoft.com/office/powerpoint/2010/main" val="1346681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791467-F534-41B2-83D2-431F142B6360}" type="slidenum">
              <a:rPr lang="en-US"/>
              <a:pPr>
                <a:defRPr/>
              </a:pPr>
              <a:t>45</a:t>
            </a:fld>
            <a:endParaRPr lang="en-US"/>
          </a:p>
        </p:txBody>
      </p:sp>
    </p:spTree>
    <p:extLst>
      <p:ext uri="{BB962C8B-B14F-4D97-AF65-F5344CB8AC3E}">
        <p14:creationId xmlns:p14="http://schemas.microsoft.com/office/powerpoint/2010/main" val="189107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85D911D-7287-422B-AAF7-C6A48FF2B8EC}" type="slidenum">
              <a:rPr lang="en-US" sz="1200">
                <a:cs typeface="Arial" charset="0"/>
              </a:rPr>
              <a:pPr algn="r"/>
              <a:t>6</a:t>
            </a:fld>
            <a:endParaRPr lang="en-US" sz="1200">
              <a:cs typeface="Arial" charset="0"/>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04133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64C7AA-A81F-4EAF-9EA7-18125C07CE26}" type="slidenum">
              <a:rPr lang="en-US" smtClean="0">
                <a:latin typeface="Arial" charset="0"/>
                <a:cs typeface="Arial" charset="0"/>
              </a:rPr>
              <a:pPr fontAlgn="base">
                <a:spcBef>
                  <a:spcPct val="0"/>
                </a:spcBef>
                <a:spcAft>
                  <a:spcPct val="0"/>
                </a:spcAft>
              </a:pPr>
              <a:t>7</a:t>
            </a:fld>
            <a:endParaRPr lang="en-US" smtClean="0">
              <a:latin typeface="Arial" charset="0"/>
              <a:cs typeface="Arial" charset="0"/>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58953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F14827-573D-40BC-B483-16E35DC6A8A8}" type="slidenum">
              <a:rPr lang="en-US" smtClean="0">
                <a:latin typeface="Arial" charset="0"/>
                <a:cs typeface="Arial" charset="0"/>
              </a:rPr>
              <a:pPr fontAlgn="base">
                <a:spcBef>
                  <a:spcPct val="0"/>
                </a:spcBef>
                <a:spcAft>
                  <a:spcPct val="0"/>
                </a:spcAft>
              </a:pPr>
              <a:t>8</a:t>
            </a:fld>
            <a:endParaRPr lang="en-US" smtClean="0">
              <a:latin typeface="Arial" charset="0"/>
              <a:cs typeface="Arial" charset="0"/>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85308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0D7799-5BAD-4AD9-AF98-CA4E161B4101}" type="slidenum">
              <a:rPr lang="en-US" smtClean="0">
                <a:latin typeface="Arial" charset="0"/>
                <a:cs typeface="Arial" charset="0"/>
              </a:rPr>
              <a:pPr fontAlgn="base">
                <a:spcBef>
                  <a:spcPct val="0"/>
                </a:spcBef>
                <a:spcAft>
                  <a:spcPct val="0"/>
                </a:spcAft>
              </a:pPr>
              <a:t>15</a:t>
            </a:fld>
            <a:endParaRPr lang="en-US" smtClean="0">
              <a:latin typeface="Arial" charset="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881726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7CF505-5B45-4FDF-A933-9EE247A0D7FB}" type="slidenum">
              <a:rPr lang="en-US" smtClean="0">
                <a:latin typeface="Arial" charset="0"/>
                <a:cs typeface="Arial" charset="0"/>
              </a:rPr>
              <a:pPr fontAlgn="base">
                <a:spcBef>
                  <a:spcPct val="0"/>
                </a:spcBef>
                <a:spcAft>
                  <a:spcPct val="0"/>
                </a:spcAft>
              </a:pPr>
              <a:t>16</a:t>
            </a:fld>
            <a:endParaRPr lang="en-US" smtClean="0">
              <a:latin typeface="Arial" charset="0"/>
              <a:cs typeface="Arial" charset="0"/>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040104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94A8F991-279E-498C-BDE4-852CAB895B6A}" type="slidenum">
              <a:rPr lang="en-US" smtClean="0">
                <a:latin typeface="Arial" charset="0"/>
                <a:cs typeface="Arial" charset="0"/>
              </a:rPr>
              <a:pPr defTabSz="912813" fontAlgn="base">
                <a:spcBef>
                  <a:spcPct val="0"/>
                </a:spcBef>
                <a:spcAft>
                  <a:spcPct val="0"/>
                </a:spcAft>
              </a:pPr>
              <a:t>17</a:t>
            </a:fld>
            <a:endParaRPr lang="en-US" smtClean="0">
              <a:latin typeface="Arial" charset="0"/>
              <a:cs typeface="Arial" charset="0"/>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352518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30425F-5D65-460E-ADF6-3BD279D2D6A3}" type="slidenum">
              <a:rPr lang="en-US" smtClean="0">
                <a:latin typeface="Arial" charset="0"/>
                <a:cs typeface="Arial" charset="0"/>
              </a:rPr>
              <a:pPr fontAlgn="base">
                <a:spcBef>
                  <a:spcPct val="0"/>
                </a:spcBef>
                <a:spcAft>
                  <a:spcPct val="0"/>
                </a:spcAft>
              </a:pPr>
              <a:t>18</a:t>
            </a:fld>
            <a:endParaRPr lang="en-US" smtClean="0">
              <a:latin typeface="Arial" charset="0"/>
              <a:cs typeface="Arial" charset="0"/>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725951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Periodic</a:t>
            </a:r>
            <a:r>
              <a:rPr lang="en-US" baseline="0" dirty="0" smtClean="0"/>
              <a:t> Costing in Oracle Cost Management does not use SLA</a:t>
            </a:r>
            <a:endParaRPr lang="en-US" dirty="0"/>
          </a:p>
        </p:txBody>
      </p:sp>
      <p:sp>
        <p:nvSpPr>
          <p:cNvPr id="4" name="Slide Number Placeholder 3"/>
          <p:cNvSpPr>
            <a:spLocks noGrp="1"/>
          </p:cNvSpPr>
          <p:nvPr>
            <p:ph type="sldNum" sz="quarter" idx="10"/>
          </p:nvPr>
        </p:nvSpPr>
        <p:spPr/>
        <p:txBody>
          <a:bodyPr/>
          <a:lstStyle/>
          <a:p>
            <a:pPr>
              <a:defRPr/>
            </a:pPr>
            <a:fld id="{AD791467-F534-41B2-83D2-431F142B6360}" type="slidenum">
              <a:rPr lang="en-US" smtClean="0"/>
              <a:pPr>
                <a:defRPr/>
              </a:pPr>
              <a:t>19</a:t>
            </a:fld>
            <a:endParaRPr lang="en-US"/>
          </a:p>
        </p:txBody>
      </p:sp>
    </p:spTree>
    <p:extLst>
      <p:ext uri="{BB962C8B-B14F-4D97-AF65-F5344CB8AC3E}">
        <p14:creationId xmlns:p14="http://schemas.microsoft.com/office/powerpoint/2010/main" val="1189695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E747F2F-AFA5-4F71-80C5-2583896FE72D}" type="datetime1">
              <a:rPr lang="en-US"/>
              <a:pPr>
                <a:defRPr/>
              </a:pPr>
              <a:t>8/16/2012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NorCalOAUG Training Day - August 24th, 2012</a:t>
            </a:r>
          </a:p>
        </p:txBody>
      </p:sp>
      <p:sp>
        <p:nvSpPr>
          <p:cNvPr id="6" name="Slide Number Placeholder 5"/>
          <p:cNvSpPr>
            <a:spLocks noGrp="1"/>
          </p:cNvSpPr>
          <p:nvPr>
            <p:ph type="sldNum" sz="quarter" idx="12"/>
          </p:nvPr>
        </p:nvSpPr>
        <p:spPr/>
        <p:txBody>
          <a:bodyPr/>
          <a:lstStyle>
            <a:lvl1pPr>
              <a:defRPr/>
            </a:lvl1pPr>
          </a:lstStyle>
          <a:p>
            <a:pPr>
              <a:defRPr/>
            </a:pPr>
            <a:fld id="{D638A481-A870-4E52-9E2B-E313446F9F0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C1810A-AA43-4BF6-8FB0-5183E17884D8}" type="datetime1">
              <a:rPr lang="en-US"/>
              <a:pPr>
                <a:defRPr/>
              </a:pPr>
              <a:t>8/16/2012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NorCalOAUG Training Day - August 24th, 2012</a:t>
            </a:r>
          </a:p>
        </p:txBody>
      </p:sp>
      <p:sp>
        <p:nvSpPr>
          <p:cNvPr id="6" name="Slide Number Placeholder 5"/>
          <p:cNvSpPr>
            <a:spLocks noGrp="1"/>
          </p:cNvSpPr>
          <p:nvPr>
            <p:ph type="sldNum" sz="quarter" idx="12"/>
          </p:nvPr>
        </p:nvSpPr>
        <p:spPr/>
        <p:txBody>
          <a:bodyPr/>
          <a:lstStyle>
            <a:lvl1pPr>
              <a:defRPr/>
            </a:lvl1pPr>
          </a:lstStyle>
          <a:p>
            <a:pPr>
              <a:defRPr/>
            </a:pPr>
            <a:fld id="{45D98968-D5BB-4105-ADB7-D85B2E8F1AE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E1D461-2DE7-4EB4-A463-7E80AC05B070}" type="datetime1">
              <a:rPr lang="en-US"/>
              <a:pPr>
                <a:defRPr/>
              </a:pPr>
              <a:t>8/16/2012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NorCalOAUG Training Day - August 24th, 2012</a:t>
            </a:r>
          </a:p>
        </p:txBody>
      </p:sp>
      <p:sp>
        <p:nvSpPr>
          <p:cNvPr id="6" name="Slide Number Placeholder 5"/>
          <p:cNvSpPr>
            <a:spLocks noGrp="1"/>
          </p:cNvSpPr>
          <p:nvPr>
            <p:ph type="sldNum" sz="quarter" idx="12"/>
          </p:nvPr>
        </p:nvSpPr>
        <p:spPr/>
        <p:txBody>
          <a:bodyPr/>
          <a:lstStyle>
            <a:lvl1pPr>
              <a:defRPr/>
            </a:lvl1pPr>
          </a:lstStyle>
          <a:p>
            <a:pPr>
              <a:defRPr/>
            </a:pPr>
            <a:fld id="{411A19FA-69CE-4D07-A29F-8A3C3633B94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55638"/>
            <a:ext cx="8458200" cy="639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764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6764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40147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p:txBody>
          <a:bodyPr/>
          <a:lstStyle>
            <a:lvl1pPr>
              <a:defRPr/>
            </a:lvl1pPr>
          </a:lstStyle>
          <a:p>
            <a:pPr>
              <a:defRPr/>
            </a:pPr>
            <a:r>
              <a:rPr lang="en-US"/>
              <a:t>  Slide </a:t>
            </a:r>
            <a:fld id="{2599558E-FFDB-4485-849B-E2CF496E74B8}" type="slidenum">
              <a:rPr lang="en-US" b="1"/>
              <a:pPr>
                <a:defRPr/>
              </a:pPr>
              <a:t>‹#›</a:t>
            </a:fld>
            <a:endParaRPr lang="en-US" b="1"/>
          </a:p>
        </p:txBody>
      </p:sp>
      <p:sp>
        <p:nvSpPr>
          <p:cNvPr id="7" name="Footer Placeholder 2"/>
          <p:cNvSpPr>
            <a:spLocks noGrp="1"/>
          </p:cNvSpPr>
          <p:nvPr>
            <p:ph type="ftr" sz="quarter" idx="11"/>
          </p:nvPr>
        </p:nvSpPr>
        <p:spPr/>
        <p:txBody>
          <a:bodyPr/>
          <a:lstStyle>
            <a:lvl1pPr>
              <a:defRPr/>
            </a:lvl1pPr>
          </a:lstStyle>
          <a:p>
            <a:pPr>
              <a:defRPr/>
            </a:pPr>
            <a:r>
              <a:rPr lang="en-US"/>
              <a:t>Helping people use Oracle Applications since 1990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2CADDB-4FCB-4C38-A721-7D7A148D621E}" type="datetime1">
              <a:rPr lang="en-US"/>
              <a:pPr>
                <a:defRPr/>
              </a:pPr>
              <a:t>8/16/2012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NorCalOAUG Training Day - August 24th, 2012</a:t>
            </a:r>
          </a:p>
        </p:txBody>
      </p:sp>
      <p:sp>
        <p:nvSpPr>
          <p:cNvPr id="6" name="Slide Number Placeholder 5"/>
          <p:cNvSpPr>
            <a:spLocks noGrp="1"/>
          </p:cNvSpPr>
          <p:nvPr>
            <p:ph type="sldNum" sz="quarter" idx="12"/>
          </p:nvPr>
        </p:nvSpPr>
        <p:spPr/>
        <p:txBody>
          <a:bodyPr/>
          <a:lstStyle>
            <a:lvl1pPr>
              <a:defRPr/>
            </a:lvl1pPr>
          </a:lstStyle>
          <a:p>
            <a:pPr>
              <a:defRPr/>
            </a:pPr>
            <a:fld id="{550F03BE-414B-4B6F-9283-8904E4F2E7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6"/>
          <p:cNvSpPr txBox="1"/>
          <p:nvPr userDrawn="1"/>
        </p:nvSpPr>
        <p:spPr>
          <a:xfrm>
            <a:off x="112713" y="87313"/>
            <a:ext cx="2173287" cy="369887"/>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5" name="Picture 9" descr="Black Text for Powerpoint"/>
          <p:cNvPicPr>
            <a:picLocks noChangeAspect="1" noChangeArrowheads="1"/>
          </p:cNvPicPr>
          <p:nvPr userDrawn="1"/>
        </p:nvPicPr>
        <p:blipFill>
          <a:blip r:embed="rId2"/>
          <a:srcRect/>
          <a:stretch>
            <a:fillRect/>
          </a:stretch>
        </p:blipFill>
        <p:spPr bwMode="auto">
          <a:xfrm>
            <a:off x="6765925" y="12700"/>
            <a:ext cx="2362200" cy="5588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2E6766C0-9F6B-49F0-A6F3-7A49DCDEFF24}" type="datetime1">
              <a:rPr lang="en-US"/>
              <a:pPr>
                <a:defRPr/>
              </a:pPr>
              <a:t>8/16/2012</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NorCalOAUG Training Day - August 24th, 2012</a:t>
            </a:r>
          </a:p>
        </p:txBody>
      </p:sp>
      <p:sp>
        <p:nvSpPr>
          <p:cNvPr id="8" name="Slide Number Placeholder 5"/>
          <p:cNvSpPr>
            <a:spLocks noGrp="1"/>
          </p:cNvSpPr>
          <p:nvPr>
            <p:ph type="sldNum" sz="quarter" idx="12"/>
          </p:nvPr>
        </p:nvSpPr>
        <p:spPr/>
        <p:txBody>
          <a:bodyPr/>
          <a:lstStyle>
            <a:lvl1pPr>
              <a:defRPr/>
            </a:lvl1pPr>
          </a:lstStyle>
          <a:p>
            <a:pPr>
              <a:defRPr/>
            </a:pPr>
            <a:fld id="{5EFDD0C2-4269-4DE7-9095-5C6F699A2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8894919-50D6-4CCC-9477-7D41846A1396}" type="datetime1">
              <a:rPr lang="en-US"/>
              <a:pPr>
                <a:defRPr/>
              </a:pPr>
              <a:t>8/16/2012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NorCalOAUG Training Day - August 24th, 2012</a:t>
            </a:r>
          </a:p>
        </p:txBody>
      </p:sp>
      <p:sp>
        <p:nvSpPr>
          <p:cNvPr id="7" name="Slide Number Placeholder 5"/>
          <p:cNvSpPr>
            <a:spLocks noGrp="1"/>
          </p:cNvSpPr>
          <p:nvPr>
            <p:ph type="sldNum" sz="quarter" idx="12"/>
          </p:nvPr>
        </p:nvSpPr>
        <p:spPr/>
        <p:txBody>
          <a:bodyPr/>
          <a:lstStyle>
            <a:lvl1pPr>
              <a:defRPr/>
            </a:lvl1pPr>
          </a:lstStyle>
          <a:p>
            <a:pPr>
              <a:defRPr/>
            </a:pPr>
            <a:fld id="{3917E43B-1C0D-42F2-BC66-E426019F120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30F3818-7600-4643-AE7D-325F5415F80E}" type="datetime1">
              <a:rPr lang="en-US"/>
              <a:pPr>
                <a:defRPr/>
              </a:pPr>
              <a:t>8/16/2012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NorCalOAUG Training Day - August 24th, 2012</a:t>
            </a:r>
          </a:p>
        </p:txBody>
      </p:sp>
      <p:sp>
        <p:nvSpPr>
          <p:cNvPr id="9" name="Slide Number Placeholder 5"/>
          <p:cNvSpPr>
            <a:spLocks noGrp="1"/>
          </p:cNvSpPr>
          <p:nvPr>
            <p:ph type="sldNum" sz="quarter" idx="12"/>
          </p:nvPr>
        </p:nvSpPr>
        <p:spPr/>
        <p:txBody>
          <a:bodyPr/>
          <a:lstStyle>
            <a:lvl1pPr>
              <a:defRPr/>
            </a:lvl1pPr>
          </a:lstStyle>
          <a:p>
            <a:pPr>
              <a:defRPr/>
            </a:pPr>
            <a:fld id="{4BD12E12-AE34-476C-A0CE-7D40D52BA78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F691615-D3EF-4F7E-9C11-AF8B1B3E643B}" type="datetime1">
              <a:rPr lang="en-US"/>
              <a:pPr>
                <a:defRPr/>
              </a:pPr>
              <a:t>8/16/2012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NorCalOAUG Training Day - August 24th, 2012</a:t>
            </a:r>
          </a:p>
        </p:txBody>
      </p:sp>
      <p:sp>
        <p:nvSpPr>
          <p:cNvPr id="5" name="Slide Number Placeholder 5"/>
          <p:cNvSpPr>
            <a:spLocks noGrp="1"/>
          </p:cNvSpPr>
          <p:nvPr>
            <p:ph type="sldNum" sz="quarter" idx="12"/>
          </p:nvPr>
        </p:nvSpPr>
        <p:spPr/>
        <p:txBody>
          <a:bodyPr/>
          <a:lstStyle>
            <a:lvl1pPr>
              <a:defRPr/>
            </a:lvl1pPr>
          </a:lstStyle>
          <a:p>
            <a:pPr>
              <a:defRPr/>
            </a:pPr>
            <a:fld id="{F950F330-F560-4736-8273-D65B3040A5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7D8B9D-148C-44E4-84F8-A2CB9DF7DC03}" type="datetime1">
              <a:rPr lang="en-US"/>
              <a:pPr>
                <a:defRPr/>
              </a:pPr>
              <a:t>8/16/2012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NorCalOAUG Training Day - August 24th, 2012</a:t>
            </a:r>
          </a:p>
        </p:txBody>
      </p:sp>
      <p:sp>
        <p:nvSpPr>
          <p:cNvPr id="4" name="Slide Number Placeholder 5"/>
          <p:cNvSpPr>
            <a:spLocks noGrp="1"/>
          </p:cNvSpPr>
          <p:nvPr>
            <p:ph type="sldNum" sz="quarter" idx="12"/>
          </p:nvPr>
        </p:nvSpPr>
        <p:spPr/>
        <p:txBody>
          <a:bodyPr/>
          <a:lstStyle>
            <a:lvl1pPr>
              <a:defRPr/>
            </a:lvl1pPr>
          </a:lstStyle>
          <a:p>
            <a:pPr>
              <a:defRPr/>
            </a:pPr>
            <a:fld id="{67122A9F-846F-414D-BFD5-005E39B34BA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A909F6-C6FF-4BEA-9630-93150714A6AA}" type="datetime1">
              <a:rPr lang="en-US"/>
              <a:pPr>
                <a:defRPr/>
              </a:pPr>
              <a:t>8/16/2012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NorCalOAUG Training Day - August 24th, 2012</a:t>
            </a:r>
          </a:p>
        </p:txBody>
      </p:sp>
      <p:sp>
        <p:nvSpPr>
          <p:cNvPr id="7" name="Slide Number Placeholder 5"/>
          <p:cNvSpPr>
            <a:spLocks noGrp="1"/>
          </p:cNvSpPr>
          <p:nvPr>
            <p:ph type="sldNum" sz="quarter" idx="12"/>
          </p:nvPr>
        </p:nvSpPr>
        <p:spPr/>
        <p:txBody>
          <a:bodyPr/>
          <a:lstStyle>
            <a:lvl1pPr>
              <a:defRPr/>
            </a:lvl1pPr>
          </a:lstStyle>
          <a:p>
            <a:pPr>
              <a:defRPr/>
            </a:pPr>
            <a:fld id="{B142BDA5-3303-4C3C-A6F1-2C5FD74773B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AA963E-2B7D-4BEB-A96B-4A8145C07D81}" type="datetime1">
              <a:rPr lang="en-US"/>
              <a:pPr>
                <a:defRPr/>
              </a:pPr>
              <a:t>8/16/2012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NorCalOAUG Training Day - August 24th, 2012</a:t>
            </a:r>
          </a:p>
        </p:txBody>
      </p:sp>
      <p:sp>
        <p:nvSpPr>
          <p:cNvPr id="7" name="Slide Number Placeholder 5"/>
          <p:cNvSpPr>
            <a:spLocks noGrp="1"/>
          </p:cNvSpPr>
          <p:nvPr>
            <p:ph type="sldNum" sz="quarter" idx="12"/>
          </p:nvPr>
        </p:nvSpPr>
        <p:spPr/>
        <p:txBody>
          <a:bodyPr/>
          <a:lstStyle>
            <a:lvl1pPr>
              <a:defRPr/>
            </a:lvl1pPr>
          </a:lstStyle>
          <a:p>
            <a:pPr>
              <a:defRPr/>
            </a:pPr>
            <a:fld id="{6003C0EA-4D35-4DC9-9C73-6D740F46D95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9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80EABDB-758D-44F0-8456-314CC23D52FC}" type="datetime1">
              <a:rPr lang="en-US"/>
              <a:pPr>
                <a:defRPr/>
              </a:pPr>
              <a:t>8/16/2012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NorCalOAUG Training Day - August 24th, 2012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B9191CF-54C6-4AA6-884C-7E9F9CAA16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61"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3.gif"/><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3.gi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44.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hyperlink" Target="https://oracleerp.groupsite.com/main" TargetMode="External"/><Relationship Id="rId7" Type="http://schemas.openxmlformats.org/officeDocument/2006/relationships/image" Target="../media/image1.png"/><Relationship Id="rId2" Type="http://schemas.openxmlformats.org/officeDocument/2006/relationships/hyperlink" Target="http://www.oracle.com/applications/financials/intro.html" TargetMode="External"/><Relationship Id="rId1" Type="http://schemas.openxmlformats.org/officeDocument/2006/relationships/slideLayout" Target="../slideLayouts/slideLayout2.xml"/><Relationship Id="rId6" Type="http://schemas.openxmlformats.org/officeDocument/2006/relationships/hyperlink" Target="https://mix.oracle.com/" TargetMode="External"/><Relationship Id="rId5" Type="http://schemas.openxmlformats.org/officeDocument/2006/relationships/hyperlink" Target="http://realworldoracleapps.blogspot.com/" TargetMode="External"/><Relationship Id="rId4" Type="http://schemas.openxmlformats.org/officeDocument/2006/relationships/hyperlink" Target="http://www.oracleappshub.co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mohan@fscpsolutions.com"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www.fscpsolution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pPr eaLnBrk="1" hangingPunct="1"/>
            <a:r>
              <a:rPr lang="en-US" dirty="0" smtClean="0"/>
              <a:t>What’s New in R12?</a:t>
            </a:r>
          </a:p>
        </p:txBody>
      </p:sp>
      <p:sp>
        <p:nvSpPr>
          <p:cNvPr id="15362" name="Subtitle 2"/>
          <p:cNvSpPr>
            <a:spLocks noGrp="1"/>
          </p:cNvSpPr>
          <p:nvPr>
            <p:ph type="subTitle" idx="1"/>
          </p:nvPr>
        </p:nvSpPr>
        <p:spPr/>
        <p:txBody>
          <a:bodyPr/>
          <a:lstStyle/>
          <a:p>
            <a:pPr eaLnBrk="1" hangingPunct="1"/>
            <a:r>
              <a:rPr lang="en-US" smtClean="0">
                <a:solidFill>
                  <a:srgbClr val="898989"/>
                </a:solidFill>
              </a:rPr>
              <a:t>What really matters in the changes</a:t>
            </a:r>
          </a:p>
        </p:txBody>
      </p:sp>
      <p:pic>
        <p:nvPicPr>
          <p:cNvPr id="15363" name="Picture 3" descr="Drawing1.jpg"/>
          <p:cNvPicPr>
            <a:picLocks noChangeAspect="1"/>
          </p:cNvPicPr>
          <p:nvPr/>
        </p:nvPicPr>
        <p:blipFill>
          <a:blip r:embed="rId2"/>
          <a:srcRect/>
          <a:stretch>
            <a:fillRect/>
          </a:stretch>
        </p:blipFill>
        <p:spPr bwMode="auto">
          <a:xfrm>
            <a:off x="7772400" y="0"/>
            <a:ext cx="1371600" cy="1138238"/>
          </a:xfrm>
          <a:prstGeom prst="rect">
            <a:avLst/>
          </a:prstGeom>
          <a:noFill/>
          <a:ln w="9525">
            <a:noFill/>
            <a:miter lim="800000"/>
            <a:headEnd/>
            <a:tailEnd/>
          </a:ln>
        </p:spPr>
      </p:pic>
      <p:pic>
        <p:nvPicPr>
          <p:cNvPr id="15364" name="Picture 4" descr="norcaloaug_logo.gif"/>
          <p:cNvPicPr>
            <a:picLocks noChangeAspect="1"/>
          </p:cNvPicPr>
          <p:nvPr/>
        </p:nvPicPr>
        <p:blipFill>
          <a:blip r:embed="rId3"/>
          <a:srcRect/>
          <a:stretch>
            <a:fillRect/>
          </a:stretch>
        </p:blipFill>
        <p:spPr bwMode="auto">
          <a:xfrm>
            <a:off x="7239000" y="5934075"/>
            <a:ext cx="1905000" cy="923925"/>
          </a:xfrm>
          <a:prstGeom prst="rect">
            <a:avLst/>
          </a:prstGeom>
          <a:noFill/>
          <a:ln w="9525">
            <a:noFill/>
            <a:miter lim="800000"/>
            <a:headEnd/>
            <a:tailEnd/>
          </a:ln>
        </p:spPr>
      </p:pic>
      <p:pic>
        <p:nvPicPr>
          <p:cNvPr id="15365" name="Picture 9" descr="Black Text for Powerpoint"/>
          <p:cNvPicPr>
            <a:picLocks noChangeAspect="1" noChangeArrowheads="1"/>
          </p:cNvPicPr>
          <p:nvPr/>
        </p:nvPicPr>
        <p:blipFill>
          <a:blip r:embed="rId4"/>
          <a:srcRect/>
          <a:stretch>
            <a:fillRect/>
          </a:stretch>
        </p:blipFill>
        <p:spPr bwMode="auto">
          <a:xfrm>
            <a:off x="76200" y="76200"/>
            <a:ext cx="2362200" cy="55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Old Set of Books Define Form</a:t>
            </a:r>
          </a:p>
        </p:txBody>
      </p:sp>
      <p:sp>
        <p:nvSpPr>
          <p:cNvPr id="3" name="Footer Placeholder 2"/>
          <p:cNvSpPr>
            <a:spLocks noGrp="1"/>
          </p:cNvSpPr>
          <p:nvPr>
            <p:ph type="ftr" sz="quarter" idx="11"/>
          </p:nvPr>
        </p:nvSpPr>
        <p:spPr/>
        <p:txBody>
          <a:bodyPr/>
          <a:lstStyle/>
          <a:p>
            <a:pPr>
              <a:defRPr/>
            </a:pPr>
            <a:r>
              <a:rPr lang="en-US"/>
              <a:t>NorCalOAUG Training Day - August 24th, 2012</a:t>
            </a:r>
          </a:p>
        </p:txBody>
      </p:sp>
      <p:sp>
        <p:nvSpPr>
          <p:cNvPr id="4" name="Slide Number Placeholder 3"/>
          <p:cNvSpPr>
            <a:spLocks noGrp="1"/>
          </p:cNvSpPr>
          <p:nvPr>
            <p:ph type="sldNum" sz="quarter" idx="12"/>
          </p:nvPr>
        </p:nvSpPr>
        <p:spPr/>
        <p:txBody>
          <a:bodyPr/>
          <a:lstStyle/>
          <a:p>
            <a:pPr>
              <a:defRPr/>
            </a:pPr>
            <a:fld id="{A068F094-AC7E-4ED0-8807-3A100C873884}" type="slidenum">
              <a:rPr lang="en-US"/>
              <a:pPr>
                <a:defRPr/>
              </a:pPr>
              <a:t>10</a:t>
            </a:fld>
            <a:endParaRPr lang="en-US"/>
          </a:p>
        </p:txBody>
      </p:sp>
      <p:pic>
        <p:nvPicPr>
          <p:cNvPr id="33796" name="Picture 2"/>
          <p:cNvPicPr>
            <a:picLocks noChangeAspect="1" noChangeArrowheads="1"/>
          </p:cNvPicPr>
          <p:nvPr/>
        </p:nvPicPr>
        <p:blipFill>
          <a:blip r:embed="rId2"/>
          <a:srcRect/>
          <a:stretch>
            <a:fillRect/>
          </a:stretch>
        </p:blipFill>
        <p:spPr bwMode="auto">
          <a:xfrm>
            <a:off x="685800" y="1143000"/>
            <a:ext cx="7772400" cy="5105400"/>
          </a:xfrm>
          <a:prstGeom prst="rect">
            <a:avLst/>
          </a:prstGeom>
          <a:noFill/>
          <a:ln w="9525">
            <a:noFill/>
            <a:miter lim="800000"/>
            <a:headEnd/>
            <a:tailEnd/>
          </a:ln>
        </p:spPr>
      </p:pic>
      <p:pic>
        <p:nvPicPr>
          <p:cNvPr id="33797" name="Picture 9" descr="Black Text for Powerpoint"/>
          <p:cNvPicPr>
            <a:picLocks noChangeAspect="1" noChangeArrowheads="1"/>
          </p:cNvPicPr>
          <p:nvPr/>
        </p:nvPicPr>
        <p:blipFill>
          <a:blip r:embed="rId3"/>
          <a:srcRect/>
          <a:stretch>
            <a:fillRect/>
          </a:stretch>
        </p:blipFill>
        <p:spPr bwMode="auto">
          <a:xfrm>
            <a:off x="7086600" y="65088"/>
            <a:ext cx="1981200" cy="468312"/>
          </a:xfrm>
          <a:prstGeom prst="rect">
            <a:avLst/>
          </a:prstGeom>
          <a:noFill/>
          <a:ln w="9525">
            <a:noFill/>
            <a:miter lim="800000"/>
            <a:headEnd/>
            <a:tailEnd/>
          </a:ln>
        </p:spPr>
      </p:pic>
      <p:sp>
        <p:nvSpPr>
          <p:cNvPr id="11" name="TextBox 10"/>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33799" name="Picture 11" descr="norcaloaug_logo.gif"/>
          <p:cNvPicPr>
            <a:picLocks noChangeAspect="1"/>
          </p:cNvPicPr>
          <p:nvPr/>
        </p:nvPicPr>
        <p:blipFill>
          <a:blip r:embed="rId4"/>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152400"/>
            <a:ext cx="8229600" cy="1143000"/>
          </a:xfrm>
        </p:spPr>
        <p:txBody>
          <a:bodyPr/>
          <a:lstStyle/>
          <a:p>
            <a:pPr eaLnBrk="1" hangingPunct="1"/>
            <a:r>
              <a:rPr lang="en-US" smtClean="0"/>
              <a:t>New Ledger Define Form</a:t>
            </a:r>
          </a:p>
        </p:txBody>
      </p:sp>
      <p:sp>
        <p:nvSpPr>
          <p:cNvPr id="4" name="Slide Number Placeholder 3"/>
          <p:cNvSpPr>
            <a:spLocks noGrp="1"/>
          </p:cNvSpPr>
          <p:nvPr>
            <p:ph type="sldNum" sz="quarter" idx="12"/>
          </p:nvPr>
        </p:nvSpPr>
        <p:spPr/>
        <p:txBody>
          <a:bodyPr/>
          <a:lstStyle/>
          <a:p>
            <a:pPr>
              <a:defRPr/>
            </a:pPr>
            <a:fld id="{99F6571E-3CA3-4051-B2B3-6FBA6137874C}" type="slidenum">
              <a:rPr lang="en-US"/>
              <a:pPr>
                <a:defRPr/>
              </a:pPr>
              <a:t>11</a:t>
            </a:fld>
            <a:endParaRPr lang="en-US"/>
          </a:p>
        </p:txBody>
      </p:sp>
      <p:pic>
        <p:nvPicPr>
          <p:cNvPr id="34819" name="Picture 5" descr="Accounting Setups 1.JPG"/>
          <p:cNvPicPr>
            <a:picLocks noChangeAspect="1"/>
          </p:cNvPicPr>
          <p:nvPr/>
        </p:nvPicPr>
        <p:blipFill>
          <a:blip r:embed="rId2"/>
          <a:srcRect/>
          <a:stretch>
            <a:fillRect/>
          </a:stretch>
        </p:blipFill>
        <p:spPr bwMode="auto">
          <a:xfrm>
            <a:off x="0" y="1092200"/>
            <a:ext cx="9144000" cy="2438400"/>
          </a:xfrm>
          <a:prstGeom prst="rect">
            <a:avLst/>
          </a:prstGeom>
          <a:noFill/>
          <a:ln w="9525">
            <a:noFill/>
            <a:miter lim="800000"/>
            <a:headEnd/>
            <a:tailEnd/>
          </a:ln>
        </p:spPr>
      </p:pic>
      <p:pic>
        <p:nvPicPr>
          <p:cNvPr id="34820" name="Picture 6" descr="Accounting Setup 2.JPG"/>
          <p:cNvPicPr>
            <a:picLocks noChangeAspect="1"/>
          </p:cNvPicPr>
          <p:nvPr/>
        </p:nvPicPr>
        <p:blipFill>
          <a:blip r:embed="rId3"/>
          <a:srcRect/>
          <a:stretch>
            <a:fillRect/>
          </a:stretch>
        </p:blipFill>
        <p:spPr bwMode="auto">
          <a:xfrm>
            <a:off x="0" y="3429000"/>
            <a:ext cx="9144000" cy="2870200"/>
          </a:xfrm>
          <a:prstGeom prst="rect">
            <a:avLst/>
          </a:prstGeom>
          <a:noFill/>
          <a:ln w="9525">
            <a:noFill/>
            <a:miter lim="800000"/>
            <a:headEnd/>
            <a:tailEnd/>
          </a:ln>
        </p:spPr>
      </p:pic>
      <p:pic>
        <p:nvPicPr>
          <p:cNvPr id="34821" name="Picture 9" descr="Black Text for Powerpoint"/>
          <p:cNvPicPr>
            <a:picLocks noChangeAspect="1" noChangeArrowheads="1"/>
          </p:cNvPicPr>
          <p:nvPr/>
        </p:nvPicPr>
        <p:blipFill>
          <a:blip r:embed="rId4"/>
          <a:srcRect/>
          <a:stretch>
            <a:fillRect/>
          </a:stretch>
        </p:blipFill>
        <p:spPr bwMode="auto">
          <a:xfrm>
            <a:off x="7086600" y="65088"/>
            <a:ext cx="1981200" cy="468312"/>
          </a:xfrm>
          <a:prstGeom prst="rect">
            <a:avLst/>
          </a:prstGeom>
          <a:noFill/>
          <a:ln w="9525">
            <a:noFill/>
            <a:miter lim="800000"/>
            <a:headEnd/>
            <a:tailEnd/>
          </a:ln>
        </p:spPr>
      </p:pic>
      <p:sp>
        <p:nvSpPr>
          <p:cNvPr id="12" name="TextBox 11"/>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34823" name="Picture 12" descr="norcaloaug_logo.gif"/>
          <p:cNvPicPr>
            <a:picLocks noChangeAspect="1"/>
          </p:cNvPicPr>
          <p:nvPr/>
        </p:nvPicPr>
        <p:blipFill>
          <a:blip r:embed="rId5"/>
          <a:srcRect/>
          <a:stretch>
            <a:fillRect/>
          </a:stretch>
        </p:blipFill>
        <p:spPr bwMode="auto">
          <a:xfrm>
            <a:off x="76200" y="6451600"/>
            <a:ext cx="838200" cy="4064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a:t>NorCalOAUG Training Day - August 24th, 2012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304800"/>
            <a:ext cx="8229600" cy="1143000"/>
          </a:xfrm>
        </p:spPr>
        <p:txBody>
          <a:bodyPr/>
          <a:lstStyle/>
          <a:p>
            <a:pPr eaLnBrk="1" hangingPunct="1"/>
            <a:r>
              <a:rPr lang="en-US" smtClean="0"/>
              <a:t>What you should know</a:t>
            </a:r>
          </a:p>
        </p:txBody>
      </p:sp>
      <p:sp>
        <p:nvSpPr>
          <p:cNvPr id="35842" name="Content Placeholder 2"/>
          <p:cNvSpPr>
            <a:spLocks noGrp="1"/>
          </p:cNvSpPr>
          <p:nvPr>
            <p:ph idx="1"/>
          </p:nvPr>
        </p:nvSpPr>
        <p:spPr>
          <a:xfrm>
            <a:off x="457200" y="1447800"/>
            <a:ext cx="8229600" cy="4525963"/>
          </a:xfrm>
        </p:spPr>
        <p:txBody>
          <a:bodyPr/>
          <a:lstStyle/>
          <a:p>
            <a:pPr eaLnBrk="1" hangingPunct="1"/>
            <a:r>
              <a:rPr lang="en-US" dirty="0" smtClean="0"/>
              <a:t>You have to start with creating a Legal Entity to start a Ledger definition</a:t>
            </a:r>
          </a:p>
          <a:p>
            <a:pPr eaLnBrk="1" hangingPunct="1"/>
            <a:r>
              <a:rPr lang="en-US" dirty="0" smtClean="0"/>
              <a:t>You cannot use the same name for a Legal Entity</a:t>
            </a:r>
          </a:p>
          <a:p>
            <a:pPr eaLnBrk="1" hangingPunct="1"/>
            <a:r>
              <a:rPr lang="en-US" dirty="0" smtClean="0"/>
              <a:t>The key is the Tax ID Number (cannot be re-used)</a:t>
            </a:r>
          </a:p>
          <a:p>
            <a:pPr eaLnBrk="1" hangingPunct="1"/>
            <a:r>
              <a:rPr lang="en-US" dirty="0" smtClean="0"/>
              <a:t>You cannot delete these from the system</a:t>
            </a:r>
          </a:p>
          <a:p>
            <a:pPr lvl="1" eaLnBrk="1" hangingPunct="1"/>
            <a:r>
              <a:rPr lang="en-US" dirty="0" smtClean="0"/>
              <a:t>you can end-date them</a:t>
            </a:r>
          </a:p>
        </p:txBody>
      </p:sp>
      <p:sp>
        <p:nvSpPr>
          <p:cNvPr id="4" name="Footer Placeholder 3"/>
          <p:cNvSpPr>
            <a:spLocks noGrp="1"/>
          </p:cNvSpPr>
          <p:nvPr>
            <p:ph type="ftr" sz="quarter" idx="11"/>
          </p:nvPr>
        </p:nvSpPr>
        <p:spPr/>
        <p:txBody>
          <a:bodyPr/>
          <a:lstStyle/>
          <a:p>
            <a:pPr>
              <a:defRPr/>
            </a:pPr>
            <a:r>
              <a:rPr lang="en-US"/>
              <a:t>NorCalOAUG Training Day - August 24th, 2012</a:t>
            </a:r>
          </a:p>
        </p:txBody>
      </p:sp>
      <p:sp>
        <p:nvSpPr>
          <p:cNvPr id="5" name="Slide Number Placeholder 4"/>
          <p:cNvSpPr>
            <a:spLocks noGrp="1"/>
          </p:cNvSpPr>
          <p:nvPr>
            <p:ph type="sldNum" sz="quarter" idx="12"/>
          </p:nvPr>
        </p:nvSpPr>
        <p:spPr/>
        <p:txBody>
          <a:bodyPr/>
          <a:lstStyle/>
          <a:p>
            <a:pPr>
              <a:defRPr/>
            </a:pPr>
            <a:fld id="{0480AACB-105C-42AF-B007-21E87AAE5315}" type="slidenum">
              <a:rPr lang="en-US"/>
              <a:pPr>
                <a:defRPr/>
              </a:pPr>
              <a:t>12</a:t>
            </a:fld>
            <a:endParaRPr lang="en-US"/>
          </a:p>
        </p:txBody>
      </p:sp>
      <p:pic>
        <p:nvPicPr>
          <p:cNvPr id="35845" name="Picture 9" descr="Black Text for Powerpoint"/>
          <p:cNvPicPr>
            <a:picLocks noChangeAspect="1" noChangeArrowheads="1"/>
          </p:cNvPicPr>
          <p:nvPr/>
        </p:nvPicPr>
        <p:blipFill>
          <a:blip r:embed="rId2"/>
          <a:srcRect/>
          <a:stretch>
            <a:fillRect/>
          </a:stretch>
        </p:blipFill>
        <p:spPr bwMode="auto">
          <a:xfrm>
            <a:off x="7086600" y="65088"/>
            <a:ext cx="1981200" cy="468312"/>
          </a:xfrm>
          <a:prstGeom prst="rect">
            <a:avLst/>
          </a:prstGeom>
          <a:noFill/>
          <a:ln w="9525">
            <a:noFill/>
            <a:miter lim="800000"/>
            <a:headEnd/>
            <a:tailEnd/>
          </a:ln>
        </p:spPr>
      </p:pic>
      <p:sp>
        <p:nvSpPr>
          <p:cNvPr id="11" name="TextBox 10"/>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35847" name="Picture 11" descr="norcaloaug_logo.gif"/>
          <p:cNvPicPr>
            <a:picLocks noChangeAspect="1"/>
          </p:cNvPicPr>
          <p:nvPr/>
        </p:nvPicPr>
        <p:blipFill>
          <a:blip r:embed="rId3"/>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a:xfrm>
            <a:off x="457200" y="304800"/>
            <a:ext cx="8229600" cy="762000"/>
          </a:xfrm>
        </p:spPr>
        <p:txBody>
          <a:bodyPr/>
          <a:lstStyle/>
          <a:p>
            <a:pPr eaLnBrk="1" hangingPunct="1"/>
            <a:r>
              <a:rPr lang="en-US" smtClean="0"/>
              <a:t>Ledger &amp; Data Access Sets</a:t>
            </a:r>
          </a:p>
        </p:txBody>
      </p:sp>
      <p:sp>
        <p:nvSpPr>
          <p:cNvPr id="4" name="Footer Placeholder 3"/>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rPr>
              <a:t>NorCalOAUG Training Day - August 24th, 2012</a:t>
            </a: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0B8B934-E99F-4242-9548-48FFCD628C05}" type="slidenum">
              <a:rPr lang="en-US" sz="1200">
                <a:solidFill>
                  <a:schemeClr val="tx1">
                    <a:tint val="75000"/>
                  </a:schemeClr>
                </a:solidFill>
                <a:latin typeface="+mn-lt"/>
              </a:rPr>
              <a:pPr algn="r" fontAlgn="auto">
                <a:spcBef>
                  <a:spcPts val="0"/>
                </a:spcBef>
                <a:spcAft>
                  <a:spcPts val="0"/>
                </a:spcAft>
                <a:defRPr/>
              </a:pPr>
              <a:t>13</a:t>
            </a:fld>
            <a:endParaRPr lang="en-US" sz="1200">
              <a:solidFill>
                <a:schemeClr val="tx1">
                  <a:tint val="75000"/>
                </a:schemeClr>
              </a:solidFill>
              <a:latin typeface="+mn-lt"/>
            </a:endParaRPr>
          </a:p>
        </p:txBody>
      </p:sp>
      <p:pic>
        <p:nvPicPr>
          <p:cNvPr id="36868" name="Picture 9" descr="Black Text for Powerpoint"/>
          <p:cNvPicPr>
            <a:picLocks noChangeAspect="1" noChangeArrowheads="1"/>
          </p:cNvPicPr>
          <p:nvPr/>
        </p:nvPicPr>
        <p:blipFill>
          <a:blip r:embed="rId2"/>
          <a:srcRect/>
          <a:stretch>
            <a:fillRect/>
          </a:stretch>
        </p:blipFill>
        <p:spPr bwMode="auto">
          <a:xfrm>
            <a:off x="7086600" y="65088"/>
            <a:ext cx="1981200" cy="468312"/>
          </a:xfrm>
          <a:prstGeom prst="rect">
            <a:avLst/>
          </a:prstGeom>
          <a:noFill/>
          <a:ln w="9525">
            <a:noFill/>
            <a:miter lim="800000"/>
            <a:headEnd/>
            <a:tailEnd/>
          </a:ln>
        </p:spPr>
      </p:pic>
      <p:sp>
        <p:nvSpPr>
          <p:cNvPr id="11" name="TextBox 10"/>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36870" name="Picture 11" descr="norcaloaug_logo.gif"/>
          <p:cNvPicPr>
            <a:picLocks noChangeAspect="1"/>
          </p:cNvPicPr>
          <p:nvPr/>
        </p:nvPicPr>
        <p:blipFill>
          <a:blip r:embed="rId3"/>
          <a:srcRect/>
          <a:stretch>
            <a:fillRect/>
          </a:stretch>
        </p:blipFill>
        <p:spPr bwMode="auto">
          <a:xfrm>
            <a:off x="76200" y="6451600"/>
            <a:ext cx="838200" cy="406400"/>
          </a:xfrm>
          <a:prstGeom prst="rect">
            <a:avLst/>
          </a:prstGeom>
          <a:noFill/>
          <a:ln w="9525">
            <a:noFill/>
            <a:miter lim="800000"/>
            <a:headEnd/>
            <a:tailEnd/>
          </a:ln>
        </p:spPr>
      </p:pic>
      <p:pic>
        <p:nvPicPr>
          <p:cNvPr id="36871" name="Picture 5"/>
          <p:cNvPicPr>
            <a:picLocks noChangeAspect="1"/>
          </p:cNvPicPr>
          <p:nvPr/>
        </p:nvPicPr>
        <p:blipFill>
          <a:blip r:embed="rId4"/>
          <a:srcRect/>
          <a:stretch>
            <a:fillRect/>
          </a:stretch>
        </p:blipFill>
        <p:spPr bwMode="auto">
          <a:xfrm>
            <a:off x="1790700" y="1066800"/>
            <a:ext cx="7353300" cy="2617788"/>
          </a:xfrm>
          <a:prstGeom prst="rect">
            <a:avLst/>
          </a:prstGeom>
          <a:noFill/>
          <a:ln w="9525">
            <a:noFill/>
            <a:miter lim="800000"/>
            <a:headEnd/>
            <a:tailEnd/>
          </a:ln>
        </p:spPr>
      </p:pic>
      <p:pic>
        <p:nvPicPr>
          <p:cNvPr id="36872" name="Picture 6"/>
          <p:cNvPicPr>
            <a:picLocks noChangeAspect="1"/>
          </p:cNvPicPr>
          <p:nvPr/>
        </p:nvPicPr>
        <p:blipFill>
          <a:blip r:embed="rId5"/>
          <a:srcRect/>
          <a:stretch>
            <a:fillRect/>
          </a:stretch>
        </p:blipFill>
        <p:spPr bwMode="auto">
          <a:xfrm>
            <a:off x="0" y="3684588"/>
            <a:ext cx="5949950" cy="2640012"/>
          </a:xfrm>
          <a:prstGeom prst="rect">
            <a:avLst/>
          </a:prstGeom>
          <a:noFill/>
          <a:ln w="9525">
            <a:noFill/>
            <a:miter lim="800000"/>
            <a:headEnd/>
            <a:tailEnd/>
          </a:ln>
        </p:spPr>
      </p:pic>
      <p:sp>
        <p:nvSpPr>
          <p:cNvPr id="36873" name="TextBox 7"/>
          <p:cNvSpPr txBox="1">
            <a:spLocks noChangeArrowheads="1"/>
          </p:cNvSpPr>
          <p:nvPr/>
        </p:nvSpPr>
        <p:spPr bwMode="auto">
          <a:xfrm rot="-5400000">
            <a:off x="-220662" y="1954213"/>
            <a:ext cx="2379662" cy="646112"/>
          </a:xfrm>
          <a:prstGeom prst="rect">
            <a:avLst/>
          </a:prstGeom>
          <a:noFill/>
          <a:ln w="9525">
            <a:noFill/>
            <a:miter lim="800000"/>
            <a:headEnd/>
            <a:tailEnd/>
          </a:ln>
        </p:spPr>
        <p:txBody>
          <a:bodyPr>
            <a:spAutoFit/>
          </a:bodyPr>
          <a:lstStyle/>
          <a:p>
            <a:pPr defTabSz="457200"/>
            <a:r>
              <a:rPr lang="en-US" sz="3600">
                <a:latin typeface="Calibri" pitchFamily="34" charset="0"/>
                <a:cs typeface="Arial" charset="0"/>
              </a:rPr>
              <a:t>Ledger Set</a:t>
            </a:r>
          </a:p>
        </p:txBody>
      </p:sp>
      <p:sp>
        <p:nvSpPr>
          <p:cNvPr id="36874" name="TextBox 8"/>
          <p:cNvSpPr txBox="1">
            <a:spLocks noChangeArrowheads="1"/>
          </p:cNvSpPr>
          <p:nvPr/>
        </p:nvSpPr>
        <p:spPr bwMode="auto">
          <a:xfrm rot="-5400000">
            <a:off x="5687218" y="4602957"/>
            <a:ext cx="2379663" cy="1200150"/>
          </a:xfrm>
          <a:prstGeom prst="rect">
            <a:avLst/>
          </a:prstGeom>
          <a:noFill/>
          <a:ln w="9525">
            <a:noFill/>
            <a:miter lim="800000"/>
            <a:headEnd/>
            <a:tailEnd/>
          </a:ln>
        </p:spPr>
        <p:txBody>
          <a:bodyPr>
            <a:spAutoFit/>
          </a:bodyPr>
          <a:lstStyle/>
          <a:p>
            <a:pPr defTabSz="457200"/>
            <a:r>
              <a:rPr lang="en-US" sz="3600">
                <a:latin typeface="Calibri" pitchFamily="34" charset="0"/>
                <a:cs typeface="Arial" charset="0"/>
              </a:rPr>
              <a:t>Data Access Set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idx="4294967295"/>
          </p:nvPr>
        </p:nvSpPr>
        <p:spPr>
          <a:xfrm>
            <a:off x="457200" y="304800"/>
            <a:ext cx="8229600" cy="762000"/>
          </a:xfrm>
        </p:spPr>
        <p:txBody>
          <a:bodyPr/>
          <a:lstStyle/>
          <a:p>
            <a:pPr eaLnBrk="1" hangingPunct="1"/>
            <a:r>
              <a:rPr lang="en-US" smtClean="0"/>
              <a:t>Definition Access Sets</a:t>
            </a:r>
          </a:p>
        </p:txBody>
      </p:sp>
      <p:sp>
        <p:nvSpPr>
          <p:cNvPr id="4" name="Footer Placeholder 3"/>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rPr>
              <a:t>NorCalOAUG Training Day - August 24th, 2012</a:t>
            </a: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F15A896-8891-47AA-9C2A-8EC38E537AAE}" type="slidenum">
              <a:rPr lang="en-US" sz="1200">
                <a:solidFill>
                  <a:schemeClr val="tx1">
                    <a:tint val="75000"/>
                  </a:schemeClr>
                </a:solidFill>
                <a:latin typeface="+mn-lt"/>
              </a:rPr>
              <a:pPr algn="r" fontAlgn="auto">
                <a:spcBef>
                  <a:spcPts val="0"/>
                </a:spcBef>
                <a:spcAft>
                  <a:spcPts val="0"/>
                </a:spcAft>
                <a:defRPr/>
              </a:pPr>
              <a:t>14</a:t>
            </a:fld>
            <a:endParaRPr lang="en-US" sz="1200">
              <a:solidFill>
                <a:schemeClr val="tx1">
                  <a:tint val="75000"/>
                </a:schemeClr>
              </a:solidFill>
              <a:latin typeface="+mn-lt"/>
            </a:endParaRPr>
          </a:p>
        </p:txBody>
      </p:sp>
      <p:pic>
        <p:nvPicPr>
          <p:cNvPr id="37892" name="Picture 9" descr="Black Text for Powerpoint"/>
          <p:cNvPicPr>
            <a:picLocks noChangeAspect="1" noChangeArrowheads="1"/>
          </p:cNvPicPr>
          <p:nvPr/>
        </p:nvPicPr>
        <p:blipFill>
          <a:blip r:embed="rId2"/>
          <a:srcRect/>
          <a:stretch>
            <a:fillRect/>
          </a:stretch>
        </p:blipFill>
        <p:spPr bwMode="auto">
          <a:xfrm>
            <a:off x="7086600" y="65088"/>
            <a:ext cx="1981200" cy="468312"/>
          </a:xfrm>
          <a:prstGeom prst="rect">
            <a:avLst/>
          </a:prstGeom>
          <a:noFill/>
          <a:ln w="9525">
            <a:noFill/>
            <a:miter lim="800000"/>
            <a:headEnd/>
            <a:tailEnd/>
          </a:ln>
        </p:spPr>
      </p:pic>
      <p:sp>
        <p:nvSpPr>
          <p:cNvPr id="11" name="TextBox 10"/>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37894" name="Picture 11" descr="norcaloaug_logo.gif"/>
          <p:cNvPicPr>
            <a:picLocks noChangeAspect="1"/>
          </p:cNvPicPr>
          <p:nvPr/>
        </p:nvPicPr>
        <p:blipFill>
          <a:blip r:embed="rId3"/>
          <a:srcRect/>
          <a:stretch>
            <a:fillRect/>
          </a:stretch>
        </p:blipFill>
        <p:spPr bwMode="auto">
          <a:xfrm>
            <a:off x="76200" y="6451600"/>
            <a:ext cx="838200" cy="406400"/>
          </a:xfrm>
          <a:prstGeom prst="rect">
            <a:avLst/>
          </a:prstGeom>
          <a:noFill/>
          <a:ln w="9525">
            <a:noFill/>
            <a:miter lim="800000"/>
            <a:headEnd/>
            <a:tailEnd/>
          </a:ln>
        </p:spPr>
      </p:pic>
      <p:sp>
        <p:nvSpPr>
          <p:cNvPr id="37895" name="Content Placeholder 2"/>
          <p:cNvSpPr>
            <a:spLocks/>
          </p:cNvSpPr>
          <p:nvPr/>
        </p:nvSpPr>
        <p:spPr bwMode="auto">
          <a:xfrm>
            <a:off x="457200" y="1235075"/>
            <a:ext cx="8229600" cy="4840288"/>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dirty="0">
                <a:latin typeface="Calibri" pitchFamily="34" charset="0"/>
              </a:rPr>
              <a:t>Allows securing functionality within GL</a:t>
            </a:r>
          </a:p>
          <a:p>
            <a:pPr marL="342900" indent="-342900" eaLnBrk="0" hangingPunct="0">
              <a:spcBef>
                <a:spcPct val="20000"/>
              </a:spcBef>
              <a:buFont typeface="Arial" charset="0"/>
              <a:buChar char="•"/>
            </a:pPr>
            <a:r>
              <a:rPr lang="en-US" sz="3200" dirty="0">
                <a:latin typeface="Calibri" pitchFamily="34" charset="0"/>
              </a:rPr>
              <a:t>Specific tasks are managed by this (short list)</a:t>
            </a:r>
          </a:p>
          <a:p>
            <a:pPr marL="742950" lvl="1" indent="-285750" eaLnBrk="0" hangingPunct="0">
              <a:spcBef>
                <a:spcPct val="20000"/>
              </a:spcBef>
              <a:buFont typeface="Arial" charset="0"/>
              <a:buChar char="–"/>
            </a:pPr>
            <a:r>
              <a:rPr lang="en-US" sz="2800" dirty="0">
                <a:latin typeface="Calibri" pitchFamily="34" charset="0"/>
              </a:rPr>
              <a:t>Mass Allocation definitions</a:t>
            </a:r>
          </a:p>
          <a:p>
            <a:pPr marL="742950" lvl="1" indent="-285750" eaLnBrk="0" hangingPunct="0">
              <a:spcBef>
                <a:spcPct val="20000"/>
              </a:spcBef>
              <a:buFont typeface="Arial" charset="0"/>
              <a:buChar char="–"/>
            </a:pPr>
            <a:r>
              <a:rPr lang="en-US" sz="2800" dirty="0">
                <a:latin typeface="Calibri" pitchFamily="34" charset="0"/>
              </a:rPr>
              <a:t>Recurring Journal Formulas</a:t>
            </a:r>
          </a:p>
          <a:p>
            <a:pPr marL="742950" lvl="1" indent="-285750" eaLnBrk="0" hangingPunct="0">
              <a:spcBef>
                <a:spcPct val="20000"/>
              </a:spcBef>
              <a:buFont typeface="Arial" charset="0"/>
              <a:buChar char="–"/>
            </a:pPr>
            <a:r>
              <a:rPr lang="en-US" sz="2800" dirty="0">
                <a:latin typeface="Calibri" pitchFamily="34" charset="0"/>
              </a:rPr>
              <a:t>Financial Statement Generator components</a:t>
            </a:r>
          </a:p>
          <a:p>
            <a:pPr marL="342900" indent="-342900" eaLnBrk="0" hangingPunct="0">
              <a:spcBef>
                <a:spcPct val="20000"/>
              </a:spcBef>
              <a:buFont typeface="Arial" charset="0"/>
              <a:buChar char="•"/>
            </a:pPr>
            <a:r>
              <a:rPr lang="en-US" sz="3200" dirty="0">
                <a:latin typeface="Calibri" pitchFamily="34" charset="0"/>
              </a:rPr>
              <a:t>Securing access capabilities</a:t>
            </a:r>
          </a:p>
          <a:p>
            <a:pPr marL="742950" lvl="1" indent="-285750" eaLnBrk="0" hangingPunct="0">
              <a:spcBef>
                <a:spcPct val="20000"/>
              </a:spcBef>
              <a:buFont typeface="Arial" charset="0"/>
              <a:buChar char="–"/>
            </a:pPr>
            <a:r>
              <a:rPr lang="en-US" sz="2800" dirty="0">
                <a:latin typeface="Calibri" pitchFamily="34" charset="0"/>
              </a:rPr>
              <a:t>Use</a:t>
            </a:r>
          </a:p>
          <a:p>
            <a:pPr marL="742950" lvl="1" indent="-285750" eaLnBrk="0" hangingPunct="0">
              <a:spcBef>
                <a:spcPct val="20000"/>
              </a:spcBef>
              <a:buFont typeface="Arial" charset="0"/>
              <a:buChar char="–"/>
            </a:pPr>
            <a:r>
              <a:rPr lang="en-US" sz="2800" dirty="0">
                <a:latin typeface="Calibri" pitchFamily="34" charset="0"/>
              </a:rPr>
              <a:t>View</a:t>
            </a:r>
          </a:p>
          <a:p>
            <a:pPr marL="742950" lvl="1" indent="-285750" eaLnBrk="0" hangingPunct="0">
              <a:spcBef>
                <a:spcPct val="20000"/>
              </a:spcBef>
              <a:buFont typeface="Arial" charset="0"/>
              <a:buChar char="–"/>
            </a:pPr>
            <a:r>
              <a:rPr lang="en-US" sz="2800" dirty="0">
                <a:latin typeface="Calibri" pitchFamily="34" charset="0"/>
              </a:rPr>
              <a:t>Modify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457200" y="299244"/>
            <a:ext cx="8229600" cy="1143000"/>
          </a:xfrm>
        </p:spPr>
        <p:txBody>
          <a:bodyPr/>
          <a:lstStyle/>
          <a:p>
            <a:pPr eaLnBrk="1" hangingPunct="1"/>
            <a:r>
              <a:rPr lang="en-US" dirty="0" smtClean="0"/>
              <a:t>R12 Multi-Org Access Control</a:t>
            </a:r>
          </a:p>
        </p:txBody>
      </p:sp>
      <p:sp>
        <p:nvSpPr>
          <p:cNvPr id="49154" name="Rectangle 3"/>
          <p:cNvSpPr>
            <a:spLocks noGrp="1" noChangeArrowheads="1"/>
          </p:cNvSpPr>
          <p:nvPr>
            <p:ph type="body" idx="1"/>
          </p:nvPr>
        </p:nvSpPr>
        <p:spPr>
          <a:xfrm>
            <a:off x="433387" y="1219200"/>
            <a:ext cx="8229600" cy="4984750"/>
          </a:xfrm>
        </p:spPr>
        <p:txBody>
          <a:bodyPr/>
          <a:lstStyle/>
          <a:p>
            <a:pPr eaLnBrk="1" hangingPunct="1">
              <a:lnSpc>
                <a:spcPct val="80000"/>
              </a:lnSpc>
            </a:pPr>
            <a:r>
              <a:rPr lang="en-US" dirty="0" smtClean="0"/>
              <a:t>Mostly affects “operating unit” level functions</a:t>
            </a:r>
          </a:p>
          <a:p>
            <a:pPr eaLnBrk="1" hangingPunct="1">
              <a:lnSpc>
                <a:spcPct val="80000"/>
              </a:lnSpc>
            </a:pPr>
            <a:r>
              <a:rPr lang="en-US" dirty="0" smtClean="0"/>
              <a:t>Allows you to access information across multiple operating units without changing responsibilities</a:t>
            </a:r>
          </a:p>
          <a:p>
            <a:pPr eaLnBrk="1" hangingPunct="1">
              <a:lnSpc>
                <a:spcPct val="80000"/>
              </a:lnSpc>
            </a:pPr>
            <a:r>
              <a:rPr lang="en-US" dirty="0" smtClean="0"/>
              <a:t>Set up a security profile to access the operating units</a:t>
            </a:r>
          </a:p>
          <a:p>
            <a:pPr eaLnBrk="1" hangingPunct="1">
              <a:lnSpc>
                <a:spcPct val="80000"/>
              </a:lnSpc>
            </a:pPr>
            <a:r>
              <a:rPr lang="en-US" dirty="0" smtClean="0"/>
              <a:t>Run Security List Maintenance concurrent program</a:t>
            </a:r>
          </a:p>
          <a:p>
            <a:pPr eaLnBrk="1" hangingPunct="1">
              <a:lnSpc>
                <a:spcPct val="80000"/>
              </a:lnSpc>
            </a:pPr>
            <a:r>
              <a:rPr lang="en-US" dirty="0" smtClean="0"/>
              <a:t>Assign the security profile using the MO: Security Profile</a:t>
            </a:r>
          </a:p>
          <a:p>
            <a:pPr eaLnBrk="1" hangingPunct="1">
              <a:lnSpc>
                <a:spcPct val="80000"/>
              </a:lnSpc>
            </a:pPr>
            <a:r>
              <a:rPr lang="en-US" dirty="0" smtClean="0"/>
              <a:t>Allows the move to Role Based Security Control (RBAC)</a:t>
            </a:r>
          </a:p>
        </p:txBody>
      </p:sp>
      <p:sp>
        <p:nvSpPr>
          <p:cNvPr id="6" name="Slide Number Placeholder 4"/>
          <p:cNvSpPr>
            <a:spLocks noGrp="1"/>
          </p:cNvSpPr>
          <p:nvPr>
            <p:ph type="sldNum" sz="quarter" idx="12"/>
          </p:nvPr>
        </p:nvSpPr>
        <p:spPr/>
        <p:txBody>
          <a:bodyPr/>
          <a:lstStyle/>
          <a:p>
            <a:pPr>
              <a:defRPr/>
            </a:pPr>
            <a:fld id="{9E07A300-3B5C-4737-9091-BC4392E45D30}" type="slidenum">
              <a:rPr lang="en-US"/>
              <a:pPr>
                <a:defRPr/>
              </a:pPr>
              <a:t>15</a:t>
            </a:fld>
            <a:endParaRPr lang="en-US"/>
          </a:p>
        </p:txBody>
      </p:sp>
      <p:pic>
        <p:nvPicPr>
          <p:cNvPr id="49156" name="Picture 9" descr="Black Text for Powerpoint"/>
          <p:cNvPicPr>
            <a:picLocks noChangeAspect="1" noChangeArrowheads="1"/>
          </p:cNvPicPr>
          <p:nvPr/>
        </p:nvPicPr>
        <p:blipFill>
          <a:blip r:embed="rId3"/>
          <a:srcRect/>
          <a:stretch>
            <a:fillRect/>
          </a:stretch>
        </p:blipFill>
        <p:spPr bwMode="auto">
          <a:xfrm>
            <a:off x="7086600" y="65088"/>
            <a:ext cx="1981200" cy="468312"/>
          </a:xfrm>
          <a:prstGeom prst="rect">
            <a:avLst/>
          </a:prstGeom>
          <a:noFill/>
          <a:ln w="9525">
            <a:noFill/>
            <a:miter lim="800000"/>
            <a:headEnd/>
            <a:tailEnd/>
          </a:ln>
        </p:spPr>
      </p:pic>
      <p:sp>
        <p:nvSpPr>
          <p:cNvPr id="8" name="TextBox 7"/>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49158" name="Picture 8" descr="norcaloaug_logo.gif"/>
          <p:cNvPicPr>
            <a:picLocks noChangeAspect="1"/>
          </p:cNvPicPr>
          <p:nvPr/>
        </p:nvPicPr>
        <p:blipFill>
          <a:blip r:embed="rId4"/>
          <a:srcRect/>
          <a:stretch>
            <a:fillRect/>
          </a:stretch>
        </p:blipFill>
        <p:spPr bwMode="auto">
          <a:xfrm>
            <a:off x="76200" y="6451600"/>
            <a:ext cx="838200" cy="406400"/>
          </a:xfrm>
          <a:prstGeom prst="rect">
            <a:avLst/>
          </a:prstGeom>
          <a:noFill/>
          <a:ln w="9525">
            <a:noFill/>
            <a:miter lim="800000"/>
            <a:headEnd/>
            <a:tailEnd/>
          </a:ln>
        </p:spPr>
      </p:pic>
      <p:sp>
        <p:nvSpPr>
          <p:cNvPr id="10" name="Footer Placeholder 2"/>
          <p:cNvSpPr>
            <a:spLocks noGrp="1"/>
          </p:cNvSpPr>
          <p:nvPr>
            <p:ph type="ftr" sz="quarter" idx="11"/>
          </p:nvPr>
        </p:nvSpPr>
        <p:spPr/>
        <p:txBody>
          <a:bodyPr/>
          <a:lstStyle/>
          <a:p>
            <a:pPr>
              <a:defRPr/>
            </a:pPr>
            <a:r>
              <a:rPr lang="en-US"/>
              <a:t>NorCalOAUG Training Day - August 24th, 2012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457200" y="381000"/>
            <a:ext cx="8229600" cy="1143000"/>
          </a:xfrm>
        </p:spPr>
        <p:txBody>
          <a:bodyPr/>
          <a:lstStyle/>
          <a:p>
            <a:pPr eaLnBrk="1" hangingPunct="1"/>
            <a:r>
              <a:rPr lang="en-US" smtClean="0"/>
              <a:t>R12 Multi-Org Access Control</a:t>
            </a:r>
          </a:p>
        </p:txBody>
      </p:sp>
      <p:pic>
        <p:nvPicPr>
          <p:cNvPr id="51202" name="Picture 4"/>
          <p:cNvPicPr>
            <a:picLocks noChangeAspect="1" noChangeArrowheads="1"/>
          </p:cNvPicPr>
          <p:nvPr/>
        </p:nvPicPr>
        <p:blipFill>
          <a:blip r:embed="rId3"/>
          <a:srcRect/>
          <a:stretch>
            <a:fillRect/>
          </a:stretch>
        </p:blipFill>
        <p:spPr bwMode="auto">
          <a:xfrm>
            <a:off x="381000" y="1219200"/>
            <a:ext cx="8382000" cy="5127625"/>
          </a:xfrm>
          <a:prstGeom prst="rect">
            <a:avLst/>
          </a:prstGeom>
          <a:noFill/>
          <a:ln w="9525">
            <a:noFill/>
            <a:miter lim="800000"/>
            <a:headEnd/>
            <a:tailEnd/>
          </a:ln>
        </p:spPr>
      </p:pic>
      <p:sp>
        <p:nvSpPr>
          <p:cNvPr id="6" name="Slide Number Placeholder 4"/>
          <p:cNvSpPr>
            <a:spLocks noGrp="1"/>
          </p:cNvSpPr>
          <p:nvPr>
            <p:ph type="sldNum" sz="quarter" idx="12"/>
          </p:nvPr>
        </p:nvSpPr>
        <p:spPr/>
        <p:txBody>
          <a:bodyPr/>
          <a:lstStyle/>
          <a:p>
            <a:pPr>
              <a:defRPr/>
            </a:pPr>
            <a:fld id="{F5E73181-FC72-4589-8851-1270C247522C}" type="slidenum">
              <a:rPr lang="en-US"/>
              <a:pPr>
                <a:defRPr/>
              </a:pPr>
              <a:t>16</a:t>
            </a:fld>
            <a:endParaRPr lang="en-US"/>
          </a:p>
        </p:txBody>
      </p:sp>
      <p:pic>
        <p:nvPicPr>
          <p:cNvPr id="51204" name="Picture 9" descr="Black Text for Powerpoint"/>
          <p:cNvPicPr>
            <a:picLocks noChangeAspect="1" noChangeArrowheads="1"/>
          </p:cNvPicPr>
          <p:nvPr/>
        </p:nvPicPr>
        <p:blipFill>
          <a:blip r:embed="rId4"/>
          <a:srcRect/>
          <a:stretch>
            <a:fillRect/>
          </a:stretch>
        </p:blipFill>
        <p:spPr bwMode="auto">
          <a:xfrm>
            <a:off x="7086600" y="65088"/>
            <a:ext cx="1981200" cy="468312"/>
          </a:xfrm>
          <a:prstGeom prst="rect">
            <a:avLst/>
          </a:prstGeom>
          <a:noFill/>
          <a:ln w="9525">
            <a:noFill/>
            <a:miter lim="800000"/>
            <a:headEnd/>
            <a:tailEnd/>
          </a:ln>
        </p:spPr>
      </p:pic>
      <p:sp>
        <p:nvSpPr>
          <p:cNvPr id="8" name="TextBox 7"/>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51206" name="Picture 8" descr="norcaloaug_logo.gif"/>
          <p:cNvPicPr>
            <a:picLocks noChangeAspect="1"/>
          </p:cNvPicPr>
          <p:nvPr/>
        </p:nvPicPr>
        <p:blipFill>
          <a:blip r:embed="rId5"/>
          <a:srcRect/>
          <a:stretch>
            <a:fillRect/>
          </a:stretch>
        </p:blipFill>
        <p:spPr bwMode="auto">
          <a:xfrm>
            <a:off x="76200" y="6451600"/>
            <a:ext cx="838200" cy="406400"/>
          </a:xfrm>
          <a:prstGeom prst="rect">
            <a:avLst/>
          </a:prstGeom>
          <a:noFill/>
          <a:ln w="9525">
            <a:noFill/>
            <a:miter lim="800000"/>
            <a:headEnd/>
            <a:tailEnd/>
          </a:ln>
        </p:spPr>
      </p:pic>
      <p:sp>
        <p:nvSpPr>
          <p:cNvPr id="10" name="Footer Placeholder 2"/>
          <p:cNvSpPr>
            <a:spLocks noGrp="1"/>
          </p:cNvSpPr>
          <p:nvPr>
            <p:ph type="ftr" sz="quarter" idx="11"/>
          </p:nvPr>
        </p:nvSpPr>
        <p:spPr/>
        <p:txBody>
          <a:bodyPr/>
          <a:lstStyle/>
          <a:p>
            <a:pPr>
              <a:defRPr/>
            </a:pPr>
            <a:r>
              <a:rPr lang="en-US"/>
              <a:t>NorCalOAUG Training Day - August 24th, 2012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457200" y="381000"/>
            <a:ext cx="8229600" cy="914400"/>
          </a:xfrm>
        </p:spPr>
        <p:txBody>
          <a:bodyPr/>
          <a:lstStyle/>
          <a:p>
            <a:pPr eaLnBrk="1" hangingPunct="1"/>
            <a:r>
              <a:rPr lang="en-US" smtClean="0"/>
              <a:t>Security Inconsistencies</a:t>
            </a:r>
          </a:p>
        </p:txBody>
      </p:sp>
      <p:sp>
        <p:nvSpPr>
          <p:cNvPr id="53250" name="Rectangle 3"/>
          <p:cNvSpPr>
            <a:spLocks noGrp="1" noChangeArrowheads="1"/>
          </p:cNvSpPr>
          <p:nvPr>
            <p:ph type="body" idx="1"/>
          </p:nvPr>
        </p:nvSpPr>
        <p:spPr>
          <a:xfrm>
            <a:off x="381000" y="1371600"/>
            <a:ext cx="8229600" cy="5135563"/>
          </a:xfrm>
        </p:spPr>
        <p:txBody>
          <a:bodyPr/>
          <a:lstStyle/>
          <a:p>
            <a:pPr eaLnBrk="1" hangingPunct="1">
              <a:lnSpc>
                <a:spcPct val="80000"/>
              </a:lnSpc>
            </a:pPr>
            <a:r>
              <a:rPr lang="en-US" sz="2800" dirty="0" smtClean="0"/>
              <a:t>Inventory Org Access and MOAC is not Consistent</a:t>
            </a:r>
            <a:endParaRPr lang="en-US" sz="2000" dirty="0" smtClean="0"/>
          </a:p>
          <a:p>
            <a:pPr eaLnBrk="1" hangingPunct="1">
              <a:lnSpc>
                <a:spcPct val="80000"/>
              </a:lnSpc>
            </a:pPr>
            <a:r>
              <a:rPr lang="en-US" sz="2800" dirty="0" smtClean="0"/>
              <a:t>You Can Access an Inventory Org that</a:t>
            </a:r>
          </a:p>
          <a:p>
            <a:pPr lvl="1" eaLnBrk="1" hangingPunct="1">
              <a:lnSpc>
                <a:spcPct val="80000"/>
              </a:lnSpc>
            </a:pPr>
            <a:r>
              <a:rPr lang="en-US" sz="2400" dirty="0" smtClean="0"/>
              <a:t>Belongs to an Operating Unit you cannot access</a:t>
            </a:r>
          </a:p>
          <a:p>
            <a:pPr lvl="1" eaLnBrk="1" hangingPunct="1">
              <a:lnSpc>
                <a:spcPct val="80000"/>
              </a:lnSpc>
            </a:pPr>
            <a:r>
              <a:rPr lang="en-US" sz="2400" dirty="0" smtClean="0"/>
              <a:t>Belongs to a Ledger you cannot access</a:t>
            </a:r>
            <a:endParaRPr lang="en-US" sz="2000" dirty="0" smtClean="0"/>
          </a:p>
          <a:p>
            <a:pPr eaLnBrk="1" hangingPunct="1">
              <a:lnSpc>
                <a:spcPct val="80000"/>
              </a:lnSpc>
            </a:pPr>
            <a:r>
              <a:rPr lang="en-US" sz="2800" dirty="0" smtClean="0"/>
              <a:t>Inventory Org Forms Work Differently Than OU Forms</a:t>
            </a:r>
            <a:endParaRPr lang="en-US" sz="2400" dirty="0" smtClean="0"/>
          </a:p>
          <a:p>
            <a:pPr lvl="1" eaLnBrk="1" hangingPunct="1">
              <a:lnSpc>
                <a:spcPct val="80000"/>
              </a:lnSpc>
            </a:pPr>
            <a:r>
              <a:rPr lang="en-US" sz="2400" dirty="0" smtClean="0"/>
              <a:t>Cost </a:t>
            </a:r>
            <a:r>
              <a:rPr lang="en-US" sz="2400" dirty="0" err="1" smtClean="0"/>
              <a:t>Mgmt</a:t>
            </a:r>
            <a:r>
              <a:rPr lang="en-US" sz="2400" dirty="0" smtClean="0"/>
              <a:t> INTL =&gt; Go to Operational Analysis =&gt; Purchases =&gt; Purchase Orders =&gt; Purchase Orders</a:t>
            </a:r>
          </a:p>
          <a:p>
            <a:pPr lvl="1" eaLnBrk="1" hangingPunct="1">
              <a:lnSpc>
                <a:spcPct val="80000"/>
              </a:lnSpc>
            </a:pPr>
            <a:r>
              <a:rPr lang="en-US" sz="2400" dirty="0" smtClean="0"/>
              <a:t>Try to access the US Operating Unit  -- NOT ALLOWED</a:t>
            </a:r>
          </a:p>
          <a:p>
            <a:pPr lvl="1" eaLnBrk="1" hangingPunct="1">
              <a:lnSpc>
                <a:spcPct val="80000"/>
              </a:lnSpc>
            </a:pPr>
            <a:r>
              <a:rPr lang="en-US" sz="2400" dirty="0" smtClean="0"/>
              <a:t>Yet you can access any US inventory organization-based forms</a:t>
            </a:r>
          </a:p>
          <a:p>
            <a:pPr lvl="1" eaLnBrk="1" hangingPunct="1">
              <a:lnSpc>
                <a:spcPct val="80000"/>
              </a:lnSpc>
            </a:pPr>
            <a:r>
              <a:rPr lang="en-US" sz="2400" dirty="0" smtClean="0"/>
              <a:t>OU Based:  any PO, A/P, Order Management, A/R forms</a:t>
            </a:r>
          </a:p>
          <a:p>
            <a:pPr lvl="1" eaLnBrk="1" hangingPunct="1">
              <a:lnSpc>
                <a:spcPct val="80000"/>
              </a:lnSpc>
            </a:pPr>
            <a:r>
              <a:rPr lang="en-US" sz="2400" dirty="0" smtClean="0"/>
              <a:t>Inventory Org Based:  INV, CST, BOM, WIP, MRP, Receiving forms</a:t>
            </a:r>
          </a:p>
        </p:txBody>
      </p:sp>
      <p:sp>
        <p:nvSpPr>
          <p:cNvPr id="7" name="Slide Number Placeholder 4"/>
          <p:cNvSpPr>
            <a:spLocks noGrp="1"/>
          </p:cNvSpPr>
          <p:nvPr>
            <p:ph type="sldNum" sz="quarter" idx="12"/>
          </p:nvPr>
        </p:nvSpPr>
        <p:spPr/>
        <p:txBody>
          <a:bodyPr/>
          <a:lstStyle/>
          <a:p>
            <a:pPr>
              <a:defRPr/>
            </a:pPr>
            <a:fld id="{65185DB7-AEE0-4FD0-BE5A-51FC675EB2BF}" type="slidenum">
              <a:rPr lang="en-US"/>
              <a:pPr>
                <a:defRPr/>
              </a:pPr>
              <a:t>17</a:t>
            </a:fld>
            <a:endParaRPr lang="en-US"/>
          </a:p>
        </p:txBody>
      </p:sp>
      <p:pic>
        <p:nvPicPr>
          <p:cNvPr id="53252" name="Picture 9" descr="Black Text for Powerpoint"/>
          <p:cNvPicPr>
            <a:picLocks noChangeAspect="1" noChangeArrowheads="1"/>
          </p:cNvPicPr>
          <p:nvPr/>
        </p:nvPicPr>
        <p:blipFill>
          <a:blip r:embed="rId3"/>
          <a:srcRect/>
          <a:stretch>
            <a:fillRect/>
          </a:stretch>
        </p:blipFill>
        <p:spPr bwMode="auto">
          <a:xfrm>
            <a:off x="7086600" y="65088"/>
            <a:ext cx="1981200" cy="468312"/>
          </a:xfrm>
          <a:prstGeom prst="rect">
            <a:avLst/>
          </a:prstGeom>
          <a:noFill/>
          <a:ln w="9525">
            <a:noFill/>
            <a:miter lim="800000"/>
            <a:headEnd/>
            <a:tailEnd/>
          </a:ln>
        </p:spPr>
      </p:pic>
      <p:sp>
        <p:nvSpPr>
          <p:cNvPr id="9" name="TextBox 8"/>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53254" name="Picture 9" descr="norcaloaug_logo.gif"/>
          <p:cNvPicPr>
            <a:picLocks noChangeAspect="1"/>
          </p:cNvPicPr>
          <p:nvPr/>
        </p:nvPicPr>
        <p:blipFill>
          <a:blip r:embed="rId4"/>
          <a:srcRect/>
          <a:stretch>
            <a:fillRect/>
          </a:stretch>
        </p:blipFill>
        <p:spPr bwMode="auto">
          <a:xfrm>
            <a:off x="76200" y="6451600"/>
            <a:ext cx="838200" cy="406400"/>
          </a:xfrm>
          <a:prstGeom prst="rect">
            <a:avLst/>
          </a:prstGeom>
          <a:noFill/>
          <a:ln w="9525">
            <a:noFill/>
            <a:miter lim="800000"/>
            <a:headEnd/>
            <a:tailEnd/>
          </a:ln>
        </p:spPr>
      </p:pic>
      <p:sp>
        <p:nvSpPr>
          <p:cNvPr id="11" name="Footer Placeholder 2"/>
          <p:cNvSpPr>
            <a:spLocks noGrp="1"/>
          </p:cNvSpPr>
          <p:nvPr>
            <p:ph type="ftr" sz="quarter" idx="11"/>
          </p:nvPr>
        </p:nvSpPr>
        <p:spPr/>
        <p:txBody>
          <a:bodyPr/>
          <a:lstStyle/>
          <a:p>
            <a:pPr>
              <a:defRPr/>
            </a:pPr>
            <a:r>
              <a:rPr lang="en-US"/>
              <a:t>NorCalOAUG Training Day - August 24th, 2012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04800" y="457200"/>
            <a:ext cx="8839200" cy="1143000"/>
          </a:xfrm>
        </p:spPr>
        <p:txBody>
          <a:bodyPr rtlCol="0">
            <a:normAutofit fontScale="90000"/>
          </a:bodyPr>
          <a:lstStyle/>
          <a:p>
            <a:pPr eaLnBrk="1" fontAlgn="auto" hangingPunct="1">
              <a:spcAft>
                <a:spcPts val="0"/>
              </a:spcAft>
              <a:defRPr/>
            </a:pPr>
            <a:r>
              <a:rPr lang="en-US" dirty="0" smtClean="0"/>
              <a:t>Financials – Accounting Setup Manager </a:t>
            </a:r>
          </a:p>
        </p:txBody>
      </p:sp>
      <p:sp>
        <p:nvSpPr>
          <p:cNvPr id="18436" name="Rectangle 3"/>
          <p:cNvSpPr>
            <a:spLocks noGrp="1" noChangeArrowheads="1"/>
          </p:cNvSpPr>
          <p:nvPr>
            <p:ph type="body" idx="1"/>
          </p:nvPr>
        </p:nvSpPr>
        <p:spPr>
          <a:xfrm>
            <a:off x="457200" y="1524000"/>
            <a:ext cx="8229600" cy="4724400"/>
          </a:xfrm>
        </p:spPr>
        <p:txBody>
          <a:bodyPr rtlCol="0">
            <a:normAutofit fontScale="92500" lnSpcReduction="10000"/>
          </a:bodyPr>
          <a:lstStyle/>
          <a:p>
            <a:pPr eaLnBrk="1" fontAlgn="auto" hangingPunct="1">
              <a:spcAft>
                <a:spcPts val="0"/>
              </a:spcAft>
              <a:buFont typeface="Arial" pitchFamily="34" charset="0"/>
              <a:buChar char="•"/>
              <a:defRPr/>
            </a:pPr>
            <a:r>
              <a:rPr lang="en-US" sz="3500" dirty="0" smtClean="0"/>
              <a:t>The Accounting Setup Manager is a central location to define your accounting related setup across all financial applications </a:t>
            </a:r>
          </a:p>
          <a:p>
            <a:pPr lvl="1" eaLnBrk="1" fontAlgn="auto" hangingPunct="1">
              <a:spcAft>
                <a:spcPts val="0"/>
              </a:spcAft>
              <a:buFont typeface="Arial" pitchFamily="34" charset="0"/>
              <a:buChar char="–"/>
              <a:defRPr/>
            </a:pPr>
            <a:r>
              <a:rPr lang="en-US" sz="3000" dirty="0" smtClean="0"/>
              <a:t>Define your legal entities and their accounting context</a:t>
            </a:r>
          </a:p>
          <a:p>
            <a:pPr lvl="1" eaLnBrk="1" fontAlgn="auto" hangingPunct="1">
              <a:spcAft>
                <a:spcPts val="0"/>
              </a:spcAft>
              <a:buFont typeface="Arial" pitchFamily="34" charset="0"/>
              <a:buChar char="–"/>
              <a:defRPr/>
            </a:pPr>
            <a:r>
              <a:rPr lang="en-US" sz="3000" dirty="0" smtClean="0"/>
              <a:t>Which ledgers </a:t>
            </a:r>
          </a:p>
          <a:p>
            <a:pPr lvl="1" eaLnBrk="1" fontAlgn="auto" hangingPunct="1">
              <a:spcAft>
                <a:spcPts val="0"/>
              </a:spcAft>
              <a:buFont typeface="Arial" pitchFamily="34" charset="0"/>
              <a:buChar char="–"/>
              <a:defRPr/>
            </a:pPr>
            <a:r>
              <a:rPr lang="en-US" sz="3000" dirty="0" smtClean="0"/>
              <a:t>Multi-Org setup </a:t>
            </a:r>
          </a:p>
          <a:p>
            <a:pPr lvl="1" eaLnBrk="1" fontAlgn="auto" hangingPunct="1">
              <a:spcAft>
                <a:spcPts val="0"/>
              </a:spcAft>
              <a:buFont typeface="Arial" pitchFamily="34" charset="0"/>
              <a:buChar char="–"/>
              <a:defRPr/>
            </a:pPr>
            <a:r>
              <a:rPr lang="en-US" sz="3000" dirty="0" smtClean="0"/>
              <a:t>Centralizes your setup and makes it easier to inquire on and maintain relationships between ledgers, legal entities, and operating units.</a:t>
            </a:r>
            <a:endParaRPr lang="en-US" dirty="0" smtClean="0"/>
          </a:p>
        </p:txBody>
      </p:sp>
      <p:sp>
        <p:nvSpPr>
          <p:cNvPr id="6" name="Slide Number Placeholder 4"/>
          <p:cNvSpPr>
            <a:spLocks noGrp="1"/>
          </p:cNvSpPr>
          <p:nvPr>
            <p:ph type="sldNum" sz="quarter" idx="12"/>
          </p:nvPr>
        </p:nvSpPr>
        <p:spPr/>
        <p:txBody>
          <a:bodyPr/>
          <a:lstStyle/>
          <a:p>
            <a:pPr>
              <a:defRPr/>
            </a:pPr>
            <a:fld id="{68F40AA2-8BD2-45E3-9DDB-3D9D8743D092}" type="slidenum">
              <a:rPr lang="en-US"/>
              <a:pPr>
                <a:defRPr/>
              </a:pPr>
              <a:t>18</a:t>
            </a:fld>
            <a:endParaRPr lang="en-US"/>
          </a:p>
        </p:txBody>
      </p:sp>
      <p:pic>
        <p:nvPicPr>
          <p:cNvPr id="55300" name="Picture 9" descr="Black Text for Powerpoint"/>
          <p:cNvPicPr>
            <a:picLocks noChangeAspect="1" noChangeArrowheads="1"/>
          </p:cNvPicPr>
          <p:nvPr/>
        </p:nvPicPr>
        <p:blipFill>
          <a:blip r:embed="rId3"/>
          <a:srcRect/>
          <a:stretch>
            <a:fillRect/>
          </a:stretch>
        </p:blipFill>
        <p:spPr bwMode="auto">
          <a:xfrm>
            <a:off x="7086600" y="65088"/>
            <a:ext cx="1981200" cy="468312"/>
          </a:xfrm>
          <a:prstGeom prst="rect">
            <a:avLst/>
          </a:prstGeom>
          <a:noFill/>
          <a:ln w="9525">
            <a:noFill/>
            <a:miter lim="800000"/>
            <a:headEnd/>
            <a:tailEnd/>
          </a:ln>
        </p:spPr>
      </p:pic>
      <p:sp>
        <p:nvSpPr>
          <p:cNvPr id="9" name="TextBox 8"/>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55302" name="Picture 9" descr="norcaloaug_logo.gif"/>
          <p:cNvPicPr>
            <a:picLocks noChangeAspect="1"/>
          </p:cNvPicPr>
          <p:nvPr/>
        </p:nvPicPr>
        <p:blipFill>
          <a:blip r:embed="rId4"/>
          <a:srcRect/>
          <a:stretch>
            <a:fillRect/>
          </a:stretch>
        </p:blipFill>
        <p:spPr bwMode="auto">
          <a:xfrm>
            <a:off x="76200" y="6451600"/>
            <a:ext cx="838200" cy="406400"/>
          </a:xfrm>
          <a:prstGeom prst="rect">
            <a:avLst/>
          </a:prstGeom>
          <a:noFill/>
          <a:ln w="9525">
            <a:noFill/>
            <a:miter lim="800000"/>
            <a:headEnd/>
            <a:tailEnd/>
          </a:ln>
        </p:spPr>
      </p:pic>
      <p:sp>
        <p:nvSpPr>
          <p:cNvPr id="11" name="Footer Placeholder 2"/>
          <p:cNvSpPr>
            <a:spLocks noGrp="1"/>
          </p:cNvSpPr>
          <p:nvPr>
            <p:ph type="ftr" sz="quarter" idx="11"/>
          </p:nvPr>
        </p:nvSpPr>
        <p:spPr/>
        <p:txBody>
          <a:bodyPr/>
          <a:lstStyle/>
          <a:p>
            <a:pPr>
              <a:defRPr/>
            </a:pPr>
            <a:r>
              <a:rPr lang="en-US"/>
              <a:t>NorCalOAUG Training Day - August 24th, 2012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381000"/>
            <a:ext cx="8229600" cy="1143000"/>
          </a:xfrm>
        </p:spPr>
        <p:txBody>
          <a:bodyPr/>
          <a:lstStyle/>
          <a:p>
            <a:pPr eaLnBrk="1" hangingPunct="1"/>
            <a:r>
              <a:rPr lang="en-US" smtClean="0"/>
              <a:t>Subledger Accounting (SLA)</a:t>
            </a:r>
          </a:p>
        </p:txBody>
      </p:sp>
      <p:sp>
        <p:nvSpPr>
          <p:cNvPr id="57346" name="Content Placeholder 2"/>
          <p:cNvSpPr>
            <a:spLocks noGrp="1"/>
          </p:cNvSpPr>
          <p:nvPr>
            <p:ph idx="1"/>
          </p:nvPr>
        </p:nvSpPr>
        <p:spPr/>
        <p:txBody>
          <a:bodyPr/>
          <a:lstStyle/>
          <a:p>
            <a:pPr eaLnBrk="1" hangingPunct="1"/>
            <a:r>
              <a:rPr lang="en-US" dirty="0" smtClean="0"/>
              <a:t>SLA as this is commonly called is now everywhere!</a:t>
            </a:r>
          </a:p>
          <a:p>
            <a:pPr eaLnBrk="1" hangingPunct="1"/>
            <a:r>
              <a:rPr lang="en-US" dirty="0" smtClean="0"/>
              <a:t>This has become the gateway to GL from all other modules</a:t>
            </a:r>
          </a:p>
          <a:p>
            <a:pPr eaLnBrk="1" hangingPunct="1"/>
            <a:r>
              <a:rPr lang="en-US" dirty="0" smtClean="0"/>
              <a:t>All accounting entries are created in the SLA – before coming into GL</a:t>
            </a:r>
          </a:p>
          <a:p>
            <a:pPr eaLnBrk="1" hangingPunct="1"/>
            <a:r>
              <a:rPr lang="en-US" dirty="0" smtClean="0"/>
              <a:t>Create Accounting is the process to create accounting entries - everywhere</a:t>
            </a:r>
          </a:p>
        </p:txBody>
      </p:sp>
      <p:sp>
        <p:nvSpPr>
          <p:cNvPr id="4" name="Footer Placeholder 3"/>
          <p:cNvSpPr>
            <a:spLocks noGrp="1"/>
          </p:cNvSpPr>
          <p:nvPr>
            <p:ph type="ftr" sz="quarter" idx="11"/>
          </p:nvPr>
        </p:nvSpPr>
        <p:spPr/>
        <p:txBody>
          <a:bodyPr/>
          <a:lstStyle/>
          <a:p>
            <a:pPr>
              <a:defRPr/>
            </a:pPr>
            <a:r>
              <a:rPr lang="en-US"/>
              <a:t>NorCalOAUG Training Day - August 24th, 2012</a:t>
            </a:r>
          </a:p>
        </p:txBody>
      </p:sp>
      <p:sp>
        <p:nvSpPr>
          <p:cNvPr id="5" name="Slide Number Placeholder 4"/>
          <p:cNvSpPr>
            <a:spLocks noGrp="1"/>
          </p:cNvSpPr>
          <p:nvPr>
            <p:ph type="sldNum" sz="quarter" idx="12"/>
          </p:nvPr>
        </p:nvSpPr>
        <p:spPr/>
        <p:txBody>
          <a:bodyPr/>
          <a:lstStyle/>
          <a:p>
            <a:pPr>
              <a:defRPr/>
            </a:pPr>
            <a:fld id="{FFE7D863-427A-4FF9-B5BF-EC47D1987CD6}" type="slidenum">
              <a:rPr lang="en-US"/>
              <a:pPr>
                <a:defRPr/>
              </a:pPr>
              <a:t>19</a:t>
            </a:fld>
            <a:endParaRPr lang="en-US"/>
          </a:p>
        </p:txBody>
      </p:sp>
      <p:pic>
        <p:nvPicPr>
          <p:cNvPr id="57349" name="Picture 9" descr="Black Text for Powerpoint"/>
          <p:cNvPicPr>
            <a:picLocks noChangeAspect="1" noChangeArrowheads="1"/>
          </p:cNvPicPr>
          <p:nvPr/>
        </p:nvPicPr>
        <p:blipFill>
          <a:blip r:embed="rId3"/>
          <a:srcRect/>
          <a:stretch>
            <a:fillRect/>
          </a:stretch>
        </p:blipFill>
        <p:spPr bwMode="auto">
          <a:xfrm>
            <a:off x="7086600" y="65088"/>
            <a:ext cx="1981200" cy="468312"/>
          </a:xfrm>
          <a:prstGeom prst="rect">
            <a:avLst/>
          </a:prstGeom>
          <a:noFill/>
          <a:ln w="9525">
            <a:noFill/>
            <a:miter lim="800000"/>
            <a:headEnd/>
            <a:tailEnd/>
          </a:ln>
        </p:spPr>
      </p:pic>
      <p:sp>
        <p:nvSpPr>
          <p:cNvPr id="8" name="TextBox 7"/>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57351" name="Picture 8" descr="norcaloaug_logo.gif"/>
          <p:cNvPicPr>
            <a:picLocks noChangeAspect="1"/>
          </p:cNvPicPr>
          <p:nvPr/>
        </p:nvPicPr>
        <p:blipFill>
          <a:blip r:embed="rId4"/>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NorCalOAUG Training Day - August 24th, 2012</a:t>
            </a:r>
          </a:p>
        </p:txBody>
      </p:sp>
      <p:sp>
        <p:nvSpPr>
          <p:cNvPr id="3" name="Slide Number Placeholder 2"/>
          <p:cNvSpPr>
            <a:spLocks noGrp="1"/>
          </p:cNvSpPr>
          <p:nvPr>
            <p:ph type="sldNum" sz="quarter" idx="12"/>
          </p:nvPr>
        </p:nvSpPr>
        <p:spPr/>
        <p:txBody>
          <a:bodyPr/>
          <a:lstStyle/>
          <a:p>
            <a:pPr>
              <a:defRPr/>
            </a:pPr>
            <a:fld id="{0A09E064-98E3-48C7-8835-E6A7689B8DC4}" type="slidenum">
              <a:rPr lang="en-US"/>
              <a:pPr>
                <a:defRPr/>
              </a:pPr>
              <a:t>2</a:t>
            </a:fld>
            <a:endParaRPr lang="en-US"/>
          </a:p>
        </p:txBody>
      </p:sp>
      <p:pic>
        <p:nvPicPr>
          <p:cNvPr id="16387" name="Picture 2"/>
          <p:cNvPicPr>
            <a:picLocks noChangeAspect="1" noChangeArrowheads="1"/>
          </p:cNvPicPr>
          <p:nvPr/>
        </p:nvPicPr>
        <p:blipFill>
          <a:blip r:embed="rId2"/>
          <a:srcRect/>
          <a:stretch>
            <a:fillRect/>
          </a:stretch>
        </p:blipFill>
        <p:spPr bwMode="auto">
          <a:xfrm>
            <a:off x="228600" y="1466850"/>
            <a:ext cx="8686800" cy="3924300"/>
          </a:xfrm>
          <a:prstGeom prst="rect">
            <a:avLst/>
          </a:prstGeom>
          <a:noFill/>
          <a:ln w="9525">
            <a:noFill/>
            <a:miter lim="800000"/>
            <a:headEnd/>
            <a:tailEnd/>
          </a:ln>
        </p:spPr>
      </p:pic>
      <p:sp>
        <p:nvSpPr>
          <p:cNvPr id="5" name="Title 1"/>
          <p:cNvSpPr txBox="1">
            <a:spLocks/>
          </p:cNvSpPr>
          <p:nvPr/>
        </p:nvSpPr>
        <p:spPr>
          <a:xfrm>
            <a:off x="457200" y="274638"/>
            <a:ext cx="8229600" cy="1143000"/>
          </a:xfrm>
          <a:prstGeom prst="rect">
            <a:avLst/>
          </a:prstGeom>
        </p:spPr>
        <p:txBody>
          <a:bodyPr/>
          <a:lstStyle/>
          <a:p>
            <a:pPr algn="ctr" fontAlgn="auto">
              <a:spcAft>
                <a:spcPts val="0"/>
              </a:spcAft>
              <a:defRPr/>
            </a:pPr>
            <a:r>
              <a:rPr lang="en-US" sz="4400" dirty="0">
                <a:latin typeface="+mj-lt"/>
                <a:ea typeface="+mj-ea"/>
                <a:cs typeface="+mj-cs"/>
              </a:rPr>
              <a:t>What is new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smtClean="0"/>
              <a:t>E-Business Tax</a:t>
            </a:r>
          </a:p>
        </p:txBody>
      </p:sp>
      <p:sp>
        <p:nvSpPr>
          <p:cNvPr id="58370" name="Content Placeholder 2"/>
          <p:cNvSpPr>
            <a:spLocks noGrp="1"/>
          </p:cNvSpPr>
          <p:nvPr>
            <p:ph idx="1"/>
          </p:nvPr>
        </p:nvSpPr>
        <p:spPr/>
        <p:txBody>
          <a:bodyPr/>
          <a:lstStyle/>
          <a:p>
            <a:pPr eaLnBrk="1" hangingPunct="1"/>
            <a:r>
              <a:rPr lang="en-US" dirty="0" smtClean="0"/>
              <a:t>A new Tax Engine has been added to the multitude of modules</a:t>
            </a:r>
          </a:p>
          <a:p>
            <a:pPr eaLnBrk="1" hangingPunct="1"/>
            <a:r>
              <a:rPr lang="en-US" dirty="0" smtClean="0"/>
              <a:t>This now manages tax calculation for all application modules</a:t>
            </a:r>
          </a:p>
          <a:p>
            <a:pPr eaLnBrk="1" hangingPunct="1"/>
            <a:r>
              <a:rPr lang="en-US" dirty="0" smtClean="0"/>
              <a:t>It has to be setup independently and has its own setup steps</a:t>
            </a:r>
          </a:p>
          <a:p>
            <a:pPr eaLnBrk="1" hangingPunct="1"/>
            <a:r>
              <a:rPr lang="en-US" dirty="0" smtClean="0"/>
              <a:t>One still needs to connect/contract with a service provider for the Tax Rates</a:t>
            </a:r>
          </a:p>
        </p:txBody>
      </p:sp>
      <p:sp>
        <p:nvSpPr>
          <p:cNvPr id="4" name="Footer Placeholder 3"/>
          <p:cNvSpPr>
            <a:spLocks noGrp="1"/>
          </p:cNvSpPr>
          <p:nvPr>
            <p:ph type="ftr" sz="quarter" idx="11"/>
          </p:nvPr>
        </p:nvSpPr>
        <p:spPr/>
        <p:txBody>
          <a:bodyPr/>
          <a:lstStyle/>
          <a:p>
            <a:pPr>
              <a:defRPr/>
            </a:pPr>
            <a:r>
              <a:rPr lang="en-US"/>
              <a:t>NorCalOAUG Training Day - August 24th, 2012</a:t>
            </a:r>
          </a:p>
        </p:txBody>
      </p:sp>
      <p:sp>
        <p:nvSpPr>
          <p:cNvPr id="5" name="Slide Number Placeholder 4"/>
          <p:cNvSpPr>
            <a:spLocks noGrp="1"/>
          </p:cNvSpPr>
          <p:nvPr>
            <p:ph type="sldNum" sz="quarter" idx="12"/>
          </p:nvPr>
        </p:nvSpPr>
        <p:spPr/>
        <p:txBody>
          <a:bodyPr/>
          <a:lstStyle/>
          <a:p>
            <a:pPr>
              <a:defRPr/>
            </a:pPr>
            <a:fld id="{2F63D1DA-4D6C-4CD2-BF4E-CF341D99ED09}" type="slidenum">
              <a:rPr lang="en-US"/>
              <a:pPr>
                <a:defRPr/>
              </a:pPr>
              <a:t>20</a:t>
            </a:fld>
            <a:endParaRPr lang="en-US"/>
          </a:p>
        </p:txBody>
      </p:sp>
      <p:pic>
        <p:nvPicPr>
          <p:cNvPr id="58373" name="Picture 9" descr="Black Text for Powerpoint"/>
          <p:cNvPicPr>
            <a:picLocks noChangeAspect="1" noChangeArrowheads="1"/>
          </p:cNvPicPr>
          <p:nvPr/>
        </p:nvPicPr>
        <p:blipFill>
          <a:blip r:embed="rId2"/>
          <a:srcRect/>
          <a:stretch>
            <a:fillRect/>
          </a:stretch>
        </p:blipFill>
        <p:spPr bwMode="auto">
          <a:xfrm>
            <a:off x="7086600" y="65088"/>
            <a:ext cx="1981200" cy="468312"/>
          </a:xfrm>
          <a:prstGeom prst="rect">
            <a:avLst/>
          </a:prstGeom>
          <a:noFill/>
          <a:ln w="9525">
            <a:noFill/>
            <a:miter lim="800000"/>
            <a:headEnd/>
            <a:tailEnd/>
          </a:ln>
        </p:spPr>
      </p:pic>
      <p:sp>
        <p:nvSpPr>
          <p:cNvPr id="7" name="TextBox 6"/>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58375" name="Picture 7" descr="norcaloaug_logo.gif"/>
          <p:cNvPicPr>
            <a:picLocks noChangeAspect="1"/>
          </p:cNvPicPr>
          <p:nvPr/>
        </p:nvPicPr>
        <p:blipFill>
          <a:blip r:embed="rId3"/>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mtClean="0"/>
              <a:t>Accounts Payable</a:t>
            </a:r>
          </a:p>
        </p:txBody>
      </p:sp>
      <p:sp>
        <p:nvSpPr>
          <p:cNvPr id="59394" name="Content Placeholder 2"/>
          <p:cNvSpPr>
            <a:spLocks noGrp="1"/>
          </p:cNvSpPr>
          <p:nvPr>
            <p:ph idx="1"/>
          </p:nvPr>
        </p:nvSpPr>
        <p:spPr/>
        <p:txBody>
          <a:bodyPr/>
          <a:lstStyle/>
          <a:p>
            <a:pPr eaLnBrk="1" hangingPunct="1"/>
            <a:r>
              <a:rPr lang="en-US" dirty="0" smtClean="0"/>
              <a:t>Accounts Payable has gone a retrofit change on the Invoice and Payment functions</a:t>
            </a:r>
          </a:p>
          <a:p>
            <a:pPr eaLnBrk="1" hangingPunct="1"/>
            <a:r>
              <a:rPr lang="en-US" dirty="0" smtClean="0"/>
              <a:t>There is additional region - Lines - between the Header and the Distribution</a:t>
            </a:r>
          </a:p>
          <a:p>
            <a:pPr eaLnBrk="1" hangingPunct="1"/>
            <a:r>
              <a:rPr lang="en-US" dirty="0" smtClean="0"/>
              <a:t>The FA Book Name can be identified on the distribution and line level</a:t>
            </a:r>
          </a:p>
          <a:p>
            <a:pPr eaLnBrk="1" hangingPunct="1"/>
            <a:r>
              <a:rPr lang="en-US" dirty="0" smtClean="0"/>
              <a:t>Payment Manager is a new concept for Payment processing</a:t>
            </a:r>
          </a:p>
          <a:p>
            <a:pPr eaLnBrk="1" hangingPunct="1"/>
            <a:endParaRPr lang="en-US" dirty="0" smtClean="0"/>
          </a:p>
        </p:txBody>
      </p:sp>
      <p:sp>
        <p:nvSpPr>
          <p:cNvPr id="4" name="Footer Placeholder 3"/>
          <p:cNvSpPr>
            <a:spLocks noGrp="1"/>
          </p:cNvSpPr>
          <p:nvPr>
            <p:ph type="ftr" sz="quarter" idx="11"/>
          </p:nvPr>
        </p:nvSpPr>
        <p:spPr/>
        <p:txBody>
          <a:bodyPr/>
          <a:lstStyle/>
          <a:p>
            <a:pPr>
              <a:defRPr/>
            </a:pPr>
            <a:r>
              <a:rPr lang="en-US"/>
              <a:t>NorCalOAUG Training Day - August 24th, 2012</a:t>
            </a:r>
          </a:p>
        </p:txBody>
      </p:sp>
      <p:sp>
        <p:nvSpPr>
          <p:cNvPr id="5" name="Slide Number Placeholder 4"/>
          <p:cNvSpPr>
            <a:spLocks noGrp="1"/>
          </p:cNvSpPr>
          <p:nvPr>
            <p:ph type="sldNum" sz="quarter" idx="12"/>
          </p:nvPr>
        </p:nvSpPr>
        <p:spPr/>
        <p:txBody>
          <a:bodyPr/>
          <a:lstStyle/>
          <a:p>
            <a:pPr>
              <a:defRPr/>
            </a:pPr>
            <a:fld id="{2349A2CA-45DE-40B7-B220-FD296D4F4C93}" type="slidenum">
              <a:rPr lang="en-US"/>
              <a:pPr>
                <a:defRPr/>
              </a:pPr>
              <a:t>21</a:t>
            </a:fld>
            <a:endParaRPr lang="en-US"/>
          </a:p>
        </p:txBody>
      </p:sp>
      <p:pic>
        <p:nvPicPr>
          <p:cNvPr id="59397" name="Picture 9" descr="Black Text for Powerpoint"/>
          <p:cNvPicPr>
            <a:picLocks noChangeAspect="1" noChangeArrowheads="1"/>
          </p:cNvPicPr>
          <p:nvPr/>
        </p:nvPicPr>
        <p:blipFill>
          <a:blip r:embed="rId2"/>
          <a:srcRect/>
          <a:stretch>
            <a:fillRect/>
          </a:stretch>
        </p:blipFill>
        <p:spPr bwMode="auto">
          <a:xfrm>
            <a:off x="7086600" y="65088"/>
            <a:ext cx="1981200" cy="468312"/>
          </a:xfrm>
          <a:prstGeom prst="rect">
            <a:avLst/>
          </a:prstGeom>
          <a:noFill/>
          <a:ln w="9525">
            <a:noFill/>
            <a:miter lim="800000"/>
            <a:headEnd/>
            <a:tailEnd/>
          </a:ln>
        </p:spPr>
      </p:pic>
      <p:sp>
        <p:nvSpPr>
          <p:cNvPr id="8" name="TextBox 7"/>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59399" name="Picture 8" descr="norcaloaug_logo.gif"/>
          <p:cNvPicPr>
            <a:picLocks noChangeAspect="1"/>
          </p:cNvPicPr>
          <p:nvPr/>
        </p:nvPicPr>
        <p:blipFill>
          <a:blip r:embed="rId3"/>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smtClean="0"/>
              <a:t>New AP Invoice Form</a:t>
            </a:r>
          </a:p>
        </p:txBody>
      </p:sp>
      <p:sp>
        <p:nvSpPr>
          <p:cNvPr id="3" name="Footer Placeholder 2"/>
          <p:cNvSpPr>
            <a:spLocks noGrp="1"/>
          </p:cNvSpPr>
          <p:nvPr>
            <p:ph type="ftr" sz="quarter" idx="11"/>
          </p:nvPr>
        </p:nvSpPr>
        <p:spPr/>
        <p:txBody>
          <a:bodyPr/>
          <a:lstStyle/>
          <a:p>
            <a:pPr>
              <a:defRPr/>
            </a:pPr>
            <a:r>
              <a:rPr lang="en-US"/>
              <a:t>NorCalOAUG Training Day - August 24th, 2012</a:t>
            </a:r>
          </a:p>
        </p:txBody>
      </p:sp>
      <p:sp>
        <p:nvSpPr>
          <p:cNvPr id="4" name="Slide Number Placeholder 3"/>
          <p:cNvSpPr>
            <a:spLocks noGrp="1"/>
          </p:cNvSpPr>
          <p:nvPr>
            <p:ph type="sldNum" sz="quarter" idx="12"/>
          </p:nvPr>
        </p:nvSpPr>
        <p:spPr/>
        <p:txBody>
          <a:bodyPr/>
          <a:lstStyle/>
          <a:p>
            <a:pPr>
              <a:defRPr/>
            </a:pPr>
            <a:fld id="{98BA7F1A-377F-4EAD-A16A-D1F0C83E3AC0}" type="slidenum">
              <a:rPr lang="en-US"/>
              <a:pPr>
                <a:defRPr/>
              </a:pPr>
              <a:t>22</a:t>
            </a:fld>
            <a:endParaRPr lang="en-US"/>
          </a:p>
        </p:txBody>
      </p:sp>
      <p:pic>
        <p:nvPicPr>
          <p:cNvPr id="60420" name="Picture 3"/>
          <p:cNvPicPr>
            <a:picLocks noChangeAspect="1" noChangeArrowheads="1"/>
          </p:cNvPicPr>
          <p:nvPr/>
        </p:nvPicPr>
        <p:blipFill>
          <a:blip r:embed="rId2"/>
          <a:srcRect/>
          <a:stretch>
            <a:fillRect/>
          </a:stretch>
        </p:blipFill>
        <p:spPr bwMode="auto">
          <a:xfrm>
            <a:off x="228600" y="1109663"/>
            <a:ext cx="8686800" cy="5214937"/>
          </a:xfrm>
          <a:prstGeom prst="rect">
            <a:avLst/>
          </a:prstGeom>
          <a:noFill/>
          <a:ln w="9525">
            <a:noFill/>
            <a:miter lim="800000"/>
            <a:headEnd/>
            <a:tailEnd/>
          </a:ln>
        </p:spPr>
      </p:pic>
      <p:pic>
        <p:nvPicPr>
          <p:cNvPr id="60421" name="Picture 9" descr="Black Text for Powerpoint"/>
          <p:cNvPicPr>
            <a:picLocks noChangeAspect="1" noChangeArrowheads="1"/>
          </p:cNvPicPr>
          <p:nvPr/>
        </p:nvPicPr>
        <p:blipFill>
          <a:blip r:embed="rId3"/>
          <a:srcRect/>
          <a:stretch>
            <a:fillRect/>
          </a:stretch>
        </p:blipFill>
        <p:spPr bwMode="auto">
          <a:xfrm>
            <a:off x="7086600" y="65088"/>
            <a:ext cx="1981200" cy="468312"/>
          </a:xfrm>
          <a:prstGeom prst="rect">
            <a:avLst/>
          </a:prstGeom>
          <a:noFill/>
          <a:ln w="9525">
            <a:noFill/>
            <a:miter lim="800000"/>
            <a:headEnd/>
            <a:tailEnd/>
          </a:ln>
        </p:spPr>
      </p:pic>
      <p:sp>
        <p:nvSpPr>
          <p:cNvPr id="8" name="TextBox 7"/>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60423" name="Picture 8" descr="norcaloaug_logo.gif"/>
          <p:cNvPicPr>
            <a:picLocks noChangeAspect="1"/>
          </p:cNvPicPr>
          <p:nvPr/>
        </p:nvPicPr>
        <p:blipFill>
          <a:blip r:embed="rId4"/>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idx="4294967295"/>
          </p:nvPr>
        </p:nvSpPr>
        <p:spPr/>
        <p:txBody>
          <a:bodyPr/>
          <a:lstStyle/>
          <a:p>
            <a:pPr eaLnBrk="1" hangingPunct="1"/>
            <a:r>
              <a:rPr lang="en-US" dirty="0" smtClean="0"/>
              <a:t>New Payments Dashboard</a:t>
            </a:r>
          </a:p>
        </p:txBody>
      </p:sp>
      <p:sp>
        <p:nvSpPr>
          <p:cNvPr id="3" name="Footer Placeholder 2"/>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dirty="0" err="1">
                <a:solidFill>
                  <a:schemeClr val="tx1">
                    <a:tint val="75000"/>
                  </a:schemeClr>
                </a:solidFill>
                <a:latin typeface="+mn-lt"/>
              </a:rPr>
              <a:t>NorCalOAUG</a:t>
            </a:r>
            <a:r>
              <a:rPr lang="en-US" sz="1200" dirty="0">
                <a:solidFill>
                  <a:schemeClr val="tx1">
                    <a:tint val="75000"/>
                  </a:schemeClr>
                </a:solidFill>
                <a:latin typeface="+mn-lt"/>
              </a:rPr>
              <a:t> Training Day - August 24th, 2012</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FDF13A0-C43E-44D3-8CB2-50807C352A95}" type="slidenum">
              <a:rPr lang="en-US" sz="1200">
                <a:solidFill>
                  <a:schemeClr val="tx1">
                    <a:tint val="75000"/>
                  </a:schemeClr>
                </a:solidFill>
                <a:latin typeface="+mn-lt"/>
              </a:rPr>
              <a:pPr algn="r" fontAlgn="auto">
                <a:spcBef>
                  <a:spcPts val="0"/>
                </a:spcBef>
                <a:spcAft>
                  <a:spcPts val="0"/>
                </a:spcAft>
                <a:defRPr/>
              </a:pPr>
              <a:t>23</a:t>
            </a:fld>
            <a:endParaRPr lang="en-US" sz="1200">
              <a:solidFill>
                <a:schemeClr val="tx1">
                  <a:tint val="75000"/>
                </a:schemeClr>
              </a:solidFill>
              <a:latin typeface="+mn-lt"/>
            </a:endParaRPr>
          </a:p>
        </p:txBody>
      </p:sp>
      <p:pic>
        <p:nvPicPr>
          <p:cNvPr id="61444" name="Picture 9" descr="Black Text for Powerpoint"/>
          <p:cNvPicPr>
            <a:picLocks noChangeAspect="1" noChangeArrowheads="1"/>
          </p:cNvPicPr>
          <p:nvPr/>
        </p:nvPicPr>
        <p:blipFill>
          <a:blip r:embed="rId2"/>
          <a:srcRect/>
          <a:stretch>
            <a:fillRect/>
          </a:stretch>
        </p:blipFill>
        <p:spPr bwMode="auto">
          <a:xfrm>
            <a:off x="7086600" y="65088"/>
            <a:ext cx="1981200" cy="468312"/>
          </a:xfrm>
          <a:prstGeom prst="rect">
            <a:avLst/>
          </a:prstGeom>
          <a:noFill/>
          <a:ln w="9525">
            <a:noFill/>
            <a:miter lim="800000"/>
            <a:headEnd/>
            <a:tailEnd/>
          </a:ln>
        </p:spPr>
      </p:pic>
      <p:sp>
        <p:nvSpPr>
          <p:cNvPr id="8" name="TextBox 7"/>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61446" name="Picture 8" descr="norcaloaug_logo.gif"/>
          <p:cNvPicPr>
            <a:picLocks noChangeAspect="1"/>
          </p:cNvPicPr>
          <p:nvPr/>
        </p:nvPicPr>
        <p:blipFill>
          <a:blip r:embed="rId3"/>
          <a:srcRect/>
          <a:stretch>
            <a:fillRect/>
          </a:stretch>
        </p:blipFill>
        <p:spPr bwMode="auto">
          <a:xfrm>
            <a:off x="76200" y="6451600"/>
            <a:ext cx="838200" cy="406400"/>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0" y="1243285"/>
            <a:ext cx="9067800" cy="500511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dirty="0" err="1">
                <a:solidFill>
                  <a:schemeClr val="tx1">
                    <a:tint val="75000"/>
                  </a:schemeClr>
                </a:solidFill>
                <a:latin typeface="+mn-lt"/>
              </a:rPr>
              <a:t>NorCalOAUG</a:t>
            </a:r>
            <a:r>
              <a:rPr lang="en-US" sz="1200" dirty="0">
                <a:solidFill>
                  <a:schemeClr val="tx1">
                    <a:tint val="75000"/>
                  </a:schemeClr>
                </a:solidFill>
                <a:latin typeface="+mn-lt"/>
              </a:rPr>
              <a:t> Training Day - August 24th, 2012</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FDF13A0-C43E-44D3-8CB2-50807C352A95}" type="slidenum">
              <a:rPr lang="en-US" sz="1200">
                <a:solidFill>
                  <a:schemeClr val="tx1">
                    <a:tint val="75000"/>
                  </a:schemeClr>
                </a:solidFill>
                <a:latin typeface="+mn-lt"/>
              </a:rPr>
              <a:pPr algn="r" fontAlgn="auto">
                <a:spcBef>
                  <a:spcPts val="0"/>
                </a:spcBef>
                <a:spcAft>
                  <a:spcPts val="0"/>
                </a:spcAft>
                <a:defRPr/>
              </a:pPr>
              <a:t>24</a:t>
            </a:fld>
            <a:endParaRPr lang="en-US" sz="1200">
              <a:solidFill>
                <a:schemeClr val="tx1">
                  <a:tint val="75000"/>
                </a:schemeClr>
              </a:solidFill>
              <a:latin typeface="+mn-lt"/>
            </a:endParaRPr>
          </a:p>
        </p:txBody>
      </p:sp>
      <p:pic>
        <p:nvPicPr>
          <p:cNvPr id="61444" name="Picture 9" descr="Black Text for Powerpoint"/>
          <p:cNvPicPr>
            <a:picLocks noChangeAspect="1" noChangeArrowheads="1"/>
          </p:cNvPicPr>
          <p:nvPr/>
        </p:nvPicPr>
        <p:blipFill>
          <a:blip r:embed="rId2"/>
          <a:srcRect/>
          <a:stretch>
            <a:fillRect/>
          </a:stretch>
        </p:blipFill>
        <p:spPr bwMode="auto">
          <a:xfrm>
            <a:off x="7086600" y="65088"/>
            <a:ext cx="1981200" cy="468312"/>
          </a:xfrm>
          <a:prstGeom prst="rect">
            <a:avLst/>
          </a:prstGeom>
          <a:noFill/>
          <a:ln w="9525">
            <a:noFill/>
            <a:miter lim="800000"/>
            <a:headEnd/>
            <a:tailEnd/>
          </a:ln>
        </p:spPr>
      </p:pic>
      <p:sp>
        <p:nvSpPr>
          <p:cNvPr id="8" name="TextBox 7"/>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61446" name="Picture 8" descr="norcaloaug_logo.gif"/>
          <p:cNvPicPr>
            <a:picLocks noChangeAspect="1"/>
          </p:cNvPicPr>
          <p:nvPr/>
        </p:nvPicPr>
        <p:blipFill>
          <a:blip r:embed="rId3"/>
          <a:srcRect/>
          <a:stretch>
            <a:fillRect/>
          </a:stretch>
        </p:blipFill>
        <p:spPr bwMode="auto">
          <a:xfrm>
            <a:off x="76200" y="6451600"/>
            <a:ext cx="838200" cy="406400"/>
          </a:xfrm>
          <a:prstGeom prst="rect">
            <a:avLst/>
          </a:prstGeom>
          <a:noFill/>
          <a:ln w="9525">
            <a:noFill/>
            <a:miter lim="800000"/>
            <a:headEnd/>
            <a:tailEnd/>
          </a:ln>
        </p:spPr>
      </p:pic>
      <p:pic>
        <p:nvPicPr>
          <p:cNvPr id="5" name="Picture 4"/>
          <p:cNvPicPr>
            <a:picLocks noChangeAspect="1"/>
          </p:cNvPicPr>
          <p:nvPr/>
        </p:nvPicPr>
        <p:blipFill>
          <a:blip r:embed="rId4"/>
          <a:stretch>
            <a:fillRect/>
          </a:stretch>
        </p:blipFill>
        <p:spPr>
          <a:xfrm>
            <a:off x="0" y="762000"/>
            <a:ext cx="9144000" cy="5562600"/>
          </a:xfrm>
          <a:prstGeom prst="rect">
            <a:avLst/>
          </a:prstGeom>
        </p:spPr>
      </p:pic>
      <p:sp>
        <p:nvSpPr>
          <p:cNvPr id="11" name="Title 1"/>
          <p:cNvSpPr txBox="1">
            <a:spLocks/>
          </p:cNvSpPr>
          <p:nvPr/>
        </p:nvSpPr>
        <p:spPr bwMode="auto">
          <a:xfrm>
            <a:off x="0" y="-381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t>New Payments Dashboard</a:t>
            </a:r>
          </a:p>
        </p:txBody>
      </p:sp>
    </p:spTree>
    <p:extLst>
      <p:ext uri="{BB962C8B-B14F-4D97-AF65-F5344CB8AC3E}">
        <p14:creationId xmlns:p14="http://schemas.microsoft.com/office/powerpoint/2010/main" val="3037599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smtClean="0"/>
              <a:t>Accounts Receivable </a:t>
            </a:r>
          </a:p>
        </p:txBody>
      </p:sp>
      <p:sp>
        <p:nvSpPr>
          <p:cNvPr id="62466" name="Content Placeholder 2"/>
          <p:cNvSpPr>
            <a:spLocks noGrp="1"/>
          </p:cNvSpPr>
          <p:nvPr>
            <p:ph idx="1"/>
          </p:nvPr>
        </p:nvSpPr>
        <p:spPr/>
        <p:txBody>
          <a:bodyPr/>
          <a:lstStyle/>
          <a:p>
            <a:pPr marL="609600" indent="-609600" eaLnBrk="1" hangingPunct="1"/>
            <a:r>
              <a:rPr lang="en-US" smtClean="0"/>
              <a:t>Major change is the COGS and Revenue Recognition matching – happens simultaneously</a:t>
            </a:r>
          </a:p>
          <a:p>
            <a:pPr marL="609600" indent="-609600" eaLnBrk="1" hangingPunct="1"/>
            <a:r>
              <a:rPr lang="en-US" smtClean="0"/>
              <a:t>However, you can now apply receipts to a line on an AR Invoice</a:t>
            </a:r>
          </a:p>
          <a:p>
            <a:pPr marL="609600" indent="-609600" eaLnBrk="1" hangingPunct="1"/>
            <a:r>
              <a:rPr lang="en-US" smtClean="0"/>
              <a:t>Customer form has changed drastically</a:t>
            </a:r>
          </a:p>
          <a:p>
            <a:pPr marL="609600" indent="-609600" eaLnBrk="1" hangingPunct="1"/>
            <a:r>
              <a:rPr lang="en-US" smtClean="0"/>
              <a:t>The Customer form has been moved to the TCA architecture</a:t>
            </a:r>
          </a:p>
        </p:txBody>
      </p:sp>
      <p:sp>
        <p:nvSpPr>
          <p:cNvPr id="4" name="Footer Placeholder 3"/>
          <p:cNvSpPr>
            <a:spLocks noGrp="1"/>
          </p:cNvSpPr>
          <p:nvPr>
            <p:ph type="ftr" sz="quarter" idx="11"/>
          </p:nvPr>
        </p:nvSpPr>
        <p:spPr/>
        <p:txBody>
          <a:bodyPr/>
          <a:lstStyle/>
          <a:p>
            <a:pPr>
              <a:defRPr/>
            </a:pPr>
            <a:r>
              <a:rPr lang="en-US"/>
              <a:t>NorCalOAUG Training Day - August 24th, 2012</a:t>
            </a:r>
          </a:p>
        </p:txBody>
      </p:sp>
      <p:sp>
        <p:nvSpPr>
          <p:cNvPr id="5" name="Slide Number Placeholder 4"/>
          <p:cNvSpPr>
            <a:spLocks noGrp="1"/>
          </p:cNvSpPr>
          <p:nvPr>
            <p:ph type="sldNum" sz="quarter" idx="12"/>
          </p:nvPr>
        </p:nvSpPr>
        <p:spPr/>
        <p:txBody>
          <a:bodyPr/>
          <a:lstStyle/>
          <a:p>
            <a:pPr>
              <a:defRPr/>
            </a:pPr>
            <a:fld id="{89E03435-166E-4018-A76D-4554AE9B8D16}" type="slidenum">
              <a:rPr lang="en-US"/>
              <a:pPr>
                <a:defRPr/>
              </a:pPr>
              <a:t>25</a:t>
            </a:fld>
            <a:endParaRPr lang="en-US"/>
          </a:p>
        </p:txBody>
      </p:sp>
      <p:pic>
        <p:nvPicPr>
          <p:cNvPr id="62469" name="Picture 9" descr="Black Text for Powerpoint"/>
          <p:cNvPicPr>
            <a:picLocks noChangeAspect="1" noChangeArrowheads="1"/>
          </p:cNvPicPr>
          <p:nvPr/>
        </p:nvPicPr>
        <p:blipFill>
          <a:blip r:embed="rId2"/>
          <a:srcRect/>
          <a:stretch>
            <a:fillRect/>
          </a:stretch>
        </p:blipFill>
        <p:spPr bwMode="auto">
          <a:xfrm>
            <a:off x="7086600" y="65088"/>
            <a:ext cx="1981200" cy="468312"/>
          </a:xfrm>
          <a:prstGeom prst="rect">
            <a:avLst/>
          </a:prstGeom>
          <a:noFill/>
          <a:ln w="9525">
            <a:noFill/>
            <a:miter lim="800000"/>
            <a:headEnd/>
            <a:tailEnd/>
          </a:ln>
        </p:spPr>
      </p:pic>
      <p:sp>
        <p:nvSpPr>
          <p:cNvPr id="8" name="TextBox 7"/>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62471" name="Picture 8" descr="norcaloaug_logo.gif"/>
          <p:cNvPicPr>
            <a:picLocks noChangeAspect="1"/>
          </p:cNvPicPr>
          <p:nvPr/>
        </p:nvPicPr>
        <p:blipFill>
          <a:blip r:embed="rId3"/>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smtClean="0"/>
              <a:t>New Customer Form</a:t>
            </a:r>
          </a:p>
        </p:txBody>
      </p:sp>
      <p:sp>
        <p:nvSpPr>
          <p:cNvPr id="3" name="Footer Placeholder 2"/>
          <p:cNvSpPr>
            <a:spLocks noGrp="1"/>
          </p:cNvSpPr>
          <p:nvPr>
            <p:ph type="ftr" sz="quarter" idx="11"/>
          </p:nvPr>
        </p:nvSpPr>
        <p:spPr/>
        <p:txBody>
          <a:bodyPr/>
          <a:lstStyle/>
          <a:p>
            <a:pPr>
              <a:defRPr/>
            </a:pPr>
            <a:r>
              <a:rPr lang="en-US"/>
              <a:t>NorCalOAUG Training Day - August 24th, 2012</a:t>
            </a:r>
          </a:p>
        </p:txBody>
      </p:sp>
      <p:sp>
        <p:nvSpPr>
          <p:cNvPr id="4" name="Slide Number Placeholder 3"/>
          <p:cNvSpPr>
            <a:spLocks noGrp="1"/>
          </p:cNvSpPr>
          <p:nvPr>
            <p:ph type="sldNum" sz="quarter" idx="12"/>
          </p:nvPr>
        </p:nvSpPr>
        <p:spPr/>
        <p:txBody>
          <a:bodyPr/>
          <a:lstStyle/>
          <a:p>
            <a:pPr>
              <a:defRPr/>
            </a:pPr>
            <a:fld id="{3111A012-007B-42F6-A28D-515CB6022BB6}" type="slidenum">
              <a:rPr lang="en-US"/>
              <a:pPr>
                <a:defRPr/>
              </a:pPr>
              <a:t>26</a:t>
            </a:fld>
            <a:endParaRPr lang="en-US"/>
          </a:p>
        </p:txBody>
      </p:sp>
      <p:pic>
        <p:nvPicPr>
          <p:cNvPr id="63492" name="Picture 2"/>
          <p:cNvPicPr>
            <a:picLocks noChangeAspect="1" noChangeArrowheads="1"/>
          </p:cNvPicPr>
          <p:nvPr/>
        </p:nvPicPr>
        <p:blipFill>
          <a:blip r:embed="rId2"/>
          <a:srcRect/>
          <a:stretch>
            <a:fillRect/>
          </a:stretch>
        </p:blipFill>
        <p:spPr bwMode="auto">
          <a:xfrm>
            <a:off x="152400" y="1143000"/>
            <a:ext cx="8763000" cy="5157788"/>
          </a:xfrm>
          <a:prstGeom prst="rect">
            <a:avLst/>
          </a:prstGeom>
          <a:noFill/>
          <a:ln w="9525">
            <a:noFill/>
            <a:miter lim="800000"/>
            <a:headEnd/>
            <a:tailEnd/>
          </a:ln>
        </p:spPr>
      </p:pic>
      <p:pic>
        <p:nvPicPr>
          <p:cNvPr id="63493" name="Picture 9" descr="Black Text for Powerpoint"/>
          <p:cNvPicPr>
            <a:picLocks noChangeAspect="1" noChangeArrowheads="1"/>
          </p:cNvPicPr>
          <p:nvPr/>
        </p:nvPicPr>
        <p:blipFill>
          <a:blip r:embed="rId3"/>
          <a:srcRect/>
          <a:stretch>
            <a:fillRect/>
          </a:stretch>
        </p:blipFill>
        <p:spPr bwMode="auto">
          <a:xfrm>
            <a:off x="7086600" y="65088"/>
            <a:ext cx="1981200" cy="468312"/>
          </a:xfrm>
          <a:prstGeom prst="rect">
            <a:avLst/>
          </a:prstGeom>
          <a:noFill/>
          <a:ln w="9525">
            <a:noFill/>
            <a:miter lim="800000"/>
            <a:headEnd/>
            <a:tailEnd/>
          </a:ln>
        </p:spPr>
      </p:pic>
      <p:sp>
        <p:nvSpPr>
          <p:cNvPr id="8" name="TextBox 7"/>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63495" name="Picture 8" descr="norcaloaug_logo.gif"/>
          <p:cNvPicPr>
            <a:picLocks noChangeAspect="1"/>
          </p:cNvPicPr>
          <p:nvPr/>
        </p:nvPicPr>
        <p:blipFill>
          <a:blip r:embed="rId4"/>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smtClean="0"/>
              <a:t>Fixed Assets</a:t>
            </a:r>
          </a:p>
        </p:txBody>
      </p:sp>
      <p:sp>
        <p:nvSpPr>
          <p:cNvPr id="64514" name="Content Placeholder 2"/>
          <p:cNvSpPr>
            <a:spLocks noGrp="1"/>
          </p:cNvSpPr>
          <p:nvPr>
            <p:ph idx="1"/>
          </p:nvPr>
        </p:nvSpPr>
        <p:spPr>
          <a:xfrm>
            <a:off x="457200" y="1524000"/>
            <a:ext cx="8229600" cy="4525963"/>
          </a:xfrm>
        </p:spPr>
        <p:txBody>
          <a:bodyPr/>
          <a:lstStyle/>
          <a:p>
            <a:pPr eaLnBrk="1" hangingPunct="1"/>
            <a:r>
              <a:rPr lang="en-US" dirty="0" smtClean="0"/>
              <a:t>You can now make changes to an Asset and the system will automatically roll-back depreciation for that asset</a:t>
            </a:r>
            <a:br>
              <a:rPr lang="en-US" dirty="0" smtClean="0"/>
            </a:br>
            <a:endParaRPr lang="en-US" dirty="0" smtClean="0"/>
          </a:p>
          <a:p>
            <a:pPr eaLnBrk="1" hangingPunct="1"/>
            <a:r>
              <a:rPr lang="en-US" dirty="0" smtClean="0"/>
              <a:t>R11i:  You </a:t>
            </a:r>
            <a:r>
              <a:rPr lang="en-US" dirty="0" smtClean="0"/>
              <a:t>can separately run depreciation </a:t>
            </a:r>
            <a:r>
              <a:rPr lang="en-US" b="1" dirty="0" smtClean="0">
                <a:solidFill>
                  <a:srgbClr val="FF0000"/>
                </a:solidFill>
              </a:rPr>
              <a:t>without</a:t>
            </a:r>
            <a:r>
              <a:rPr lang="en-US" dirty="0" smtClean="0"/>
              <a:t> closing the F/A accounting period</a:t>
            </a:r>
          </a:p>
          <a:p>
            <a:pPr eaLnBrk="1" hangingPunct="1"/>
            <a:endParaRPr lang="en-US" dirty="0" smtClean="0"/>
          </a:p>
          <a:p>
            <a:pPr eaLnBrk="1" hangingPunct="1"/>
            <a:r>
              <a:rPr lang="en-US" dirty="0" smtClean="0"/>
              <a:t>You can then run “Create Accounting” multiple times</a:t>
            </a:r>
          </a:p>
        </p:txBody>
      </p:sp>
      <p:sp>
        <p:nvSpPr>
          <p:cNvPr id="4" name="Footer Placeholder 3"/>
          <p:cNvSpPr>
            <a:spLocks noGrp="1"/>
          </p:cNvSpPr>
          <p:nvPr>
            <p:ph type="ftr" sz="quarter" idx="11"/>
          </p:nvPr>
        </p:nvSpPr>
        <p:spPr/>
        <p:txBody>
          <a:bodyPr/>
          <a:lstStyle/>
          <a:p>
            <a:pPr>
              <a:defRPr/>
            </a:pPr>
            <a:r>
              <a:rPr lang="en-US"/>
              <a:t>NorCalOAUG Training Day - August 24th, 2012</a:t>
            </a:r>
          </a:p>
        </p:txBody>
      </p:sp>
      <p:sp>
        <p:nvSpPr>
          <p:cNvPr id="5" name="Slide Number Placeholder 4"/>
          <p:cNvSpPr>
            <a:spLocks noGrp="1"/>
          </p:cNvSpPr>
          <p:nvPr>
            <p:ph type="sldNum" sz="quarter" idx="12"/>
          </p:nvPr>
        </p:nvSpPr>
        <p:spPr/>
        <p:txBody>
          <a:bodyPr/>
          <a:lstStyle/>
          <a:p>
            <a:pPr>
              <a:defRPr/>
            </a:pPr>
            <a:fld id="{F2FF66CB-2D09-4DD0-ACA6-201A2A838C09}" type="slidenum">
              <a:rPr lang="en-US"/>
              <a:pPr>
                <a:defRPr/>
              </a:pPr>
              <a:t>27</a:t>
            </a:fld>
            <a:endParaRPr lang="en-US"/>
          </a:p>
        </p:txBody>
      </p:sp>
      <p:pic>
        <p:nvPicPr>
          <p:cNvPr id="64517" name="Picture 9" descr="Black Text for Powerpoint"/>
          <p:cNvPicPr>
            <a:picLocks noChangeAspect="1" noChangeArrowheads="1"/>
          </p:cNvPicPr>
          <p:nvPr/>
        </p:nvPicPr>
        <p:blipFill>
          <a:blip r:embed="rId2"/>
          <a:srcRect/>
          <a:stretch>
            <a:fillRect/>
          </a:stretch>
        </p:blipFill>
        <p:spPr bwMode="auto">
          <a:xfrm>
            <a:off x="7086600" y="65088"/>
            <a:ext cx="1981200" cy="468312"/>
          </a:xfrm>
          <a:prstGeom prst="rect">
            <a:avLst/>
          </a:prstGeom>
          <a:noFill/>
          <a:ln w="9525">
            <a:noFill/>
            <a:miter lim="800000"/>
            <a:headEnd/>
            <a:tailEnd/>
          </a:ln>
        </p:spPr>
      </p:pic>
      <p:sp>
        <p:nvSpPr>
          <p:cNvPr id="8" name="TextBox 7"/>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64519" name="Picture 8" descr="norcaloaug_logo.gif"/>
          <p:cNvPicPr>
            <a:picLocks noChangeAspect="1"/>
          </p:cNvPicPr>
          <p:nvPr/>
        </p:nvPicPr>
        <p:blipFill>
          <a:blip r:embed="rId3"/>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smtClean="0"/>
              <a:t>Cash Management</a:t>
            </a:r>
          </a:p>
        </p:txBody>
      </p:sp>
      <p:sp>
        <p:nvSpPr>
          <p:cNvPr id="65538" name="Content Placeholder 2"/>
          <p:cNvSpPr>
            <a:spLocks noGrp="1"/>
          </p:cNvSpPr>
          <p:nvPr>
            <p:ph idx="1"/>
          </p:nvPr>
        </p:nvSpPr>
        <p:spPr/>
        <p:txBody>
          <a:bodyPr/>
          <a:lstStyle/>
          <a:p>
            <a:pPr eaLnBrk="1" hangingPunct="1"/>
            <a:r>
              <a:rPr lang="en-US" smtClean="0"/>
              <a:t>Cash Management now “owns” Banks!</a:t>
            </a:r>
          </a:p>
          <a:p>
            <a:pPr eaLnBrk="1" hangingPunct="1"/>
            <a:r>
              <a:rPr lang="en-US" smtClean="0"/>
              <a:t>You need to log in to Cash Management to create Bank and Account Information</a:t>
            </a:r>
          </a:p>
          <a:p>
            <a:pPr eaLnBrk="1" hangingPunct="1"/>
            <a:r>
              <a:rPr lang="en-US" smtClean="0"/>
              <a:t>You MUST assign the Cash Management responsibility using UMX – User Management</a:t>
            </a:r>
          </a:p>
          <a:p>
            <a:pPr eaLnBrk="1" hangingPunct="1"/>
            <a:r>
              <a:rPr lang="en-US" smtClean="0"/>
              <a:t>This MUST be done using the SYSADMIN User, not the responsibility!</a:t>
            </a:r>
          </a:p>
          <a:p>
            <a:pPr eaLnBrk="1" hangingPunct="1"/>
            <a:endParaRPr lang="en-US" smtClean="0"/>
          </a:p>
        </p:txBody>
      </p:sp>
      <p:sp>
        <p:nvSpPr>
          <p:cNvPr id="4" name="Footer Placeholder 3"/>
          <p:cNvSpPr>
            <a:spLocks noGrp="1"/>
          </p:cNvSpPr>
          <p:nvPr>
            <p:ph type="ftr" sz="quarter" idx="11"/>
          </p:nvPr>
        </p:nvSpPr>
        <p:spPr/>
        <p:txBody>
          <a:bodyPr/>
          <a:lstStyle/>
          <a:p>
            <a:pPr>
              <a:defRPr/>
            </a:pPr>
            <a:r>
              <a:rPr lang="en-US"/>
              <a:t>NorCalOAUG Training Day - August 24th, 2012</a:t>
            </a:r>
          </a:p>
        </p:txBody>
      </p:sp>
      <p:sp>
        <p:nvSpPr>
          <p:cNvPr id="5" name="Slide Number Placeholder 4"/>
          <p:cNvSpPr>
            <a:spLocks noGrp="1"/>
          </p:cNvSpPr>
          <p:nvPr>
            <p:ph type="sldNum" sz="quarter" idx="12"/>
          </p:nvPr>
        </p:nvSpPr>
        <p:spPr/>
        <p:txBody>
          <a:bodyPr/>
          <a:lstStyle/>
          <a:p>
            <a:pPr>
              <a:defRPr/>
            </a:pPr>
            <a:fld id="{C809FC61-698B-4F13-A2BD-78396DE70B3C}" type="slidenum">
              <a:rPr lang="en-US"/>
              <a:pPr>
                <a:defRPr/>
              </a:pPr>
              <a:t>28</a:t>
            </a:fld>
            <a:endParaRPr lang="en-US"/>
          </a:p>
        </p:txBody>
      </p:sp>
      <p:pic>
        <p:nvPicPr>
          <p:cNvPr id="65541" name="Picture 9" descr="Black Text for Powerpoint"/>
          <p:cNvPicPr>
            <a:picLocks noChangeAspect="1" noChangeArrowheads="1"/>
          </p:cNvPicPr>
          <p:nvPr/>
        </p:nvPicPr>
        <p:blipFill>
          <a:blip r:embed="rId2"/>
          <a:srcRect/>
          <a:stretch>
            <a:fillRect/>
          </a:stretch>
        </p:blipFill>
        <p:spPr bwMode="auto">
          <a:xfrm>
            <a:off x="7086600" y="65088"/>
            <a:ext cx="1981200" cy="468312"/>
          </a:xfrm>
          <a:prstGeom prst="rect">
            <a:avLst/>
          </a:prstGeom>
          <a:noFill/>
          <a:ln w="9525">
            <a:noFill/>
            <a:miter lim="800000"/>
            <a:headEnd/>
            <a:tailEnd/>
          </a:ln>
        </p:spPr>
      </p:pic>
      <p:sp>
        <p:nvSpPr>
          <p:cNvPr id="8" name="TextBox 7"/>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65543" name="Picture 8" descr="norcaloaug_logo.gif"/>
          <p:cNvPicPr>
            <a:picLocks noChangeAspect="1"/>
          </p:cNvPicPr>
          <p:nvPr/>
        </p:nvPicPr>
        <p:blipFill>
          <a:blip r:embed="rId3"/>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152400"/>
            <a:ext cx="8229600" cy="1143000"/>
          </a:xfrm>
        </p:spPr>
        <p:txBody>
          <a:bodyPr/>
          <a:lstStyle/>
          <a:p>
            <a:pPr eaLnBrk="1" hangingPunct="1"/>
            <a:r>
              <a:rPr lang="en-US" smtClean="0"/>
              <a:t>Banks in Cash Management</a:t>
            </a:r>
          </a:p>
        </p:txBody>
      </p:sp>
      <p:sp>
        <p:nvSpPr>
          <p:cNvPr id="3" name="Footer Placeholder 2"/>
          <p:cNvSpPr>
            <a:spLocks noGrp="1"/>
          </p:cNvSpPr>
          <p:nvPr>
            <p:ph type="ftr" sz="quarter" idx="11"/>
          </p:nvPr>
        </p:nvSpPr>
        <p:spPr/>
        <p:txBody>
          <a:bodyPr/>
          <a:lstStyle/>
          <a:p>
            <a:pPr>
              <a:defRPr/>
            </a:pPr>
            <a:r>
              <a:rPr lang="en-US"/>
              <a:t>NorCalOAUG Training Day - August 24th, 2012</a:t>
            </a:r>
          </a:p>
        </p:txBody>
      </p:sp>
      <p:sp>
        <p:nvSpPr>
          <p:cNvPr id="4" name="Slide Number Placeholder 3"/>
          <p:cNvSpPr>
            <a:spLocks noGrp="1"/>
          </p:cNvSpPr>
          <p:nvPr>
            <p:ph type="sldNum" sz="quarter" idx="12"/>
          </p:nvPr>
        </p:nvSpPr>
        <p:spPr/>
        <p:txBody>
          <a:bodyPr/>
          <a:lstStyle/>
          <a:p>
            <a:pPr>
              <a:defRPr/>
            </a:pPr>
            <a:fld id="{DABD3B9E-FEB1-4221-AB52-5E47132AADB8}" type="slidenum">
              <a:rPr lang="en-US"/>
              <a:pPr>
                <a:defRPr/>
              </a:pPr>
              <a:t>29</a:t>
            </a:fld>
            <a:endParaRPr lang="en-US"/>
          </a:p>
        </p:txBody>
      </p:sp>
      <p:pic>
        <p:nvPicPr>
          <p:cNvPr id="66564" name="Picture 2"/>
          <p:cNvPicPr>
            <a:picLocks noChangeAspect="1" noChangeArrowheads="1"/>
          </p:cNvPicPr>
          <p:nvPr/>
        </p:nvPicPr>
        <p:blipFill>
          <a:blip r:embed="rId2"/>
          <a:srcRect/>
          <a:stretch>
            <a:fillRect/>
          </a:stretch>
        </p:blipFill>
        <p:spPr bwMode="auto">
          <a:xfrm>
            <a:off x="1371600" y="990600"/>
            <a:ext cx="6391275" cy="2857500"/>
          </a:xfrm>
          <a:prstGeom prst="rect">
            <a:avLst/>
          </a:prstGeom>
          <a:noFill/>
          <a:ln w="9525">
            <a:noFill/>
            <a:miter lim="800000"/>
            <a:headEnd/>
            <a:tailEnd/>
          </a:ln>
        </p:spPr>
      </p:pic>
      <p:pic>
        <p:nvPicPr>
          <p:cNvPr id="66565" name="Picture 3"/>
          <p:cNvPicPr>
            <a:picLocks noChangeAspect="1" noChangeArrowheads="1"/>
          </p:cNvPicPr>
          <p:nvPr/>
        </p:nvPicPr>
        <p:blipFill>
          <a:blip r:embed="rId3"/>
          <a:srcRect/>
          <a:stretch>
            <a:fillRect/>
          </a:stretch>
        </p:blipFill>
        <p:spPr bwMode="auto">
          <a:xfrm>
            <a:off x="228600" y="3276600"/>
            <a:ext cx="8686800" cy="3057525"/>
          </a:xfrm>
          <a:prstGeom prst="rect">
            <a:avLst/>
          </a:prstGeom>
          <a:noFill/>
          <a:ln w="9525">
            <a:noFill/>
            <a:miter lim="800000"/>
            <a:headEnd/>
            <a:tailEnd/>
          </a:ln>
        </p:spPr>
      </p:pic>
      <p:pic>
        <p:nvPicPr>
          <p:cNvPr id="66566" name="Picture 9" descr="Black Text for Powerpoint"/>
          <p:cNvPicPr>
            <a:picLocks noChangeAspect="1" noChangeArrowheads="1"/>
          </p:cNvPicPr>
          <p:nvPr/>
        </p:nvPicPr>
        <p:blipFill>
          <a:blip r:embed="rId4"/>
          <a:srcRect/>
          <a:stretch>
            <a:fillRect/>
          </a:stretch>
        </p:blipFill>
        <p:spPr bwMode="auto">
          <a:xfrm>
            <a:off x="7086600" y="65088"/>
            <a:ext cx="1981200" cy="468312"/>
          </a:xfrm>
          <a:prstGeom prst="rect">
            <a:avLst/>
          </a:prstGeom>
          <a:noFill/>
          <a:ln w="9525">
            <a:noFill/>
            <a:miter lim="800000"/>
            <a:headEnd/>
            <a:tailEnd/>
          </a:ln>
        </p:spPr>
      </p:pic>
      <p:sp>
        <p:nvSpPr>
          <p:cNvPr id="9" name="TextBox 8"/>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66568" name="Picture 9" descr="norcaloaug_logo.gif"/>
          <p:cNvPicPr>
            <a:picLocks noChangeAspect="1"/>
          </p:cNvPicPr>
          <p:nvPr/>
        </p:nvPicPr>
        <p:blipFill>
          <a:blip r:embed="rId5"/>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What is new and where</a:t>
            </a:r>
          </a:p>
        </p:txBody>
      </p:sp>
      <p:sp>
        <p:nvSpPr>
          <p:cNvPr id="5" name="Content Placeholder 4"/>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Overall</a:t>
            </a:r>
          </a:p>
          <a:p>
            <a:pPr eaLnBrk="1" fontAlgn="auto" hangingPunct="1">
              <a:spcAft>
                <a:spcPts val="0"/>
              </a:spcAft>
              <a:buFont typeface="Arial" pitchFamily="34" charset="0"/>
              <a:buChar char="•"/>
              <a:defRPr/>
            </a:pPr>
            <a:r>
              <a:rPr lang="en-US" dirty="0" smtClean="0"/>
              <a:t>General Ledger </a:t>
            </a:r>
          </a:p>
          <a:p>
            <a:pPr lvl="1" eaLnBrk="1" fontAlgn="auto" hangingPunct="1">
              <a:spcAft>
                <a:spcPts val="0"/>
              </a:spcAft>
              <a:buFont typeface="Arial" pitchFamily="34" charset="0"/>
              <a:buChar char="–"/>
              <a:defRPr/>
            </a:pPr>
            <a:r>
              <a:rPr lang="en-US" dirty="0" err="1" smtClean="0"/>
              <a:t>Subledger</a:t>
            </a:r>
            <a:r>
              <a:rPr lang="en-US" dirty="0" smtClean="0"/>
              <a:t> Accounting (SLA)</a:t>
            </a:r>
          </a:p>
          <a:p>
            <a:pPr eaLnBrk="1" fontAlgn="auto" hangingPunct="1">
              <a:spcAft>
                <a:spcPts val="0"/>
              </a:spcAft>
              <a:buFont typeface="Arial" pitchFamily="34" charset="0"/>
              <a:buChar char="•"/>
              <a:defRPr/>
            </a:pPr>
            <a:r>
              <a:rPr lang="en-US" dirty="0" smtClean="0"/>
              <a:t>E-Business Tax</a:t>
            </a:r>
          </a:p>
          <a:p>
            <a:pPr eaLnBrk="1" fontAlgn="auto" hangingPunct="1">
              <a:spcAft>
                <a:spcPts val="0"/>
              </a:spcAft>
              <a:buFont typeface="Arial" pitchFamily="34" charset="0"/>
              <a:buChar char="•"/>
              <a:defRPr/>
            </a:pPr>
            <a:r>
              <a:rPr lang="en-US" dirty="0" smtClean="0"/>
              <a:t>Accounts Payable</a:t>
            </a:r>
          </a:p>
          <a:p>
            <a:pPr eaLnBrk="1" fontAlgn="auto" hangingPunct="1">
              <a:spcAft>
                <a:spcPts val="0"/>
              </a:spcAft>
              <a:buFont typeface="Arial" pitchFamily="34" charset="0"/>
              <a:buChar char="•"/>
              <a:defRPr/>
            </a:pPr>
            <a:r>
              <a:rPr lang="en-US" dirty="0" smtClean="0"/>
              <a:t>Accounts Receivable</a:t>
            </a:r>
          </a:p>
          <a:p>
            <a:pPr eaLnBrk="1" fontAlgn="auto" hangingPunct="1">
              <a:spcAft>
                <a:spcPts val="0"/>
              </a:spcAft>
              <a:buFont typeface="Arial" pitchFamily="34" charset="0"/>
              <a:buChar char="•"/>
              <a:defRPr/>
            </a:pPr>
            <a:r>
              <a:rPr lang="en-US" dirty="0" smtClean="0"/>
              <a:t>Fixed Assets</a:t>
            </a:r>
          </a:p>
          <a:p>
            <a:pPr eaLnBrk="1" fontAlgn="auto" hangingPunct="1">
              <a:spcAft>
                <a:spcPts val="0"/>
              </a:spcAft>
              <a:buFont typeface="Arial" pitchFamily="34" charset="0"/>
              <a:buChar char="•"/>
              <a:defRPr/>
            </a:pPr>
            <a:r>
              <a:rPr lang="en-US" dirty="0" smtClean="0"/>
              <a:t>Cash Management</a:t>
            </a:r>
          </a:p>
        </p:txBody>
      </p:sp>
      <p:sp>
        <p:nvSpPr>
          <p:cNvPr id="3" name="Footer Placeholder 2"/>
          <p:cNvSpPr>
            <a:spLocks noGrp="1"/>
          </p:cNvSpPr>
          <p:nvPr>
            <p:ph type="ftr" sz="quarter" idx="11"/>
          </p:nvPr>
        </p:nvSpPr>
        <p:spPr/>
        <p:txBody>
          <a:bodyPr/>
          <a:lstStyle/>
          <a:p>
            <a:pPr>
              <a:defRPr/>
            </a:pPr>
            <a:r>
              <a:rPr lang="en-US"/>
              <a:t>NorCalOAUG Training Day - August 24th, 2012</a:t>
            </a:r>
          </a:p>
        </p:txBody>
      </p:sp>
      <p:sp>
        <p:nvSpPr>
          <p:cNvPr id="4" name="Slide Number Placeholder 3"/>
          <p:cNvSpPr>
            <a:spLocks noGrp="1"/>
          </p:cNvSpPr>
          <p:nvPr>
            <p:ph type="sldNum" sz="quarter" idx="12"/>
          </p:nvPr>
        </p:nvSpPr>
        <p:spPr/>
        <p:txBody>
          <a:bodyPr/>
          <a:lstStyle/>
          <a:p>
            <a:pPr>
              <a:defRPr/>
            </a:pPr>
            <a:fld id="{729DC1A8-0C3D-4C81-A108-ACDF8790F325}" type="slidenum">
              <a:rPr lang="en-US"/>
              <a:pPr>
                <a:defRPr/>
              </a:pPr>
              <a:t>3</a:t>
            </a:fld>
            <a:endParaRPr lang="en-US"/>
          </a:p>
        </p:txBody>
      </p:sp>
      <p:pic>
        <p:nvPicPr>
          <p:cNvPr id="18437" name="Picture 9" descr="Black Text for Powerpoint"/>
          <p:cNvPicPr>
            <a:picLocks noChangeAspect="1" noChangeArrowheads="1"/>
          </p:cNvPicPr>
          <p:nvPr/>
        </p:nvPicPr>
        <p:blipFill>
          <a:blip r:embed="rId2"/>
          <a:srcRect/>
          <a:stretch>
            <a:fillRect/>
          </a:stretch>
        </p:blipFill>
        <p:spPr bwMode="auto">
          <a:xfrm>
            <a:off x="7086600" y="65088"/>
            <a:ext cx="1981200" cy="468312"/>
          </a:xfrm>
          <a:prstGeom prst="rect">
            <a:avLst/>
          </a:prstGeom>
          <a:noFill/>
          <a:ln w="9525">
            <a:noFill/>
            <a:miter lim="800000"/>
            <a:headEnd/>
            <a:tailEnd/>
          </a:ln>
        </p:spPr>
      </p:pic>
      <p:sp>
        <p:nvSpPr>
          <p:cNvPr id="8" name="TextBox 7"/>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18439" name="Picture 8" descr="norcaloaug_logo.gif"/>
          <p:cNvPicPr>
            <a:picLocks noChangeAspect="1"/>
          </p:cNvPicPr>
          <p:nvPr/>
        </p:nvPicPr>
        <p:blipFill>
          <a:blip r:embed="rId3"/>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mtClean="0"/>
              <a:t>Banks in Cash Management</a:t>
            </a:r>
          </a:p>
        </p:txBody>
      </p:sp>
      <p:sp>
        <p:nvSpPr>
          <p:cNvPr id="4" name="Footer Placeholder 3"/>
          <p:cNvSpPr>
            <a:spLocks noGrp="1"/>
          </p:cNvSpPr>
          <p:nvPr>
            <p:ph type="ftr" sz="quarter" idx="11"/>
          </p:nvPr>
        </p:nvSpPr>
        <p:spPr/>
        <p:txBody>
          <a:bodyPr/>
          <a:lstStyle/>
          <a:p>
            <a:pPr>
              <a:defRPr/>
            </a:pPr>
            <a:r>
              <a:rPr lang="en-US"/>
              <a:t>NorCalOAUG Training Day - August 24th, 2012</a:t>
            </a:r>
          </a:p>
        </p:txBody>
      </p:sp>
      <p:sp>
        <p:nvSpPr>
          <p:cNvPr id="5" name="Slide Number Placeholder 4"/>
          <p:cNvSpPr>
            <a:spLocks noGrp="1"/>
          </p:cNvSpPr>
          <p:nvPr>
            <p:ph type="sldNum" sz="quarter" idx="12"/>
          </p:nvPr>
        </p:nvSpPr>
        <p:spPr/>
        <p:txBody>
          <a:bodyPr/>
          <a:lstStyle/>
          <a:p>
            <a:pPr>
              <a:defRPr/>
            </a:pPr>
            <a:fld id="{5BDADCB7-0884-43A8-BEDB-562711178917}" type="slidenum">
              <a:rPr lang="en-US"/>
              <a:pPr>
                <a:defRPr/>
              </a:pPr>
              <a:t>30</a:t>
            </a:fld>
            <a:endParaRPr lang="en-US"/>
          </a:p>
        </p:txBody>
      </p:sp>
      <p:pic>
        <p:nvPicPr>
          <p:cNvPr id="67588" name="Picture 2"/>
          <p:cNvPicPr>
            <a:picLocks noChangeAspect="1" noChangeArrowheads="1"/>
          </p:cNvPicPr>
          <p:nvPr/>
        </p:nvPicPr>
        <p:blipFill>
          <a:blip r:embed="rId2"/>
          <a:srcRect/>
          <a:stretch>
            <a:fillRect/>
          </a:stretch>
        </p:blipFill>
        <p:spPr bwMode="auto">
          <a:xfrm>
            <a:off x="190500" y="1652588"/>
            <a:ext cx="8801100" cy="4062412"/>
          </a:xfrm>
          <a:prstGeom prst="rect">
            <a:avLst/>
          </a:prstGeom>
          <a:noFill/>
          <a:ln w="9525">
            <a:noFill/>
            <a:miter lim="800000"/>
            <a:headEnd/>
            <a:tailEnd/>
          </a:ln>
        </p:spPr>
      </p:pic>
      <p:pic>
        <p:nvPicPr>
          <p:cNvPr id="67589" name="Picture 9" descr="Black Text for Powerpoint"/>
          <p:cNvPicPr>
            <a:picLocks noChangeAspect="1" noChangeArrowheads="1"/>
          </p:cNvPicPr>
          <p:nvPr/>
        </p:nvPicPr>
        <p:blipFill>
          <a:blip r:embed="rId3"/>
          <a:srcRect/>
          <a:stretch>
            <a:fillRect/>
          </a:stretch>
        </p:blipFill>
        <p:spPr bwMode="auto">
          <a:xfrm>
            <a:off x="7086600" y="65088"/>
            <a:ext cx="1981200" cy="468312"/>
          </a:xfrm>
          <a:prstGeom prst="rect">
            <a:avLst/>
          </a:prstGeom>
          <a:noFill/>
          <a:ln w="9525">
            <a:noFill/>
            <a:miter lim="800000"/>
            <a:headEnd/>
            <a:tailEnd/>
          </a:ln>
        </p:spPr>
      </p:pic>
      <p:sp>
        <p:nvSpPr>
          <p:cNvPr id="9" name="TextBox 8"/>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67591" name="Picture 9" descr="norcaloaug_logo.gif"/>
          <p:cNvPicPr>
            <a:picLocks noChangeAspect="1"/>
          </p:cNvPicPr>
          <p:nvPr/>
        </p:nvPicPr>
        <p:blipFill>
          <a:blip r:embed="rId4"/>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US" smtClean="0"/>
              <a:t>Purchasing</a:t>
            </a:r>
          </a:p>
        </p:txBody>
      </p:sp>
      <p:sp>
        <p:nvSpPr>
          <p:cNvPr id="68610" name="Content Placeholder 2"/>
          <p:cNvSpPr>
            <a:spLocks noGrp="1"/>
          </p:cNvSpPr>
          <p:nvPr>
            <p:ph idx="1"/>
          </p:nvPr>
        </p:nvSpPr>
        <p:spPr>
          <a:xfrm>
            <a:off x="457200" y="1295400"/>
            <a:ext cx="8229600" cy="4525963"/>
          </a:xfrm>
        </p:spPr>
        <p:txBody>
          <a:bodyPr/>
          <a:lstStyle/>
          <a:p>
            <a:pPr eaLnBrk="1" hangingPunct="1"/>
            <a:r>
              <a:rPr lang="en-US" smtClean="0"/>
              <a:t>Vendors are now part of TCA</a:t>
            </a:r>
          </a:p>
          <a:p>
            <a:pPr eaLnBrk="1" hangingPunct="1"/>
            <a:r>
              <a:rPr lang="en-US" smtClean="0"/>
              <a:t>Form has changed considerably and is not the same as the Customer form!</a:t>
            </a:r>
          </a:p>
          <a:p>
            <a:pPr eaLnBrk="1" hangingPunct="1"/>
            <a:r>
              <a:rPr lang="en-US" smtClean="0"/>
              <a:t>Common Catalog for Purchasing and iProcurement and are combined </a:t>
            </a:r>
          </a:p>
          <a:p>
            <a:pPr eaLnBrk="1" hangingPunct="1"/>
            <a:r>
              <a:rPr lang="en-US" smtClean="0"/>
              <a:t>Advanced Pricing in Purchasing now allows you to model complex pricing rules on Global Blanket Agreements</a:t>
            </a:r>
          </a:p>
        </p:txBody>
      </p:sp>
      <p:sp>
        <p:nvSpPr>
          <p:cNvPr id="4" name="Footer Placeholder 3"/>
          <p:cNvSpPr>
            <a:spLocks noGrp="1"/>
          </p:cNvSpPr>
          <p:nvPr>
            <p:ph type="ftr" sz="quarter" idx="11"/>
          </p:nvPr>
        </p:nvSpPr>
        <p:spPr/>
        <p:txBody>
          <a:bodyPr/>
          <a:lstStyle/>
          <a:p>
            <a:pPr>
              <a:defRPr/>
            </a:pPr>
            <a:r>
              <a:rPr lang="en-US"/>
              <a:t>NorCalOAUG Training Day - August 24th, 2012</a:t>
            </a:r>
          </a:p>
        </p:txBody>
      </p:sp>
      <p:sp>
        <p:nvSpPr>
          <p:cNvPr id="5" name="Slide Number Placeholder 4"/>
          <p:cNvSpPr>
            <a:spLocks noGrp="1"/>
          </p:cNvSpPr>
          <p:nvPr>
            <p:ph type="sldNum" sz="quarter" idx="12"/>
          </p:nvPr>
        </p:nvSpPr>
        <p:spPr/>
        <p:txBody>
          <a:bodyPr/>
          <a:lstStyle/>
          <a:p>
            <a:pPr>
              <a:defRPr/>
            </a:pPr>
            <a:fld id="{734994B3-ECE8-4F09-8DAB-D486A19A0EC0}" type="slidenum">
              <a:rPr lang="en-US"/>
              <a:pPr>
                <a:defRPr/>
              </a:pPr>
              <a:t>31</a:t>
            </a:fld>
            <a:endParaRPr lang="en-US" dirty="0"/>
          </a:p>
        </p:txBody>
      </p:sp>
      <p:pic>
        <p:nvPicPr>
          <p:cNvPr id="68613" name="Picture 9" descr="Black Text for Powerpoint"/>
          <p:cNvPicPr>
            <a:picLocks noChangeAspect="1" noChangeArrowheads="1"/>
          </p:cNvPicPr>
          <p:nvPr/>
        </p:nvPicPr>
        <p:blipFill>
          <a:blip r:embed="rId2"/>
          <a:srcRect/>
          <a:stretch>
            <a:fillRect/>
          </a:stretch>
        </p:blipFill>
        <p:spPr bwMode="auto">
          <a:xfrm>
            <a:off x="7086600" y="65088"/>
            <a:ext cx="1981200" cy="468312"/>
          </a:xfrm>
          <a:prstGeom prst="rect">
            <a:avLst/>
          </a:prstGeom>
          <a:noFill/>
          <a:ln w="9525">
            <a:noFill/>
            <a:miter lim="800000"/>
            <a:headEnd/>
            <a:tailEnd/>
          </a:ln>
        </p:spPr>
      </p:pic>
      <p:sp>
        <p:nvSpPr>
          <p:cNvPr id="8" name="TextBox 7"/>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68615" name="Picture 8" descr="norcaloaug_logo.gif"/>
          <p:cNvPicPr>
            <a:picLocks noChangeAspect="1"/>
          </p:cNvPicPr>
          <p:nvPr/>
        </p:nvPicPr>
        <p:blipFill>
          <a:blip r:embed="rId3"/>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smtClean="0"/>
              <a:t>New Supplier Form</a:t>
            </a:r>
          </a:p>
        </p:txBody>
      </p:sp>
      <p:sp>
        <p:nvSpPr>
          <p:cNvPr id="3" name="Footer Placeholder 2"/>
          <p:cNvSpPr>
            <a:spLocks noGrp="1"/>
          </p:cNvSpPr>
          <p:nvPr>
            <p:ph type="ftr" sz="quarter" idx="11"/>
          </p:nvPr>
        </p:nvSpPr>
        <p:spPr/>
        <p:txBody>
          <a:bodyPr/>
          <a:lstStyle/>
          <a:p>
            <a:pPr>
              <a:defRPr/>
            </a:pPr>
            <a:r>
              <a:rPr lang="en-US"/>
              <a:t>NorCalOAUG Training Day - August 24th, 2012</a:t>
            </a:r>
          </a:p>
        </p:txBody>
      </p:sp>
      <p:sp>
        <p:nvSpPr>
          <p:cNvPr id="4" name="Slide Number Placeholder 3"/>
          <p:cNvSpPr>
            <a:spLocks noGrp="1"/>
          </p:cNvSpPr>
          <p:nvPr>
            <p:ph type="sldNum" sz="quarter" idx="12"/>
          </p:nvPr>
        </p:nvSpPr>
        <p:spPr/>
        <p:txBody>
          <a:bodyPr/>
          <a:lstStyle/>
          <a:p>
            <a:pPr>
              <a:defRPr/>
            </a:pPr>
            <a:fld id="{38253E65-7B53-499C-8F74-8FE761D451E9}" type="slidenum">
              <a:rPr lang="en-US"/>
              <a:pPr>
                <a:defRPr/>
              </a:pPr>
              <a:t>32</a:t>
            </a:fld>
            <a:endParaRPr lang="en-US"/>
          </a:p>
        </p:txBody>
      </p:sp>
      <p:pic>
        <p:nvPicPr>
          <p:cNvPr id="69636" name="Picture 2"/>
          <p:cNvPicPr>
            <a:picLocks noChangeAspect="1" noChangeArrowheads="1"/>
          </p:cNvPicPr>
          <p:nvPr/>
        </p:nvPicPr>
        <p:blipFill>
          <a:blip r:embed="rId2"/>
          <a:srcRect/>
          <a:stretch>
            <a:fillRect/>
          </a:stretch>
        </p:blipFill>
        <p:spPr bwMode="auto">
          <a:xfrm>
            <a:off x="228600" y="1143000"/>
            <a:ext cx="8686800" cy="5181600"/>
          </a:xfrm>
          <a:prstGeom prst="rect">
            <a:avLst/>
          </a:prstGeom>
          <a:noFill/>
          <a:ln w="9525">
            <a:noFill/>
            <a:miter lim="800000"/>
            <a:headEnd/>
            <a:tailEnd/>
          </a:ln>
        </p:spPr>
      </p:pic>
      <p:pic>
        <p:nvPicPr>
          <p:cNvPr id="69637" name="Picture 9" descr="Black Text for Powerpoint"/>
          <p:cNvPicPr>
            <a:picLocks noChangeAspect="1" noChangeArrowheads="1"/>
          </p:cNvPicPr>
          <p:nvPr/>
        </p:nvPicPr>
        <p:blipFill>
          <a:blip r:embed="rId3"/>
          <a:srcRect/>
          <a:stretch>
            <a:fillRect/>
          </a:stretch>
        </p:blipFill>
        <p:spPr bwMode="auto">
          <a:xfrm>
            <a:off x="7086600" y="65088"/>
            <a:ext cx="1981200" cy="468312"/>
          </a:xfrm>
          <a:prstGeom prst="rect">
            <a:avLst/>
          </a:prstGeom>
          <a:noFill/>
          <a:ln w="9525">
            <a:noFill/>
            <a:miter lim="800000"/>
            <a:headEnd/>
            <a:tailEnd/>
          </a:ln>
        </p:spPr>
      </p:pic>
      <p:sp>
        <p:nvSpPr>
          <p:cNvPr id="8" name="TextBox 7"/>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69639" name="Picture 8" descr="norcaloaug_logo.gif"/>
          <p:cNvPicPr>
            <a:picLocks noChangeAspect="1"/>
          </p:cNvPicPr>
          <p:nvPr/>
        </p:nvPicPr>
        <p:blipFill>
          <a:blip r:embed="rId4"/>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dirty="0" smtClean="0"/>
              <a:t>Purchasing</a:t>
            </a:r>
          </a:p>
        </p:txBody>
      </p:sp>
      <p:sp>
        <p:nvSpPr>
          <p:cNvPr id="4" name="Footer Placeholder 3"/>
          <p:cNvSpPr>
            <a:spLocks noGrp="1"/>
          </p:cNvSpPr>
          <p:nvPr>
            <p:ph type="ftr" sz="quarter" idx="11"/>
          </p:nvPr>
        </p:nvSpPr>
        <p:spPr/>
        <p:txBody>
          <a:bodyPr/>
          <a:lstStyle/>
          <a:p>
            <a:pPr>
              <a:defRPr/>
            </a:pPr>
            <a:r>
              <a:rPr lang="en-US"/>
              <a:t>NorCalOAUG Training Day - August 24th, 2012</a:t>
            </a:r>
          </a:p>
        </p:txBody>
      </p:sp>
      <p:sp>
        <p:nvSpPr>
          <p:cNvPr id="5" name="Slide Number Placeholder 4"/>
          <p:cNvSpPr>
            <a:spLocks noGrp="1"/>
          </p:cNvSpPr>
          <p:nvPr>
            <p:ph type="sldNum" sz="quarter" idx="12"/>
          </p:nvPr>
        </p:nvSpPr>
        <p:spPr/>
        <p:txBody>
          <a:bodyPr/>
          <a:lstStyle/>
          <a:p>
            <a:pPr>
              <a:defRPr/>
            </a:pPr>
            <a:fld id="{2C9CB54C-A9BB-41F1-A0DE-9C5FC6B49946}" type="slidenum">
              <a:rPr lang="en-US"/>
              <a:pPr>
                <a:defRPr/>
              </a:pPr>
              <a:t>33</a:t>
            </a:fld>
            <a:endParaRPr lang="en-US" dirty="0"/>
          </a:p>
        </p:txBody>
      </p:sp>
      <p:pic>
        <p:nvPicPr>
          <p:cNvPr id="73733" name="Picture 9" descr="Black Text for Powerpoint"/>
          <p:cNvPicPr>
            <a:picLocks noChangeAspect="1" noChangeArrowheads="1"/>
          </p:cNvPicPr>
          <p:nvPr/>
        </p:nvPicPr>
        <p:blipFill>
          <a:blip r:embed="rId2"/>
          <a:srcRect/>
          <a:stretch>
            <a:fillRect/>
          </a:stretch>
        </p:blipFill>
        <p:spPr bwMode="auto">
          <a:xfrm>
            <a:off x="7086600" y="65088"/>
            <a:ext cx="1981200" cy="468312"/>
          </a:xfrm>
          <a:prstGeom prst="rect">
            <a:avLst/>
          </a:prstGeom>
          <a:noFill/>
          <a:ln w="9525">
            <a:noFill/>
            <a:miter lim="800000"/>
            <a:headEnd/>
            <a:tailEnd/>
          </a:ln>
        </p:spPr>
      </p:pic>
      <p:sp>
        <p:nvSpPr>
          <p:cNvPr id="8" name="TextBox 7"/>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73735" name="Picture 8" descr="norcaloaug_logo.gif"/>
          <p:cNvPicPr>
            <a:picLocks noChangeAspect="1"/>
          </p:cNvPicPr>
          <p:nvPr/>
        </p:nvPicPr>
        <p:blipFill>
          <a:blip r:embed="rId3"/>
          <a:srcRect/>
          <a:stretch>
            <a:fillRect/>
          </a:stretch>
        </p:blipFill>
        <p:spPr bwMode="auto">
          <a:xfrm>
            <a:off x="76200" y="6451600"/>
            <a:ext cx="838200" cy="406400"/>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76400"/>
            <a:ext cx="8428037"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113254"/>
            <a:ext cx="6670430" cy="305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1138535"/>
            <a:ext cx="5080237" cy="461665"/>
          </a:xfrm>
          <a:prstGeom prst="rect">
            <a:avLst/>
          </a:prstGeom>
        </p:spPr>
        <p:txBody>
          <a:bodyPr wrap="none">
            <a:spAutoFit/>
          </a:bodyPr>
          <a:lstStyle/>
          <a:p>
            <a:pPr eaLnBrk="1" hangingPunct="1"/>
            <a:r>
              <a:rPr lang="en-US" sz="2400" dirty="0"/>
              <a:t>Unified work center for procurement</a:t>
            </a:r>
          </a:p>
        </p:txBody>
      </p:sp>
    </p:spTree>
    <p:extLst>
      <p:ext uri="{BB962C8B-B14F-4D97-AF65-F5344CB8AC3E}">
        <p14:creationId xmlns:p14="http://schemas.microsoft.com/office/powerpoint/2010/main" val="1795742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274638"/>
            <a:ext cx="8229600" cy="792162"/>
          </a:xfrm>
        </p:spPr>
        <p:txBody>
          <a:bodyPr/>
          <a:lstStyle/>
          <a:p>
            <a:pPr eaLnBrk="1" hangingPunct="1"/>
            <a:r>
              <a:rPr lang="en-US" smtClean="0"/>
              <a:t>Accruals</a:t>
            </a:r>
          </a:p>
        </p:txBody>
      </p:sp>
      <p:sp>
        <p:nvSpPr>
          <p:cNvPr id="70658" name="Content Placeholder 2"/>
          <p:cNvSpPr>
            <a:spLocks noGrp="1"/>
          </p:cNvSpPr>
          <p:nvPr>
            <p:ph idx="1"/>
          </p:nvPr>
        </p:nvSpPr>
        <p:spPr>
          <a:xfrm>
            <a:off x="457200" y="1447800"/>
            <a:ext cx="8229600" cy="4525963"/>
          </a:xfrm>
        </p:spPr>
        <p:txBody>
          <a:bodyPr/>
          <a:lstStyle/>
          <a:p>
            <a:pPr eaLnBrk="1" hangingPunct="1"/>
            <a:r>
              <a:rPr lang="en-US" sz="2800" smtClean="0"/>
              <a:t>Accrual accounting and processing is part of Cost Management</a:t>
            </a:r>
          </a:p>
          <a:p>
            <a:pPr eaLnBrk="1" hangingPunct="1"/>
            <a:r>
              <a:rPr lang="en-US" sz="2800" smtClean="0"/>
              <a:t>Accrual processing and reports used for accrual have changed</a:t>
            </a:r>
          </a:p>
          <a:p>
            <a:pPr eaLnBrk="1" hangingPunct="1"/>
            <a:r>
              <a:rPr lang="en-US" sz="2800" smtClean="0"/>
              <a:t>Write-offs now create accounting entries</a:t>
            </a:r>
          </a:p>
          <a:p>
            <a:pPr eaLnBrk="1" hangingPunct="1">
              <a:lnSpc>
                <a:spcPct val="90000"/>
              </a:lnSpc>
            </a:pPr>
            <a:r>
              <a:rPr lang="en-US" sz="2800" smtClean="0"/>
              <a:t>Receiving and Expense Accruals are listed as coming from Cost Management</a:t>
            </a:r>
          </a:p>
          <a:p>
            <a:pPr lvl="1" eaLnBrk="1" hangingPunct="1">
              <a:lnSpc>
                <a:spcPct val="90000"/>
              </a:lnSpc>
            </a:pPr>
            <a:r>
              <a:rPr lang="en-US" sz="2400" smtClean="0"/>
              <a:t>In releases prior to 12.06, you need to make setup changes to auto reverse the expense accrual entry in GL, now automatic</a:t>
            </a:r>
          </a:p>
          <a:p>
            <a:pPr eaLnBrk="1" hangingPunct="1">
              <a:lnSpc>
                <a:spcPct val="90000"/>
              </a:lnSpc>
            </a:pPr>
            <a:r>
              <a:rPr lang="en-US" sz="2800" smtClean="0"/>
              <a:t>Detail and Summary reporting for perpetual accruals</a:t>
            </a:r>
          </a:p>
        </p:txBody>
      </p:sp>
      <p:sp>
        <p:nvSpPr>
          <p:cNvPr id="4" name="Footer Placeholder 3"/>
          <p:cNvSpPr>
            <a:spLocks noGrp="1"/>
          </p:cNvSpPr>
          <p:nvPr>
            <p:ph type="ftr" sz="quarter" idx="11"/>
          </p:nvPr>
        </p:nvSpPr>
        <p:spPr/>
        <p:txBody>
          <a:bodyPr/>
          <a:lstStyle/>
          <a:p>
            <a:pPr>
              <a:defRPr/>
            </a:pPr>
            <a:r>
              <a:rPr lang="en-US"/>
              <a:t>NorCalOAUG Training Day - August 24th, 2012</a:t>
            </a:r>
          </a:p>
        </p:txBody>
      </p:sp>
      <p:sp>
        <p:nvSpPr>
          <p:cNvPr id="5" name="Slide Number Placeholder 4"/>
          <p:cNvSpPr>
            <a:spLocks noGrp="1"/>
          </p:cNvSpPr>
          <p:nvPr>
            <p:ph type="sldNum" sz="quarter" idx="12"/>
          </p:nvPr>
        </p:nvSpPr>
        <p:spPr/>
        <p:txBody>
          <a:bodyPr/>
          <a:lstStyle/>
          <a:p>
            <a:pPr>
              <a:defRPr/>
            </a:pPr>
            <a:fld id="{7D6275B5-DC33-4028-AD04-81326E1C2419}" type="slidenum">
              <a:rPr lang="en-US"/>
              <a:pPr>
                <a:defRPr/>
              </a:pPr>
              <a:t>34</a:t>
            </a:fld>
            <a:endParaRPr lang="en-US"/>
          </a:p>
        </p:txBody>
      </p:sp>
      <p:pic>
        <p:nvPicPr>
          <p:cNvPr id="70661" name="Picture 9" descr="Black Text for Powerpoint"/>
          <p:cNvPicPr>
            <a:picLocks noChangeAspect="1" noChangeArrowheads="1"/>
          </p:cNvPicPr>
          <p:nvPr/>
        </p:nvPicPr>
        <p:blipFill>
          <a:blip r:embed="rId2"/>
          <a:srcRect/>
          <a:stretch>
            <a:fillRect/>
          </a:stretch>
        </p:blipFill>
        <p:spPr bwMode="auto">
          <a:xfrm>
            <a:off x="7086600" y="65088"/>
            <a:ext cx="1981200" cy="468312"/>
          </a:xfrm>
          <a:prstGeom prst="rect">
            <a:avLst/>
          </a:prstGeom>
          <a:noFill/>
          <a:ln w="9525">
            <a:noFill/>
            <a:miter lim="800000"/>
            <a:headEnd/>
            <a:tailEnd/>
          </a:ln>
        </p:spPr>
      </p:pic>
      <p:sp>
        <p:nvSpPr>
          <p:cNvPr id="8" name="TextBox 7"/>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70663" name="Picture 8" descr="norcaloaug_logo.gif"/>
          <p:cNvPicPr>
            <a:picLocks noChangeAspect="1"/>
          </p:cNvPicPr>
          <p:nvPr/>
        </p:nvPicPr>
        <p:blipFill>
          <a:blip r:embed="rId3"/>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457200" y="228600"/>
            <a:ext cx="8229600" cy="1143000"/>
          </a:xfrm>
        </p:spPr>
        <p:txBody>
          <a:bodyPr/>
          <a:lstStyle/>
          <a:p>
            <a:pPr eaLnBrk="1" hangingPunct="1"/>
            <a:r>
              <a:rPr lang="en-US" sz="3600" dirty="0" smtClean="0"/>
              <a:t>Contract Purchases - Improvements</a:t>
            </a:r>
            <a:endParaRPr lang="en-US" sz="1600" dirty="0" smtClean="0"/>
          </a:p>
        </p:txBody>
      </p:sp>
      <p:sp>
        <p:nvSpPr>
          <p:cNvPr id="39940" name="Rectangle 3"/>
          <p:cNvSpPr>
            <a:spLocks noGrp="1" noChangeArrowheads="1"/>
          </p:cNvSpPr>
          <p:nvPr>
            <p:ph type="body" idx="1"/>
          </p:nvPr>
        </p:nvSpPr>
        <p:spPr>
          <a:xfrm>
            <a:off x="381000" y="1219200"/>
            <a:ext cx="8229600" cy="4953000"/>
          </a:xfrm>
        </p:spPr>
        <p:txBody>
          <a:bodyPr rtlCol="0">
            <a:normAutofit/>
          </a:bodyPr>
          <a:lstStyle/>
          <a:p>
            <a:pPr eaLnBrk="1" fontAlgn="auto" hangingPunct="1">
              <a:spcAft>
                <a:spcPts val="0"/>
              </a:spcAft>
              <a:buFont typeface="Arial" pitchFamily="34" charset="0"/>
              <a:buChar char="•"/>
              <a:defRPr/>
            </a:pPr>
            <a:r>
              <a:rPr lang="en-US" dirty="0" smtClean="0"/>
              <a:t>Contract based purchase orders are now possible</a:t>
            </a:r>
          </a:p>
          <a:p>
            <a:pPr lvl="1" eaLnBrk="1" fontAlgn="auto" hangingPunct="1">
              <a:spcAft>
                <a:spcPts val="0"/>
              </a:spcAft>
              <a:buFont typeface="Arial" pitchFamily="34" charset="0"/>
              <a:buChar char="•"/>
              <a:defRPr/>
            </a:pPr>
            <a:r>
              <a:rPr lang="en-US" dirty="0" smtClean="0"/>
              <a:t>Allows withholding payments based on percentages set on a PO (Recoupment Rate)</a:t>
            </a:r>
          </a:p>
          <a:p>
            <a:pPr lvl="1" eaLnBrk="1" fontAlgn="auto" hangingPunct="1">
              <a:spcAft>
                <a:spcPts val="0"/>
              </a:spcAft>
              <a:buFont typeface="Arial" pitchFamily="34" charset="0"/>
              <a:buChar char="•"/>
              <a:defRPr/>
            </a:pPr>
            <a:r>
              <a:rPr lang="en-US" dirty="0" smtClean="0"/>
              <a:t>These are decided as part of the contract when the PO was initiated</a:t>
            </a:r>
          </a:p>
          <a:p>
            <a:pPr lvl="1" eaLnBrk="1" fontAlgn="auto" hangingPunct="1">
              <a:spcAft>
                <a:spcPts val="0"/>
              </a:spcAft>
              <a:buFont typeface="Arial" pitchFamily="34" charset="0"/>
              <a:buChar char="•"/>
              <a:defRPr/>
            </a:pPr>
            <a:r>
              <a:rPr lang="en-US" dirty="0" smtClean="0"/>
              <a:t>Progress payments are possible, these invoices are matched to the PO updating progress</a:t>
            </a:r>
          </a:p>
          <a:p>
            <a:pPr lvl="1" eaLnBrk="1" fontAlgn="auto" hangingPunct="1">
              <a:spcAft>
                <a:spcPts val="0"/>
              </a:spcAft>
              <a:buFont typeface="Arial" pitchFamily="34" charset="0"/>
              <a:buChar char="•"/>
              <a:defRPr/>
            </a:pPr>
            <a:r>
              <a:rPr lang="en-US" dirty="0" smtClean="0"/>
              <a:t>Also manages complex financing (Progress Payment Rate)</a:t>
            </a:r>
          </a:p>
          <a:p>
            <a:pPr lvl="1" eaLnBrk="1" fontAlgn="auto" hangingPunct="1">
              <a:spcAft>
                <a:spcPts val="0"/>
              </a:spcAft>
              <a:buFont typeface="Arial" pitchFamily="34" charset="0"/>
              <a:buChar char="•"/>
              <a:defRPr/>
            </a:pPr>
            <a:endParaRPr lang="en-US" dirty="0" smtClean="0"/>
          </a:p>
        </p:txBody>
      </p:sp>
      <p:sp>
        <p:nvSpPr>
          <p:cNvPr id="6" name="Slide Number Placeholder 4"/>
          <p:cNvSpPr>
            <a:spLocks noGrp="1"/>
          </p:cNvSpPr>
          <p:nvPr>
            <p:ph type="sldNum" sz="quarter" idx="12"/>
          </p:nvPr>
        </p:nvSpPr>
        <p:spPr/>
        <p:txBody>
          <a:bodyPr/>
          <a:lstStyle/>
          <a:p>
            <a:pPr>
              <a:defRPr/>
            </a:pPr>
            <a:fld id="{0E0CD87F-30E7-4CB3-BD16-F01035409F39}" type="slidenum">
              <a:rPr lang="en-US"/>
              <a:pPr>
                <a:defRPr/>
              </a:pPr>
              <a:t>35</a:t>
            </a:fld>
            <a:endParaRPr lang="en-US" dirty="0"/>
          </a:p>
        </p:txBody>
      </p:sp>
      <p:sp>
        <p:nvSpPr>
          <p:cNvPr id="7" name="Footer Placeholder 3"/>
          <p:cNvSpPr>
            <a:spLocks noGrp="1"/>
          </p:cNvSpPr>
          <p:nvPr>
            <p:ph type="ftr" sz="quarter" idx="11"/>
          </p:nvPr>
        </p:nvSpPr>
        <p:spPr/>
        <p:txBody>
          <a:bodyPr/>
          <a:lstStyle/>
          <a:p>
            <a:pPr>
              <a:defRPr/>
            </a:pPr>
            <a:r>
              <a:rPr lang="en-US"/>
              <a:t>NorCalOAUG Training Day - August 24th, 2012</a:t>
            </a:r>
          </a:p>
        </p:txBody>
      </p:sp>
      <p:pic>
        <p:nvPicPr>
          <p:cNvPr id="74757" name="Picture 9" descr="Black Text for Powerpoint"/>
          <p:cNvPicPr>
            <a:picLocks noChangeAspect="1" noChangeArrowheads="1"/>
          </p:cNvPicPr>
          <p:nvPr/>
        </p:nvPicPr>
        <p:blipFill>
          <a:blip r:embed="rId3"/>
          <a:srcRect/>
          <a:stretch>
            <a:fillRect/>
          </a:stretch>
        </p:blipFill>
        <p:spPr bwMode="auto">
          <a:xfrm>
            <a:off x="7086600" y="65088"/>
            <a:ext cx="1981200" cy="468312"/>
          </a:xfrm>
          <a:prstGeom prst="rect">
            <a:avLst/>
          </a:prstGeom>
          <a:noFill/>
          <a:ln w="9525">
            <a:noFill/>
            <a:miter lim="800000"/>
            <a:headEnd/>
            <a:tailEnd/>
          </a:ln>
        </p:spPr>
      </p:pic>
      <p:sp>
        <p:nvSpPr>
          <p:cNvPr id="9" name="TextBox 8"/>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74759" name="Picture 9" descr="norcaloaug_logo.gif"/>
          <p:cNvPicPr>
            <a:picLocks noChangeAspect="1"/>
          </p:cNvPicPr>
          <p:nvPr/>
        </p:nvPicPr>
        <p:blipFill>
          <a:blip r:embed="rId4"/>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457200" y="299244"/>
            <a:ext cx="8229600" cy="1143000"/>
          </a:xfrm>
        </p:spPr>
        <p:txBody>
          <a:bodyPr/>
          <a:lstStyle/>
          <a:p>
            <a:pPr eaLnBrk="1" hangingPunct="1"/>
            <a:r>
              <a:rPr lang="en-US" dirty="0" smtClean="0"/>
              <a:t>Bills of Material, WIP &amp; Cost </a:t>
            </a:r>
            <a:r>
              <a:rPr lang="en-US" dirty="0" err="1" smtClean="0"/>
              <a:t>Mgmt</a:t>
            </a:r>
            <a:endParaRPr lang="en-US" dirty="0" smtClean="0"/>
          </a:p>
        </p:txBody>
      </p:sp>
      <p:sp>
        <p:nvSpPr>
          <p:cNvPr id="80898" name="Rectangle 3"/>
          <p:cNvSpPr>
            <a:spLocks noGrp="1" noChangeArrowheads="1"/>
          </p:cNvSpPr>
          <p:nvPr>
            <p:ph type="body" idx="1"/>
          </p:nvPr>
        </p:nvSpPr>
        <p:spPr>
          <a:xfrm>
            <a:off x="457200" y="1417638"/>
            <a:ext cx="8229600" cy="4525962"/>
          </a:xfrm>
        </p:spPr>
        <p:txBody>
          <a:bodyPr/>
          <a:lstStyle/>
          <a:p>
            <a:pPr eaLnBrk="1" hangingPunct="1">
              <a:lnSpc>
                <a:spcPct val="80000"/>
              </a:lnSpc>
            </a:pPr>
            <a:r>
              <a:rPr lang="en-US" dirty="0" smtClean="0"/>
              <a:t>Cost Management now manages all Receiving, Inventory  &amp; WIP accounting</a:t>
            </a:r>
          </a:p>
          <a:p>
            <a:pPr eaLnBrk="1" hangingPunct="1">
              <a:lnSpc>
                <a:spcPct val="80000"/>
              </a:lnSpc>
            </a:pPr>
            <a:r>
              <a:rPr lang="en-US" dirty="0" smtClean="0"/>
              <a:t>Fixed </a:t>
            </a:r>
            <a:r>
              <a:rPr lang="en-US" dirty="0"/>
              <a:t>Component Usage Support</a:t>
            </a:r>
          </a:p>
          <a:p>
            <a:pPr lvl="1" eaLnBrk="1" hangingPunct="1">
              <a:lnSpc>
                <a:spcPct val="80000"/>
              </a:lnSpc>
            </a:pPr>
            <a:r>
              <a:rPr lang="en-US" sz="2400" dirty="0" smtClean="0"/>
              <a:t>Support for lot-based materials that have a fixed usage regardless of the job size for discrete WIP jobs, OSFM lot-based jobs and Flow Manufacturing</a:t>
            </a:r>
          </a:p>
          <a:p>
            <a:pPr lvl="1" eaLnBrk="1" hangingPunct="1">
              <a:lnSpc>
                <a:spcPct val="80000"/>
              </a:lnSpc>
              <a:buFont typeface="Wingdings" pitchFamily="2" charset="2"/>
              <a:buChar char="Ø"/>
            </a:pPr>
            <a:r>
              <a:rPr lang="en-US" sz="2400" dirty="0" smtClean="0"/>
              <a:t>This </a:t>
            </a:r>
            <a:r>
              <a:rPr lang="en-US" sz="2400" dirty="0"/>
              <a:t>feature is not supported in Standard MRP or Standard Supply Chain Planning. </a:t>
            </a:r>
            <a:r>
              <a:rPr lang="en-US" sz="2400" dirty="0" smtClean="0"/>
              <a:t>This enhancement is only </a:t>
            </a:r>
            <a:r>
              <a:rPr lang="en-US" sz="2400" dirty="0"/>
              <a:t>available with ASCP (Advanced Supply Chain Planning</a:t>
            </a:r>
            <a:r>
              <a:rPr lang="en-US" sz="2400" dirty="0" smtClean="0"/>
              <a:t>)</a:t>
            </a:r>
          </a:p>
          <a:p>
            <a:pPr eaLnBrk="1" hangingPunct="1">
              <a:lnSpc>
                <a:spcPct val="80000"/>
              </a:lnSpc>
            </a:pPr>
            <a:r>
              <a:rPr lang="en-US" dirty="0"/>
              <a:t>Component Yield </a:t>
            </a:r>
            <a:r>
              <a:rPr lang="en-US" dirty="0" smtClean="0"/>
              <a:t>Support</a:t>
            </a:r>
            <a:endParaRPr lang="en-US" dirty="0"/>
          </a:p>
          <a:p>
            <a:pPr lvl="1" eaLnBrk="1" hangingPunct="1">
              <a:lnSpc>
                <a:spcPct val="80000"/>
              </a:lnSpc>
            </a:pPr>
            <a:r>
              <a:rPr lang="en-US" sz="2400" dirty="0"/>
              <a:t>Flexibility to control the value of component yield factors at WIP job level. The transaction logic now considers pre-yield BOM quantity per assembly rather than the quantity inflated by shrinkage. </a:t>
            </a:r>
            <a:endParaRPr lang="en-US" sz="2000" dirty="0" smtClean="0"/>
          </a:p>
        </p:txBody>
      </p:sp>
      <p:sp>
        <p:nvSpPr>
          <p:cNvPr id="6" name="Footer Placeholder 2"/>
          <p:cNvSpPr>
            <a:spLocks noGrp="1"/>
          </p:cNvSpPr>
          <p:nvPr>
            <p:ph type="ftr" sz="quarter" idx="11"/>
          </p:nvPr>
        </p:nvSpPr>
        <p:spPr/>
        <p:txBody>
          <a:bodyPr/>
          <a:lstStyle/>
          <a:p>
            <a:pPr>
              <a:defRPr/>
            </a:pPr>
            <a:r>
              <a:rPr lang="en-US"/>
              <a:t>NorCalOAUG Training Day - August 24th, 2012</a:t>
            </a:r>
          </a:p>
        </p:txBody>
      </p:sp>
      <p:sp>
        <p:nvSpPr>
          <p:cNvPr id="7" name="Slide Number Placeholder 3"/>
          <p:cNvSpPr>
            <a:spLocks noGrp="1"/>
          </p:cNvSpPr>
          <p:nvPr>
            <p:ph type="sldNum" sz="quarter" idx="12"/>
          </p:nvPr>
        </p:nvSpPr>
        <p:spPr/>
        <p:txBody>
          <a:bodyPr/>
          <a:lstStyle/>
          <a:p>
            <a:pPr>
              <a:defRPr/>
            </a:pPr>
            <a:fld id="{C422DBA7-0DEF-4BE7-AC33-035FC7307474}" type="slidenum">
              <a:rPr lang="en-US"/>
              <a:pPr>
                <a:defRPr/>
              </a:pPr>
              <a:t>36</a:t>
            </a:fld>
            <a:endParaRPr lang="en-US"/>
          </a:p>
        </p:txBody>
      </p:sp>
      <p:pic>
        <p:nvPicPr>
          <p:cNvPr id="80901" name="Picture 9" descr="Black Text for Powerpoint"/>
          <p:cNvPicPr>
            <a:picLocks noChangeAspect="1" noChangeArrowheads="1"/>
          </p:cNvPicPr>
          <p:nvPr/>
        </p:nvPicPr>
        <p:blipFill>
          <a:blip r:embed="rId3"/>
          <a:srcRect/>
          <a:stretch>
            <a:fillRect/>
          </a:stretch>
        </p:blipFill>
        <p:spPr bwMode="auto">
          <a:xfrm>
            <a:off x="7086600" y="65088"/>
            <a:ext cx="1981200" cy="468312"/>
          </a:xfrm>
          <a:prstGeom prst="rect">
            <a:avLst/>
          </a:prstGeom>
          <a:noFill/>
          <a:ln w="9525">
            <a:noFill/>
            <a:miter lim="800000"/>
            <a:headEnd/>
            <a:tailEnd/>
          </a:ln>
        </p:spPr>
      </p:pic>
      <p:sp>
        <p:nvSpPr>
          <p:cNvPr id="9" name="TextBox 8"/>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80903" name="Picture 9" descr="norcaloaug_logo.gif"/>
          <p:cNvPicPr>
            <a:picLocks noChangeAspect="1"/>
          </p:cNvPicPr>
          <p:nvPr/>
        </p:nvPicPr>
        <p:blipFill>
          <a:blip r:embed="rId4"/>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457200" y="200819"/>
            <a:ext cx="8229600" cy="1143000"/>
          </a:xfrm>
        </p:spPr>
        <p:txBody>
          <a:bodyPr/>
          <a:lstStyle/>
          <a:p>
            <a:pPr eaLnBrk="1" hangingPunct="1"/>
            <a:r>
              <a:rPr lang="en-US" dirty="0" smtClean="0"/>
              <a:t>Chargeable Subcontracting</a:t>
            </a:r>
          </a:p>
        </p:txBody>
      </p:sp>
      <p:sp>
        <p:nvSpPr>
          <p:cNvPr id="20484" name="Rectangle 3"/>
          <p:cNvSpPr>
            <a:spLocks noGrp="1" noChangeArrowheads="1"/>
          </p:cNvSpPr>
          <p:nvPr>
            <p:ph type="body" idx="1"/>
          </p:nvPr>
        </p:nvSpPr>
        <p:spPr>
          <a:xfrm>
            <a:off x="381000" y="1447800"/>
            <a:ext cx="8229600" cy="4525963"/>
          </a:xfrm>
        </p:spPr>
        <p:txBody>
          <a:bodyPr rtlCol="0">
            <a:normAutofit/>
          </a:bodyPr>
          <a:lstStyle/>
          <a:p>
            <a:pPr eaLnBrk="1" fontAlgn="auto" hangingPunct="1">
              <a:spcAft>
                <a:spcPts val="0"/>
              </a:spcAft>
              <a:defRPr/>
            </a:pPr>
            <a:r>
              <a:rPr lang="en-US" dirty="0" smtClean="0"/>
              <a:t>Support </a:t>
            </a:r>
            <a:r>
              <a:rPr lang="en-US" dirty="0"/>
              <a:t>for Chargeable </a:t>
            </a:r>
            <a:r>
              <a:rPr lang="en-US" dirty="0" smtClean="0"/>
              <a:t>Subcontracting</a:t>
            </a:r>
          </a:p>
          <a:p>
            <a:pPr lvl="1" eaLnBrk="1" fontAlgn="auto" hangingPunct="1">
              <a:spcAft>
                <a:spcPts val="0"/>
              </a:spcAft>
              <a:defRPr/>
            </a:pPr>
            <a:r>
              <a:rPr lang="en-US" dirty="0" smtClean="0"/>
              <a:t>Chargeable </a:t>
            </a:r>
            <a:r>
              <a:rPr lang="en-US" dirty="0"/>
              <a:t>Subcontracting, (</a:t>
            </a:r>
            <a:r>
              <a:rPr lang="en-US" dirty="0" smtClean="0"/>
              <a:t>SHIKYU), is </a:t>
            </a:r>
            <a:r>
              <a:rPr lang="en-US" dirty="0"/>
              <a:t>a concept used in Japan, Korea and Taiwan with subcontract manufacturers. </a:t>
            </a:r>
            <a:r>
              <a:rPr lang="en-US" dirty="0" smtClean="0"/>
              <a:t>)</a:t>
            </a:r>
          </a:p>
          <a:p>
            <a:pPr eaLnBrk="1" fontAlgn="auto" hangingPunct="1">
              <a:spcAft>
                <a:spcPts val="0"/>
              </a:spcAft>
              <a:defRPr/>
            </a:pPr>
            <a:r>
              <a:rPr lang="en-US" dirty="0"/>
              <a:t>Features across the Supply Chain products to support Chargeable Subcontracting</a:t>
            </a:r>
          </a:p>
          <a:p>
            <a:pPr eaLnBrk="1" fontAlgn="auto" hangingPunct="1">
              <a:spcAft>
                <a:spcPts val="0"/>
              </a:spcAft>
              <a:defRPr/>
            </a:pPr>
            <a:r>
              <a:rPr lang="en-US" dirty="0"/>
              <a:t>Ability to set up OEM and </a:t>
            </a:r>
            <a:r>
              <a:rPr lang="en-US" dirty="0" err="1"/>
              <a:t>Mfg</a:t>
            </a:r>
            <a:r>
              <a:rPr lang="en-US" dirty="0"/>
              <a:t> Partner Orgs</a:t>
            </a:r>
          </a:p>
          <a:p>
            <a:pPr eaLnBrk="1" fontAlgn="auto" hangingPunct="1">
              <a:spcAft>
                <a:spcPts val="0"/>
              </a:spcAft>
              <a:defRPr/>
            </a:pPr>
            <a:r>
              <a:rPr lang="en-US" dirty="0"/>
              <a:t>Related item and cost setups as </a:t>
            </a:r>
            <a:r>
              <a:rPr lang="en-US" dirty="0" smtClean="0"/>
              <a:t>well</a:t>
            </a:r>
            <a:endParaRPr lang="en-US" dirty="0"/>
          </a:p>
        </p:txBody>
      </p:sp>
      <p:sp>
        <p:nvSpPr>
          <p:cNvPr id="6" name="Footer Placeholder 2"/>
          <p:cNvSpPr>
            <a:spLocks noGrp="1"/>
          </p:cNvSpPr>
          <p:nvPr>
            <p:ph type="ftr" sz="quarter" idx="11"/>
          </p:nvPr>
        </p:nvSpPr>
        <p:spPr/>
        <p:txBody>
          <a:bodyPr/>
          <a:lstStyle/>
          <a:p>
            <a:pPr>
              <a:defRPr/>
            </a:pPr>
            <a:r>
              <a:rPr lang="en-US"/>
              <a:t>NorCalOAUG Training Day - August 24th, 2012</a:t>
            </a:r>
          </a:p>
        </p:txBody>
      </p:sp>
      <p:sp>
        <p:nvSpPr>
          <p:cNvPr id="7" name="Slide Number Placeholder 3"/>
          <p:cNvSpPr>
            <a:spLocks noGrp="1"/>
          </p:cNvSpPr>
          <p:nvPr>
            <p:ph type="sldNum" sz="quarter" idx="12"/>
          </p:nvPr>
        </p:nvSpPr>
        <p:spPr/>
        <p:txBody>
          <a:bodyPr/>
          <a:lstStyle/>
          <a:p>
            <a:pPr>
              <a:defRPr/>
            </a:pPr>
            <a:fld id="{9AED83F8-8647-4284-8211-D6D5DD0A8242}" type="slidenum">
              <a:rPr lang="en-US"/>
              <a:pPr>
                <a:defRPr/>
              </a:pPr>
              <a:t>37</a:t>
            </a:fld>
            <a:endParaRPr lang="en-US"/>
          </a:p>
        </p:txBody>
      </p:sp>
      <p:pic>
        <p:nvPicPr>
          <p:cNvPr id="84997" name="Picture 9" descr="Black Text for Powerpoint"/>
          <p:cNvPicPr>
            <a:picLocks noChangeAspect="1" noChangeArrowheads="1"/>
          </p:cNvPicPr>
          <p:nvPr/>
        </p:nvPicPr>
        <p:blipFill>
          <a:blip r:embed="rId3"/>
          <a:srcRect/>
          <a:stretch>
            <a:fillRect/>
          </a:stretch>
        </p:blipFill>
        <p:spPr bwMode="auto">
          <a:xfrm>
            <a:off x="7086600" y="65088"/>
            <a:ext cx="1981200" cy="468312"/>
          </a:xfrm>
          <a:prstGeom prst="rect">
            <a:avLst/>
          </a:prstGeom>
          <a:noFill/>
          <a:ln w="9525">
            <a:noFill/>
            <a:miter lim="800000"/>
            <a:headEnd/>
            <a:tailEnd/>
          </a:ln>
        </p:spPr>
      </p:pic>
      <p:sp>
        <p:nvSpPr>
          <p:cNvPr id="9" name="TextBox 8"/>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84999" name="Picture 9" descr="norcaloaug_logo.gif"/>
          <p:cNvPicPr>
            <a:picLocks noChangeAspect="1"/>
          </p:cNvPicPr>
          <p:nvPr/>
        </p:nvPicPr>
        <p:blipFill>
          <a:blip r:embed="rId4"/>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ChangeArrowheads="1"/>
          </p:cNvSpPr>
          <p:nvPr/>
        </p:nvSpPr>
        <p:spPr bwMode="auto">
          <a:xfrm>
            <a:off x="685800" y="1219200"/>
            <a:ext cx="8077200" cy="3429000"/>
          </a:xfrm>
          <a:prstGeom prst="rect">
            <a:avLst/>
          </a:prstGeom>
          <a:noFill/>
          <a:ln w="9525">
            <a:noFill/>
            <a:miter lim="800000"/>
            <a:headEnd/>
            <a:tailEnd/>
          </a:ln>
        </p:spPr>
        <p:txBody>
          <a:bodyPr/>
          <a:lstStyle/>
          <a:p>
            <a:pPr marL="457200" indent="-457200">
              <a:spcBef>
                <a:spcPct val="20000"/>
              </a:spcBef>
              <a:buFont typeface="Arial" panose="020B0604020202020204" pitchFamily="34" charset="0"/>
              <a:buChar char="•"/>
            </a:pPr>
            <a:r>
              <a:rPr lang="en-US" sz="3200" dirty="0" smtClean="0">
                <a:latin typeface="Calibri" pitchFamily="34" charset="0"/>
              </a:rPr>
              <a:t>Discrete - flexible </a:t>
            </a:r>
            <a:r>
              <a:rPr lang="en-US" sz="3200" dirty="0">
                <a:latin typeface="Calibri" pitchFamily="34" charset="0"/>
              </a:rPr>
              <a:t>variance </a:t>
            </a:r>
            <a:r>
              <a:rPr lang="en-US" sz="3200" dirty="0" smtClean="0">
                <a:latin typeface="Calibri" pitchFamily="34" charset="0"/>
              </a:rPr>
              <a:t>accounting for:</a:t>
            </a:r>
            <a:endParaRPr lang="en-US" sz="3200" dirty="0">
              <a:latin typeface="Calibri" pitchFamily="34" charset="0"/>
            </a:endParaRPr>
          </a:p>
          <a:p>
            <a:pPr marL="800100" lvl="1" indent="-342900">
              <a:spcBef>
                <a:spcPct val="20000"/>
              </a:spcBef>
              <a:buFont typeface="Arial" charset="0"/>
              <a:buChar char="•"/>
            </a:pPr>
            <a:r>
              <a:rPr lang="en-US" sz="2800" dirty="0">
                <a:latin typeface="Calibri" pitchFamily="34" charset="0"/>
              </a:rPr>
              <a:t>Invoice price and purchase variances</a:t>
            </a:r>
          </a:p>
          <a:p>
            <a:pPr marL="800100" lvl="1" indent="-342900">
              <a:spcBef>
                <a:spcPct val="20000"/>
              </a:spcBef>
              <a:buFont typeface="Arial" charset="0"/>
              <a:buChar char="•"/>
            </a:pPr>
            <a:r>
              <a:rPr lang="en-US" sz="2800" dirty="0">
                <a:latin typeface="Calibri" pitchFamily="34" charset="0"/>
              </a:rPr>
              <a:t>Average cost adjustment</a:t>
            </a:r>
          </a:p>
          <a:p>
            <a:pPr marL="800100" lvl="1" indent="-342900">
              <a:spcBef>
                <a:spcPct val="20000"/>
              </a:spcBef>
              <a:buFont typeface="Arial" charset="0"/>
              <a:buChar char="•"/>
            </a:pPr>
            <a:r>
              <a:rPr lang="en-US" sz="2800" dirty="0">
                <a:latin typeface="Calibri" pitchFamily="34" charset="0"/>
              </a:rPr>
              <a:t>Standard cost adjustment</a:t>
            </a:r>
          </a:p>
          <a:p>
            <a:pPr marL="800100" lvl="1" indent="-342900">
              <a:spcBef>
                <a:spcPct val="20000"/>
              </a:spcBef>
              <a:buFont typeface="Arial" charset="0"/>
              <a:buChar char="•"/>
            </a:pPr>
            <a:r>
              <a:rPr lang="en-US" sz="2800" dirty="0">
                <a:latin typeface="Calibri" pitchFamily="34" charset="0"/>
              </a:rPr>
              <a:t>Manufacturing variances</a:t>
            </a:r>
          </a:p>
          <a:p>
            <a:pPr marL="800100" lvl="1" indent="-342900">
              <a:spcBef>
                <a:spcPct val="20000"/>
              </a:spcBef>
              <a:buFont typeface="Arial" charset="0"/>
              <a:buChar char="•"/>
            </a:pPr>
            <a:r>
              <a:rPr lang="en-US" sz="2800" dirty="0">
                <a:latin typeface="Calibri" pitchFamily="34" charset="0"/>
              </a:rPr>
              <a:t>Account aliases</a:t>
            </a:r>
          </a:p>
          <a:p>
            <a:pPr marL="800100" lvl="1" indent="-342900">
              <a:spcBef>
                <a:spcPct val="20000"/>
              </a:spcBef>
              <a:buFont typeface="Arial" charset="0"/>
              <a:buChar char="•"/>
            </a:pPr>
            <a:r>
              <a:rPr lang="en-US" sz="2800" dirty="0">
                <a:latin typeface="Calibri" pitchFamily="34" charset="0"/>
              </a:rPr>
              <a:t>Freight charges</a:t>
            </a:r>
          </a:p>
          <a:p>
            <a:pPr marL="800100" lvl="1" indent="-342900">
              <a:spcBef>
                <a:spcPct val="20000"/>
              </a:spcBef>
              <a:buFont typeface="Arial" charset="0"/>
              <a:buChar char="•"/>
            </a:pPr>
            <a:r>
              <a:rPr lang="en-US" sz="2800" dirty="0">
                <a:latin typeface="Calibri" pitchFamily="34" charset="0"/>
              </a:rPr>
              <a:t>Most other inventory, manufacturing and related account entries</a:t>
            </a:r>
          </a:p>
        </p:txBody>
      </p:sp>
      <p:sp>
        <p:nvSpPr>
          <p:cNvPr id="87042" name="Rectangle 2"/>
          <p:cNvSpPr>
            <a:spLocks noChangeArrowheads="1"/>
          </p:cNvSpPr>
          <p:nvPr/>
        </p:nvSpPr>
        <p:spPr bwMode="auto">
          <a:xfrm>
            <a:off x="685800" y="381000"/>
            <a:ext cx="7770813" cy="838200"/>
          </a:xfrm>
          <a:prstGeom prst="rect">
            <a:avLst/>
          </a:prstGeom>
          <a:noFill/>
          <a:ln w="9525">
            <a:noFill/>
            <a:miter lim="800000"/>
            <a:headEnd/>
            <a:tailEnd/>
          </a:ln>
        </p:spPr>
        <p:txBody>
          <a:bodyPr lIns="90000" tIns="46800" rIns="90000" bIns="46800" anchor="ctr"/>
          <a:lstStyle/>
          <a:p>
            <a:r>
              <a:rPr lang="en-US" sz="4400" dirty="0">
                <a:latin typeface="Calibri" pitchFamily="34" charset="0"/>
              </a:rPr>
              <a:t>Oracle </a:t>
            </a:r>
            <a:r>
              <a:rPr lang="en-US" sz="4400" dirty="0" smtClean="0">
                <a:latin typeface="Calibri" pitchFamily="34" charset="0"/>
              </a:rPr>
              <a:t>Cost Management </a:t>
            </a:r>
            <a:r>
              <a:rPr lang="en-US" sz="4400" dirty="0">
                <a:latin typeface="Calibri" pitchFamily="34" charset="0"/>
              </a:rPr>
              <a:t>&amp; </a:t>
            </a:r>
            <a:r>
              <a:rPr lang="en-US" sz="4400" dirty="0" smtClean="0">
                <a:latin typeface="Calibri" pitchFamily="34" charset="0"/>
              </a:rPr>
              <a:t>SLA </a:t>
            </a:r>
            <a:endParaRPr lang="en-US" sz="4400" dirty="0">
              <a:latin typeface="Calibri" pitchFamily="34" charset="0"/>
            </a:endParaRPr>
          </a:p>
        </p:txBody>
      </p:sp>
      <p:sp>
        <p:nvSpPr>
          <p:cNvPr id="87044" name="Rectangle 2"/>
          <p:cNvSpPr>
            <a:spLocks noChangeArrowheads="1"/>
          </p:cNvSpPr>
          <p:nvPr/>
        </p:nvSpPr>
        <p:spPr bwMode="auto">
          <a:xfrm>
            <a:off x="690562" y="5829299"/>
            <a:ext cx="8077200" cy="685800"/>
          </a:xfrm>
          <a:prstGeom prst="rect">
            <a:avLst/>
          </a:prstGeom>
          <a:noFill/>
          <a:ln w="9525">
            <a:noFill/>
            <a:miter lim="800000"/>
            <a:headEnd/>
            <a:tailEnd/>
          </a:ln>
        </p:spPr>
        <p:txBody>
          <a:bodyPr/>
          <a:lstStyle/>
          <a:p>
            <a:pPr marL="457200" indent="-457200">
              <a:spcBef>
                <a:spcPct val="20000"/>
              </a:spcBef>
              <a:buFont typeface="Arial" panose="020B0604020202020204" pitchFamily="34" charset="0"/>
              <a:buChar char="•"/>
            </a:pPr>
            <a:r>
              <a:rPr lang="en-US" sz="3200" dirty="0" smtClean="0">
                <a:latin typeface="Calibri" pitchFamily="34" charset="0"/>
              </a:rPr>
              <a:t>Process - the </a:t>
            </a:r>
            <a:r>
              <a:rPr lang="en-US" sz="3200" dirty="0">
                <a:latin typeface="Calibri" pitchFamily="34" charset="0"/>
              </a:rPr>
              <a:t>MAC has been replaced by SLA</a:t>
            </a:r>
          </a:p>
        </p:txBody>
      </p:sp>
      <p:sp>
        <p:nvSpPr>
          <p:cNvPr id="9" name="Footer Placeholder 2"/>
          <p:cNvSpPr>
            <a:spLocks noGrp="1"/>
          </p:cNvSpPr>
          <p:nvPr>
            <p:ph type="ftr" sz="quarter" idx="11"/>
          </p:nvPr>
        </p:nvSpPr>
        <p:spPr/>
        <p:txBody>
          <a:bodyPr/>
          <a:lstStyle/>
          <a:p>
            <a:pPr>
              <a:defRPr/>
            </a:pPr>
            <a:r>
              <a:rPr lang="en-US"/>
              <a:t>NorCalOAUG Training Day - August 24th, 2012</a:t>
            </a:r>
          </a:p>
        </p:txBody>
      </p:sp>
      <p:sp>
        <p:nvSpPr>
          <p:cNvPr id="10" name="Slide Number Placeholder 3"/>
          <p:cNvSpPr>
            <a:spLocks noGrp="1"/>
          </p:cNvSpPr>
          <p:nvPr>
            <p:ph type="sldNum" sz="quarter" idx="12"/>
          </p:nvPr>
        </p:nvSpPr>
        <p:spPr/>
        <p:txBody>
          <a:bodyPr/>
          <a:lstStyle/>
          <a:p>
            <a:pPr>
              <a:defRPr/>
            </a:pPr>
            <a:fld id="{ADB504A9-EFE3-4DE4-917E-FF9B0D11BA8E}" type="slidenum">
              <a:rPr lang="en-US"/>
              <a:pPr>
                <a:defRPr/>
              </a:pPr>
              <a:t>38</a:t>
            </a:fld>
            <a:endParaRPr lang="en-US"/>
          </a:p>
        </p:txBody>
      </p:sp>
      <p:pic>
        <p:nvPicPr>
          <p:cNvPr id="87047" name="Picture 9" descr="Black Text for Powerpoint"/>
          <p:cNvPicPr>
            <a:picLocks noChangeAspect="1" noChangeArrowheads="1"/>
          </p:cNvPicPr>
          <p:nvPr/>
        </p:nvPicPr>
        <p:blipFill>
          <a:blip r:embed="rId3"/>
          <a:srcRect/>
          <a:stretch>
            <a:fillRect/>
          </a:stretch>
        </p:blipFill>
        <p:spPr bwMode="auto">
          <a:xfrm>
            <a:off x="7086600" y="65088"/>
            <a:ext cx="1981200" cy="468312"/>
          </a:xfrm>
          <a:prstGeom prst="rect">
            <a:avLst/>
          </a:prstGeom>
          <a:noFill/>
          <a:ln w="9525">
            <a:noFill/>
            <a:miter lim="800000"/>
            <a:headEnd/>
            <a:tailEnd/>
          </a:ln>
        </p:spPr>
      </p:pic>
      <p:sp>
        <p:nvSpPr>
          <p:cNvPr id="12" name="TextBox 11"/>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87049" name="Picture 12" descr="norcaloaug_logo.gif"/>
          <p:cNvPicPr>
            <a:picLocks noChangeAspect="1"/>
          </p:cNvPicPr>
          <p:nvPr/>
        </p:nvPicPr>
        <p:blipFill>
          <a:blip r:embed="rId4"/>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404812" y="317500"/>
            <a:ext cx="8229600" cy="1143000"/>
          </a:xfrm>
        </p:spPr>
        <p:txBody>
          <a:bodyPr/>
          <a:lstStyle/>
          <a:p>
            <a:pPr eaLnBrk="1" hangingPunct="1"/>
            <a:r>
              <a:rPr lang="en-US" dirty="0" smtClean="0"/>
              <a:t>Inventory</a:t>
            </a:r>
          </a:p>
        </p:txBody>
      </p:sp>
      <p:sp>
        <p:nvSpPr>
          <p:cNvPr id="101378" name="Rectangle 3"/>
          <p:cNvSpPr>
            <a:spLocks noGrp="1" noChangeArrowheads="1"/>
          </p:cNvSpPr>
          <p:nvPr>
            <p:ph type="body" idx="1"/>
          </p:nvPr>
        </p:nvSpPr>
        <p:spPr>
          <a:xfrm>
            <a:off x="404812" y="1179512"/>
            <a:ext cx="8229600" cy="4525963"/>
          </a:xfrm>
        </p:spPr>
        <p:txBody>
          <a:bodyPr/>
          <a:lstStyle/>
          <a:p>
            <a:pPr eaLnBrk="1" hangingPunct="1">
              <a:lnSpc>
                <a:spcPct val="90000"/>
              </a:lnSpc>
            </a:pPr>
            <a:r>
              <a:rPr lang="en-US" dirty="0" smtClean="0"/>
              <a:t>Genealogy</a:t>
            </a:r>
          </a:p>
          <a:p>
            <a:pPr eaLnBrk="1" hangingPunct="1">
              <a:lnSpc>
                <a:spcPct val="90000"/>
              </a:lnSpc>
            </a:pPr>
            <a:r>
              <a:rPr lang="en-US" dirty="0" smtClean="0"/>
              <a:t>The key enhancements </a:t>
            </a:r>
          </a:p>
          <a:p>
            <a:pPr lvl="1" eaLnBrk="1" hangingPunct="1">
              <a:lnSpc>
                <a:spcPct val="90000"/>
              </a:lnSpc>
            </a:pPr>
            <a:r>
              <a:rPr lang="en-US" dirty="0" smtClean="0"/>
              <a:t>Unified view of lot and serial number genealogy </a:t>
            </a:r>
          </a:p>
          <a:p>
            <a:pPr lvl="1" eaLnBrk="1" hangingPunct="1">
              <a:lnSpc>
                <a:spcPct val="90000"/>
              </a:lnSpc>
            </a:pPr>
            <a:r>
              <a:rPr lang="en-US" dirty="0" smtClean="0"/>
              <a:t>Genealogy of Lot Exclusivity </a:t>
            </a:r>
          </a:p>
          <a:p>
            <a:pPr lvl="1" eaLnBrk="1" hangingPunct="1">
              <a:lnSpc>
                <a:spcPct val="90000"/>
              </a:lnSpc>
            </a:pPr>
            <a:r>
              <a:rPr lang="en-US" dirty="0" smtClean="0"/>
              <a:t>Quality information as part of Genealogy Inquiry </a:t>
            </a:r>
          </a:p>
          <a:p>
            <a:pPr lvl="1" eaLnBrk="1" hangingPunct="1">
              <a:lnSpc>
                <a:spcPct val="90000"/>
              </a:lnSpc>
            </a:pPr>
            <a:r>
              <a:rPr lang="en-US" dirty="0" smtClean="0"/>
              <a:t>Supplier Lot Number in Genealogy Inquiry </a:t>
            </a:r>
          </a:p>
          <a:p>
            <a:pPr lvl="1" eaLnBrk="1" hangingPunct="1">
              <a:lnSpc>
                <a:spcPct val="90000"/>
              </a:lnSpc>
            </a:pPr>
            <a:r>
              <a:rPr lang="en-US" dirty="0" smtClean="0"/>
              <a:t>Lot number validation for component return </a:t>
            </a:r>
          </a:p>
          <a:p>
            <a:pPr lvl="1" eaLnBrk="1" hangingPunct="1">
              <a:lnSpc>
                <a:spcPct val="90000"/>
              </a:lnSpc>
            </a:pPr>
            <a:r>
              <a:rPr lang="en-US" dirty="0" smtClean="0"/>
              <a:t>Lot and Serial Genealogy Report </a:t>
            </a:r>
          </a:p>
          <a:p>
            <a:pPr lvl="1" eaLnBrk="1" hangingPunct="1">
              <a:lnSpc>
                <a:spcPct val="90000"/>
              </a:lnSpc>
            </a:pPr>
            <a:r>
              <a:rPr lang="en-US" dirty="0" smtClean="0"/>
              <a:t>CFR P Lot Number Length change  - With the increase in inventory lot number from 30 characters to 80 characters</a:t>
            </a:r>
            <a:r>
              <a:rPr lang="en-US" sz="2400" dirty="0" smtClean="0"/>
              <a:t/>
            </a:r>
            <a:br>
              <a:rPr lang="en-US" sz="2400" dirty="0" smtClean="0"/>
            </a:br>
            <a:endParaRPr lang="en-US" sz="2400" dirty="0" smtClean="0"/>
          </a:p>
        </p:txBody>
      </p:sp>
      <p:sp>
        <p:nvSpPr>
          <p:cNvPr id="6" name="Slide Number Placeholder 4"/>
          <p:cNvSpPr>
            <a:spLocks noGrp="1"/>
          </p:cNvSpPr>
          <p:nvPr>
            <p:ph type="sldNum" sz="quarter" idx="12"/>
          </p:nvPr>
        </p:nvSpPr>
        <p:spPr/>
        <p:txBody>
          <a:bodyPr/>
          <a:lstStyle/>
          <a:p>
            <a:pPr>
              <a:defRPr/>
            </a:pPr>
            <a:fld id="{31F7306D-9FE6-4867-AAE3-39619F7046A9}" type="slidenum">
              <a:rPr lang="en-US"/>
              <a:pPr>
                <a:defRPr/>
              </a:pPr>
              <a:t>39</a:t>
            </a:fld>
            <a:endParaRPr lang="en-US" dirty="0"/>
          </a:p>
        </p:txBody>
      </p:sp>
      <p:sp>
        <p:nvSpPr>
          <p:cNvPr id="7" name="Footer Placeholder 3"/>
          <p:cNvSpPr>
            <a:spLocks noGrp="1"/>
          </p:cNvSpPr>
          <p:nvPr>
            <p:ph type="ftr" sz="quarter" idx="11"/>
          </p:nvPr>
        </p:nvSpPr>
        <p:spPr/>
        <p:txBody>
          <a:bodyPr/>
          <a:lstStyle/>
          <a:p>
            <a:pPr>
              <a:defRPr/>
            </a:pPr>
            <a:r>
              <a:rPr lang="en-US"/>
              <a:t>NorCalOAUG Training Day - August 24th, 2012</a:t>
            </a:r>
          </a:p>
        </p:txBody>
      </p:sp>
      <p:pic>
        <p:nvPicPr>
          <p:cNvPr id="101381" name="Picture 9" descr="Black Text for Powerpoint"/>
          <p:cNvPicPr>
            <a:picLocks noChangeAspect="1" noChangeArrowheads="1"/>
          </p:cNvPicPr>
          <p:nvPr/>
        </p:nvPicPr>
        <p:blipFill>
          <a:blip r:embed="rId3"/>
          <a:srcRect/>
          <a:stretch>
            <a:fillRect/>
          </a:stretch>
        </p:blipFill>
        <p:spPr bwMode="auto">
          <a:xfrm>
            <a:off x="7086600" y="65088"/>
            <a:ext cx="1981200" cy="468312"/>
          </a:xfrm>
          <a:prstGeom prst="rect">
            <a:avLst/>
          </a:prstGeom>
          <a:noFill/>
          <a:ln w="9525">
            <a:noFill/>
            <a:miter lim="800000"/>
            <a:headEnd/>
            <a:tailEnd/>
          </a:ln>
        </p:spPr>
      </p:pic>
      <p:sp>
        <p:nvSpPr>
          <p:cNvPr id="9" name="TextBox 8"/>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101383" name="Picture 9" descr="norcaloaug_logo.gif"/>
          <p:cNvPicPr>
            <a:picLocks noChangeAspect="1"/>
          </p:cNvPicPr>
          <p:nvPr/>
        </p:nvPicPr>
        <p:blipFill>
          <a:blip r:embed="rId4"/>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and here too</a:t>
            </a:r>
          </a:p>
        </p:txBody>
      </p:sp>
      <p:sp>
        <p:nvSpPr>
          <p:cNvPr id="5124" name="Rectangle 3"/>
          <p:cNvSpPr>
            <a:spLocks noGrp="1" noChangeArrowheads="1"/>
          </p:cNvSpPr>
          <p:nvPr>
            <p:ph type="body" idx="1"/>
          </p:nvPr>
        </p:nvSpPr>
        <p:spPr>
          <a:xfrm>
            <a:off x="381000" y="1722438"/>
            <a:ext cx="8229600" cy="4906962"/>
          </a:xfrm>
        </p:spPr>
        <p:txBody>
          <a:bodyPr rtlCol="0">
            <a:normAutofit/>
          </a:bodyPr>
          <a:lstStyle/>
          <a:p>
            <a:pPr eaLnBrk="1" fontAlgn="auto" hangingPunct="1">
              <a:spcAft>
                <a:spcPts val="0"/>
              </a:spcAft>
              <a:buFont typeface="Arial" pitchFamily="34" charset="0"/>
              <a:buChar char="•"/>
              <a:defRPr/>
            </a:pPr>
            <a:r>
              <a:rPr lang="en-US" dirty="0"/>
              <a:t>Purchasing</a:t>
            </a:r>
          </a:p>
          <a:p>
            <a:pPr eaLnBrk="1" fontAlgn="auto" hangingPunct="1">
              <a:spcAft>
                <a:spcPts val="0"/>
              </a:spcAft>
              <a:buFont typeface="Arial" pitchFamily="34" charset="0"/>
              <a:buChar char="•"/>
              <a:defRPr/>
            </a:pPr>
            <a:r>
              <a:rPr lang="en-US" dirty="0"/>
              <a:t>Cost Management / Inventory</a:t>
            </a:r>
          </a:p>
          <a:p>
            <a:pPr eaLnBrk="1" fontAlgn="auto" hangingPunct="1">
              <a:spcAft>
                <a:spcPts val="0"/>
              </a:spcAft>
              <a:buFont typeface="Arial" pitchFamily="34" charset="0"/>
              <a:buChar char="•"/>
              <a:defRPr/>
            </a:pPr>
            <a:r>
              <a:rPr lang="en-US" dirty="0"/>
              <a:t>Bills of Material</a:t>
            </a:r>
          </a:p>
          <a:p>
            <a:pPr eaLnBrk="1" fontAlgn="auto" hangingPunct="1">
              <a:spcAft>
                <a:spcPts val="0"/>
              </a:spcAft>
              <a:buFont typeface="Arial" pitchFamily="34" charset="0"/>
              <a:buChar char="•"/>
              <a:defRPr/>
            </a:pPr>
            <a:r>
              <a:rPr lang="en-US" dirty="0"/>
              <a:t>Quality</a:t>
            </a:r>
          </a:p>
          <a:p>
            <a:pPr eaLnBrk="1" fontAlgn="auto" hangingPunct="1">
              <a:spcAft>
                <a:spcPts val="0"/>
              </a:spcAft>
              <a:buFont typeface="Arial" pitchFamily="34" charset="0"/>
              <a:buChar char="•"/>
              <a:defRPr/>
            </a:pPr>
            <a:r>
              <a:rPr lang="en-US" dirty="0"/>
              <a:t>Service</a:t>
            </a:r>
          </a:p>
          <a:p>
            <a:pPr eaLnBrk="1" fontAlgn="auto" hangingPunct="1">
              <a:spcAft>
                <a:spcPts val="0"/>
              </a:spcAft>
              <a:buFont typeface="Arial" pitchFamily="34" charset="0"/>
              <a:buChar char="•"/>
              <a:defRPr/>
            </a:pPr>
            <a:r>
              <a:rPr lang="en-US" dirty="0" smtClean="0"/>
              <a:t>WIP</a:t>
            </a:r>
          </a:p>
          <a:p>
            <a:pPr eaLnBrk="1" fontAlgn="auto" hangingPunct="1">
              <a:spcAft>
                <a:spcPts val="0"/>
              </a:spcAft>
              <a:buFont typeface="Arial" pitchFamily="34" charset="0"/>
              <a:buChar char="•"/>
              <a:defRPr/>
            </a:pPr>
            <a:r>
              <a:rPr lang="en-US" dirty="0" smtClean="0"/>
              <a:t>eAM</a:t>
            </a:r>
            <a:endParaRPr lang="en-US" dirty="0"/>
          </a:p>
          <a:p>
            <a:pPr marL="457200" lvl="1" indent="0" eaLnBrk="1" fontAlgn="auto" hangingPunct="1">
              <a:spcAft>
                <a:spcPts val="0"/>
              </a:spcAft>
              <a:buFont typeface="Wingdings" pitchFamily="2" charset="2"/>
              <a:buNone/>
              <a:defRPr/>
            </a:pPr>
            <a:endParaRPr lang="en-US" dirty="0" smtClean="0"/>
          </a:p>
          <a:p>
            <a:pPr lvl="1" eaLnBrk="1" fontAlgn="auto" hangingPunct="1">
              <a:spcAft>
                <a:spcPts val="0"/>
              </a:spcAft>
              <a:buFont typeface="Wingdings" pitchFamily="2" charset="2"/>
              <a:buNone/>
              <a:defRPr/>
            </a:pPr>
            <a:endParaRPr lang="en-US" dirty="0" smtClean="0"/>
          </a:p>
        </p:txBody>
      </p:sp>
      <p:sp>
        <p:nvSpPr>
          <p:cNvPr id="6" name="Slide Number Placeholder 4"/>
          <p:cNvSpPr>
            <a:spLocks noGrp="1"/>
          </p:cNvSpPr>
          <p:nvPr>
            <p:ph type="sldNum" sz="quarter" idx="12"/>
          </p:nvPr>
        </p:nvSpPr>
        <p:spPr/>
        <p:txBody>
          <a:bodyPr/>
          <a:lstStyle/>
          <a:p>
            <a:pPr>
              <a:defRPr/>
            </a:pPr>
            <a:fld id="{36C9140D-6DBC-43EC-BC42-AF1605EF9F02}" type="slidenum">
              <a:rPr lang="en-US"/>
              <a:pPr>
                <a:defRPr/>
              </a:pPr>
              <a:t>4</a:t>
            </a:fld>
            <a:endParaRPr lang="en-US"/>
          </a:p>
        </p:txBody>
      </p:sp>
      <p:pic>
        <p:nvPicPr>
          <p:cNvPr id="19460" name="Picture 9" descr="Black Text for Powerpoint"/>
          <p:cNvPicPr>
            <a:picLocks noChangeAspect="1" noChangeArrowheads="1"/>
          </p:cNvPicPr>
          <p:nvPr/>
        </p:nvPicPr>
        <p:blipFill>
          <a:blip r:embed="rId3"/>
          <a:srcRect/>
          <a:stretch>
            <a:fillRect/>
          </a:stretch>
        </p:blipFill>
        <p:spPr bwMode="auto">
          <a:xfrm>
            <a:off x="7086600" y="65088"/>
            <a:ext cx="1981200" cy="468312"/>
          </a:xfrm>
          <a:prstGeom prst="rect">
            <a:avLst/>
          </a:prstGeom>
          <a:noFill/>
          <a:ln w="9525">
            <a:noFill/>
            <a:miter lim="800000"/>
            <a:headEnd/>
            <a:tailEnd/>
          </a:ln>
        </p:spPr>
      </p:pic>
      <p:sp>
        <p:nvSpPr>
          <p:cNvPr id="11" name="TextBox 10"/>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19462" name="Picture 11" descr="norcaloaug_logo.gif"/>
          <p:cNvPicPr>
            <a:picLocks noChangeAspect="1"/>
          </p:cNvPicPr>
          <p:nvPr/>
        </p:nvPicPr>
        <p:blipFill>
          <a:blip r:embed="rId4"/>
          <a:srcRect/>
          <a:stretch>
            <a:fillRect/>
          </a:stretch>
        </p:blipFill>
        <p:spPr bwMode="auto">
          <a:xfrm>
            <a:off x="76200" y="6451600"/>
            <a:ext cx="838200" cy="406400"/>
          </a:xfrm>
          <a:prstGeom prst="rect">
            <a:avLst/>
          </a:prstGeom>
          <a:noFill/>
          <a:ln w="9525">
            <a:noFill/>
            <a:miter lim="800000"/>
            <a:headEnd/>
            <a:tailEnd/>
          </a:ln>
        </p:spPr>
      </p:pic>
      <p:sp>
        <p:nvSpPr>
          <p:cNvPr id="13" name="Footer Placeholder 2"/>
          <p:cNvSpPr>
            <a:spLocks noGrp="1"/>
          </p:cNvSpPr>
          <p:nvPr>
            <p:ph type="ftr" sz="quarter" idx="11"/>
          </p:nvPr>
        </p:nvSpPr>
        <p:spPr/>
        <p:txBody>
          <a:bodyPr/>
          <a:lstStyle/>
          <a:p>
            <a:pPr>
              <a:defRPr/>
            </a:pPr>
            <a:r>
              <a:rPr lang="en-US"/>
              <a:t>NorCalOAUG Training Day - August 24th, 2012</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457200" y="263526"/>
            <a:ext cx="8229600" cy="1143000"/>
          </a:xfrm>
        </p:spPr>
        <p:txBody>
          <a:bodyPr/>
          <a:lstStyle/>
          <a:p>
            <a:pPr eaLnBrk="1" hangingPunct="1"/>
            <a:r>
              <a:rPr lang="en-US" dirty="0" smtClean="0"/>
              <a:t>WIP - MES</a:t>
            </a:r>
          </a:p>
        </p:txBody>
      </p:sp>
      <p:sp>
        <p:nvSpPr>
          <p:cNvPr id="111618" name="Rectangle 3"/>
          <p:cNvSpPr>
            <a:spLocks noGrp="1" noChangeArrowheads="1"/>
          </p:cNvSpPr>
          <p:nvPr>
            <p:ph type="body" idx="1"/>
          </p:nvPr>
        </p:nvSpPr>
        <p:spPr>
          <a:xfrm>
            <a:off x="457200" y="1223963"/>
            <a:ext cx="8229600" cy="4525962"/>
          </a:xfrm>
        </p:spPr>
        <p:txBody>
          <a:bodyPr/>
          <a:lstStyle/>
          <a:p>
            <a:pPr eaLnBrk="1" hangingPunct="1">
              <a:lnSpc>
                <a:spcPct val="80000"/>
              </a:lnSpc>
            </a:pPr>
            <a:r>
              <a:rPr lang="en-US" dirty="0" smtClean="0"/>
              <a:t>Discrete Execution Workstation</a:t>
            </a:r>
          </a:p>
          <a:p>
            <a:pPr lvl="1" eaLnBrk="1" hangingPunct="1">
              <a:lnSpc>
                <a:spcPct val="80000"/>
              </a:lnSpc>
            </a:pPr>
            <a:r>
              <a:rPr lang="en-US" sz="2600" dirty="0" smtClean="0"/>
              <a:t>Streamlined User Interface</a:t>
            </a:r>
          </a:p>
          <a:p>
            <a:pPr lvl="1" eaLnBrk="1" hangingPunct="1">
              <a:lnSpc>
                <a:spcPct val="80000"/>
              </a:lnSpc>
            </a:pPr>
            <a:r>
              <a:rPr lang="en-US" sz="2600" dirty="0" smtClean="0"/>
              <a:t>Job assignments, requirements, instructions and ability to monitor progress all in the same place</a:t>
            </a:r>
          </a:p>
          <a:p>
            <a:pPr lvl="1" eaLnBrk="1" hangingPunct="1">
              <a:lnSpc>
                <a:spcPct val="80000"/>
              </a:lnSpc>
            </a:pPr>
            <a:r>
              <a:rPr lang="en-US" sz="2600" dirty="0" smtClean="0"/>
              <a:t>Based on the user role, predefined security and preferences control the types of functions and information that each user of this workstation can access</a:t>
            </a:r>
          </a:p>
          <a:p>
            <a:pPr lvl="1" eaLnBrk="1" hangingPunct="1">
              <a:lnSpc>
                <a:spcPct val="80000"/>
              </a:lnSpc>
            </a:pPr>
            <a:r>
              <a:rPr lang="en-US" sz="2600" dirty="0" smtClean="0"/>
              <a:t>Dispatch list ─ a listing of all job operations that are in queue to be worked on for one particular resource, across multiple resources or departments, or an entire organization ─ as determined by parameter setups</a:t>
            </a:r>
          </a:p>
          <a:p>
            <a:pPr lvl="1" eaLnBrk="1" hangingPunct="1">
              <a:lnSpc>
                <a:spcPct val="80000"/>
              </a:lnSpc>
            </a:pPr>
            <a:r>
              <a:rPr lang="en-US" sz="2600" dirty="0" smtClean="0"/>
              <a:t>Streamlined lot and serial number entry</a:t>
            </a:r>
          </a:p>
          <a:p>
            <a:pPr lvl="1" eaLnBrk="1" hangingPunct="1">
              <a:lnSpc>
                <a:spcPct val="80000"/>
              </a:lnSpc>
            </a:pPr>
            <a:r>
              <a:rPr lang="en-US" sz="2600" dirty="0" smtClean="0"/>
              <a:t>Overall better exceptions reporting and resolution</a:t>
            </a:r>
          </a:p>
        </p:txBody>
      </p:sp>
      <p:sp>
        <p:nvSpPr>
          <p:cNvPr id="6" name="Slide Number Placeholder 4"/>
          <p:cNvSpPr>
            <a:spLocks noGrp="1"/>
          </p:cNvSpPr>
          <p:nvPr>
            <p:ph type="sldNum" sz="quarter" idx="12"/>
          </p:nvPr>
        </p:nvSpPr>
        <p:spPr/>
        <p:txBody>
          <a:bodyPr/>
          <a:lstStyle/>
          <a:p>
            <a:pPr>
              <a:defRPr/>
            </a:pPr>
            <a:fld id="{27D2CAAA-74E8-40F7-B750-D5844E93B3DD}" type="slidenum">
              <a:rPr lang="en-US"/>
              <a:pPr>
                <a:defRPr/>
              </a:pPr>
              <a:t>40</a:t>
            </a:fld>
            <a:endParaRPr lang="en-US" dirty="0"/>
          </a:p>
        </p:txBody>
      </p:sp>
      <p:sp>
        <p:nvSpPr>
          <p:cNvPr id="7" name="Footer Placeholder 3"/>
          <p:cNvSpPr>
            <a:spLocks noGrp="1"/>
          </p:cNvSpPr>
          <p:nvPr>
            <p:ph type="ftr" sz="quarter" idx="11"/>
          </p:nvPr>
        </p:nvSpPr>
        <p:spPr/>
        <p:txBody>
          <a:bodyPr/>
          <a:lstStyle/>
          <a:p>
            <a:pPr>
              <a:defRPr/>
            </a:pPr>
            <a:r>
              <a:rPr lang="en-US"/>
              <a:t>NorCalOAUG Training Day - August 24th, 2012</a:t>
            </a:r>
          </a:p>
        </p:txBody>
      </p:sp>
      <p:pic>
        <p:nvPicPr>
          <p:cNvPr id="111621" name="Picture 9" descr="Black Text for Powerpoint"/>
          <p:cNvPicPr>
            <a:picLocks noChangeAspect="1" noChangeArrowheads="1"/>
          </p:cNvPicPr>
          <p:nvPr/>
        </p:nvPicPr>
        <p:blipFill>
          <a:blip r:embed="rId3"/>
          <a:srcRect/>
          <a:stretch>
            <a:fillRect/>
          </a:stretch>
        </p:blipFill>
        <p:spPr bwMode="auto">
          <a:xfrm>
            <a:off x="7086600" y="65088"/>
            <a:ext cx="1981200" cy="468312"/>
          </a:xfrm>
          <a:prstGeom prst="rect">
            <a:avLst/>
          </a:prstGeom>
          <a:noFill/>
          <a:ln w="9525">
            <a:noFill/>
            <a:miter lim="800000"/>
            <a:headEnd/>
            <a:tailEnd/>
          </a:ln>
        </p:spPr>
      </p:pic>
      <p:sp>
        <p:nvSpPr>
          <p:cNvPr id="9" name="TextBox 8"/>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111623" name="Picture 9" descr="norcaloaug_logo.gif"/>
          <p:cNvPicPr>
            <a:picLocks noChangeAspect="1"/>
          </p:cNvPicPr>
          <p:nvPr/>
        </p:nvPicPr>
        <p:blipFill>
          <a:blip r:embed="rId4"/>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457200" y="152400"/>
            <a:ext cx="8229600" cy="1143000"/>
          </a:xfrm>
        </p:spPr>
        <p:txBody>
          <a:bodyPr/>
          <a:lstStyle/>
          <a:p>
            <a:pPr eaLnBrk="1" hangingPunct="1"/>
            <a:r>
              <a:rPr lang="en-US" dirty="0" smtClean="0"/>
              <a:t>Quality, Service, Field Service </a:t>
            </a:r>
            <a:endParaRPr lang="en-US" sz="2000" dirty="0" smtClean="0"/>
          </a:p>
        </p:txBody>
      </p:sp>
      <p:sp>
        <p:nvSpPr>
          <p:cNvPr id="117762" name="Rectangle 3"/>
          <p:cNvSpPr>
            <a:spLocks noGrp="1" noChangeArrowheads="1"/>
          </p:cNvSpPr>
          <p:nvPr>
            <p:ph type="body" idx="1"/>
          </p:nvPr>
        </p:nvSpPr>
        <p:spPr>
          <a:xfrm>
            <a:off x="457200" y="1143000"/>
            <a:ext cx="8229600" cy="5213350"/>
          </a:xfrm>
        </p:spPr>
        <p:txBody>
          <a:bodyPr/>
          <a:lstStyle/>
          <a:p>
            <a:pPr eaLnBrk="1" hangingPunct="1">
              <a:lnSpc>
                <a:spcPct val="90000"/>
              </a:lnSpc>
            </a:pPr>
            <a:r>
              <a:rPr lang="en-US" dirty="0" smtClean="0"/>
              <a:t>ERES capabilities have been extended the following 21 CFR Part critical events </a:t>
            </a:r>
          </a:p>
          <a:p>
            <a:pPr lvl="1" eaLnBrk="1" hangingPunct="1">
              <a:lnSpc>
                <a:spcPct val="90000"/>
              </a:lnSpc>
            </a:pPr>
            <a:r>
              <a:rPr lang="en-US" dirty="0" smtClean="0"/>
              <a:t>820.170 - Installation </a:t>
            </a:r>
          </a:p>
          <a:p>
            <a:pPr lvl="1" eaLnBrk="1" hangingPunct="1">
              <a:lnSpc>
                <a:spcPct val="90000"/>
              </a:lnSpc>
            </a:pPr>
            <a:r>
              <a:rPr lang="en-US" dirty="0" smtClean="0"/>
              <a:t>820.198 - Complaint files </a:t>
            </a:r>
          </a:p>
          <a:p>
            <a:pPr lvl="1" eaLnBrk="1" hangingPunct="1">
              <a:lnSpc>
                <a:spcPct val="90000"/>
              </a:lnSpc>
            </a:pPr>
            <a:r>
              <a:rPr lang="en-US" dirty="0" smtClean="0"/>
              <a:t>820.200 – Servicing </a:t>
            </a:r>
          </a:p>
          <a:p>
            <a:pPr lvl="1" eaLnBrk="1" hangingPunct="1">
              <a:lnSpc>
                <a:spcPct val="90000"/>
              </a:lnSpc>
            </a:pPr>
            <a:r>
              <a:rPr lang="en-US" dirty="0" smtClean="0"/>
              <a:t>To support these critical events, these events were added</a:t>
            </a:r>
          </a:p>
          <a:p>
            <a:pPr lvl="2" eaLnBrk="1" hangingPunct="1">
              <a:lnSpc>
                <a:spcPct val="90000"/>
              </a:lnSpc>
            </a:pPr>
            <a:r>
              <a:rPr lang="en-US" dirty="0" smtClean="0"/>
              <a:t>Service Request Approval to obtain approvals during different phases of the service request lifecycle</a:t>
            </a:r>
          </a:p>
          <a:p>
            <a:pPr lvl="2" eaLnBrk="1" hangingPunct="1">
              <a:lnSpc>
                <a:spcPct val="90000"/>
              </a:lnSpc>
            </a:pPr>
            <a:r>
              <a:rPr lang="en-US" dirty="0" smtClean="0"/>
              <a:t>Debrief Report for any completion of the field service or depot repair tasks.  </a:t>
            </a:r>
          </a:p>
          <a:p>
            <a:pPr lvl="2" eaLnBrk="1" hangingPunct="1">
              <a:lnSpc>
                <a:spcPct val="90000"/>
              </a:lnSpc>
            </a:pPr>
            <a:r>
              <a:rPr lang="en-US" dirty="0" smtClean="0"/>
              <a:t>The ERES events for Oracle Quality in 11.5.10 have been re-used with enhancements to support deferred approvals</a:t>
            </a:r>
          </a:p>
        </p:txBody>
      </p:sp>
      <p:sp>
        <p:nvSpPr>
          <p:cNvPr id="6" name="Footer Placeholder 3"/>
          <p:cNvSpPr>
            <a:spLocks noGrp="1"/>
          </p:cNvSpPr>
          <p:nvPr>
            <p:ph type="ftr" sz="quarter" idx="11"/>
          </p:nvPr>
        </p:nvSpPr>
        <p:spPr/>
        <p:txBody>
          <a:bodyPr/>
          <a:lstStyle/>
          <a:p>
            <a:pPr>
              <a:defRPr/>
            </a:pPr>
            <a:r>
              <a:rPr lang="en-US"/>
              <a:t>NorCalOAUG Training Day - August 24th, 2012</a:t>
            </a:r>
          </a:p>
        </p:txBody>
      </p:sp>
      <p:sp>
        <p:nvSpPr>
          <p:cNvPr id="7" name="Slide Number Placeholder 4"/>
          <p:cNvSpPr>
            <a:spLocks noGrp="1"/>
          </p:cNvSpPr>
          <p:nvPr>
            <p:ph type="sldNum" sz="quarter" idx="12"/>
          </p:nvPr>
        </p:nvSpPr>
        <p:spPr/>
        <p:txBody>
          <a:bodyPr/>
          <a:lstStyle/>
          <a:p>
            <a:pPr>
              <a:defRPr/>
            </a:pPr>
            <a:fld id="{3A83EF5C-37A3-4365-98E4-480C3844FFE7}" type="slidenum">
              <a:rPr lang="en-US"/>
              <a:pPr>
                <a:defRPr/>
              </a:pPr>
              <a:t>41</a:t>
            </a:fld>
            <a:endParaRPr lang="en-US" dirty="0"/>
          </a:p>
        </p:txBody>
      </p:sp>
      <p:pic>
        <p:nvPicPr>
          <p:cNvPr id="117765" name="Picture 9" descr="Black Text for Powerpoint"/>
          <p:cNvPicPr>
            <a:picLocks noChangeAspect="1" noChangeArrowheads="1"/>
          </p:cNvPicPr>
          <p:nvPr/>
        </p:nvPicPr>
        <p:blipFill>
          <a:blip r:embed="rId3"/>
          <a:srcRect/>
          <a:stretch>
            <a:fillRect/>
          </a:stretch>
        </p:blipFill>
        <p:spPr bwMode="auto">
          <a:xfrm>
            <a:off x="7086600" y="65088"/>
            <a:ext cx="1981200" cy="468312"/>
          </a:xfrm>
          <a:prstGeom prst="rect">
            <a:avLst/>
          </a:prstGeom>
          <a:noFill/>
          <a:ln w="9525">
            <a:noFill/>
            <a:miter lim="800000"/>
            <a:headEnd/>
            <a:tailEnd/>
          </a:ln>
        </p:spPr>
      </p:pic>
      <p:sp>
        <p:nvSpPr>
          <p:cNvPr id="9" name="TextBox 8"/>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117767" name="Picture 9" descr="norcaloaug_logo.gif"/>
          <p:cNvPicPr>
            <a:picLocks noChangeAspect="1"/>
          </p:cNvPicPr>
          <p:nvPr/>
        </p:nvPicPr>
        <p:blipFill>
          <a:blip r:embed="rId4"/>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381000"/>
            <a:ext cx="8229600" cy="1143000"/>
          </a:xfrm>
        </p:spPr>
        <p:txBody>
          <a:bodyPr/>
          <a:lstStyle/>
          <a:p>
            <a:pPr eaLnBrk="1" hangingPunct="1"/>
            <a:r>
              <a:rPr lang="en-US" dirty="0" smtClean="0"/>
              <a:t>EAM – Item Attribution Changes</a:t>
            </a:r>
          </a:p>
        </p:txBody>
      </p:sp>
      <p:sp>
        <p:nvSpPr>
          <p:cNvPr id="31748" name="Rectangle 3"/>
          <p:cNvSpPr>
            <a:spLocks noGrp="1" noChangeArrowheads="1"/>
          </p:cNvSpPr>
          <p:nvPr>
            <p:ph type="body" idx="1"/>
          </p:nvPr>
        </p:nvSpPr>
        <p:spPr>
          <a:xfrm>
            <a:off x="381000" y="1570037"/>
            <a:ext cx="8229600" cy="4525963"/>
          </a:xfrm>
        </p:spPr>
        <p:txBody>
          <a:bodyPr>
            <a:normAutofit fontScale="92500"/>
          </a:bodyPr>
          <a:lstStyle/>
          <a:p>
            <a:pPr eaLnBrk="1" hangingPunct="1"/>
            <a:r>
              <a:rPr lang="en-US" sz="3800" dirty="0" smtClean="0"/>
              <a:t>EAM now has </a:t>
            </a:r>
            <a:r>
              <a:rPr lang="en-US" sz="3800" dirty="0" err="1" smtClean="0"/>
              <a:t>Transactable</a:t>
            </a:r>
            <a:r>
              <a:rPr lang="en-US" sz="3800" dirty="0" smtClean="0"/>
              <a:t> Asset Groups</a:t>
            </a:r>
            <a:r>
              <a:rPr lang="en-US" sz="5100" dirty="0" smtClean="0"/>
              <a:t/>
            </a:r>
            <a:br>
              <a:rPr lang="en-US" sz="5100" dirty="0" smtClean="0"/>
            </a:br>
            <a:r>
              <a:rPr lang="en-US" sz="1100" dirty="0" smtClean="0"/>
              <a:t> </a:t>
            </a:r>
          </a:p>
          <a:p>
            <a:r>
              <a:rPr lang="en-US" sz="3800" dirty="0" smtClean="0"/>
              <a:t>Asset Group Item </a:t>
            </a:r>
          </a:p>
          <a:p>
            <a:pPr lvl="1"/>
            <a:r>
              <a:rPr lang="en-US" dirty="0" smtClean="0"/>
              <a:t>Allows Item to be </a:t>
            </a:r>
            <a:r>
              <a:rPr lang="en-US" dirty="0" err="1" smtClean="0"/>
              <a:t>Stockable</a:t>
            </a:r>
            <a:r>
              <a:rPr lang="en-US" dirty="0" smtClean="0"/>
              <a:t> and </a:t>
            </a:r>
            <a:r>
              <a:rPr lang="en-US" dirty="0" err="1" smtClean="0"/>
              <a:t>Transactable</a:t>
            </a:r>
            <a:r>
              <a:rPr lang="en-US" dirty="0" smtClean="0"/>
              <a:t>. </a:t>
            </a:r>
            <a:r>
              <a:rPr lang="en-US" sz="2600" dirty="0" smtClean="0"/>
              <a:t>(Previously Asset group Item could not be </a:t>
            </a:r>
            <a:r>
              <a:rPr lang="en-US" sz="2600" dirty="0" err="1" smtClean="0"/>
              <a:t>transactable</a:t>
            </a:r>
            <a:r>
              <a:rPr lang="en-US" sz="2600" dirty="0" smtClean="0"/>
              <a:t>) </a:t>
            </a:r>
          </a:p>
          <a:p>
            <a:r>
              <a:rPr lang="en-US" sz="3800" dirty="0" smtClean="0"/>
              <a:t>This is HUGE for eAM users – allows you to transfer </a:t>
            </a:r>
            <a:r>
              <a:rPr lang="en-US" sz="3800" dirty="0" err="1" smtClean="0"/>
              <a:t>rebuildable</a:t>
            </a:r>
            <a:r>
              <a:rPr lang="en-US" sz="3800" dirty="0" smtClean="0"/>
              <a:t> assets to and from locations</a:t>
            </a:r>
            <a:r>
              <a:rPr lang="en-US" dirty="0" smtClean="0"/>
              <a:t/>
            </a:r>
            <a:br>
              <a:rPr lang="en-US" dirty="0" smtClean="0"/>
            </a:br>
            <a:endParaRPr lang="en-US" dirty="0" smtClean="0"/>
          </a:p>
        </p:txBody>
      </p:sp>
      <p:sp>
        <p:nvSpPr>
          <p:cNvPr id="6" name="Slide Number Placeholder 4"/>
          <p:cNvSpPr>
            <a:spLocks noGrp="1"/>
          </p:cNvSpPr>
          <p:nvPr>
            <p:ph type="sldNum" sz="quarter" idx="12"/>
          </p:nvPr>
        </p:nvSpPr>
        <p:spPr>
          <a:xfrm>
            <a:off x="6553200" y="6356350"/>
            <a:ext cx="2133600" cy="365125"/>
          </a:xfrm>
        </p:spPr>
        <p:txBody>
          <a:bodyPr/>
          <a:lstStyle/>
          <a:p>
            <a:fld id="{C147974D-D192-439E-AB14-118B282B52FD}" type="slidenum">
              <a:rPr lang="en-US" smtClean="0"/>
              <a:pPr/>
              <a:t>42</a:t>
            </a:fld>
            <a:endParaRPr lang="en-US" dirty="0"/>
          </a:p>
        </p:txBody>
      </p:sp>
      <p:sp>
        <p:nvSpPr>
          <p:cNvPr id="7" name="Footer Placeholder 3"/>
          <p:cNvSpPr>
            <a:spLocks noGrp="1"/>
          </p:cNvSpPr>
          <p:nvPr>
            <p:ph type="ftr" sz="quarter" idx="11"/>
          </p:nvPr>
        </p:nvSpPr>
        <p:spPr>
          <a:xfrm>
            <a:off x="3124200" y="6356350"/>
            <a:ext cx="2895600" cy="365125"/>
          </a:xfrm>
        </p:spPr>
        <p:txBody>
          <a:bodyPr/>
          <a:lstStyle/>
          <a:p>
            <a:r>
              <a:rPr lang="en-US" dirty="0" err="1" smtClean="0"/>
              <a:t>NorCalOAUG</a:t>
            </a:r>
            <a:r>
              <a:rPr lang="en-US" dirty="0" smtClean="0"/>
              <a:t> Training Day - August 24th, 2012</a:t>
            </a:r>
            <a:endParaRPr lang="en-US" dirty="0"/>
          </a:p>
        </p:txBody>
      </p:sp>
      <p:pic>
        <p:nvPicPr>
          <p:cNvPr id="8" name="Picture 9" descr="Black Text for Powerpo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64729"/>
            <a:ext cx="1981200" cy="46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0" y="0"/>
            <a:ext cx="2173993" cy="369332"/>
          </a:xfrm>
          <a:prstGeom prst="rect">
            <a:avLst/>
          </a:prstGeom>
          <a:noFill/>
        </p:spPr>
        <p:txBody>
          <a:bodyPr wrap="none" rtlCol="0">
            <a:spAutoFit/>
          </a:bodyPr>
          <a:lstStyle/>
          <a:p>
            <a:r>
              <a:rPr lang="en-US" b="1" dirty="0" smtClean="0">
                <a:solidFill>
                  <a:schemeClr val="tx2">
                    <a:lumMod val="60000"/>
                    <a:lumOff val="40000"/>
                  </a:schemeClr>
                </a:solidFill>
                <a:latin typeface="Bradley Hand ITC" pitchFamily="66" charset="0"/>
              </a:rPr>
              <a:t>FSCP Solutions Inc.</a:t>
            </a:r>
            <a:endParaRPr lang="en-US" b="1" dirty="0">
              <a:solidFill>
                <a:schemeClr val="tx2">
                  <a:lumMod val="60000"/>
                  <a:lumOff val="40000"/>
                </a:schemeClr>
              </a:solidFill>
              <a:latin typeface="Bradley Hand ITC" pitchFamily="66" charset="0"/>
            </a:endParaRPr>
          </a:p>
        </p:txBody>
      </p:sp>
      <p:pic>
        <p:nvPicPr>
          <p:cNvPr id="10" name="Picture 9" descr="norcaloaug_logo.gif"/>
          <p:cNvPicPr>
            <a:picLocks noChangeAspect="1"/>
          </p:cNvPicPr>
          <p:nvPr/>
        </p:nvPicPr>
        <p:blipFill>
          <a:blip r:embed="rId4" cstate="print"/>
          <a:stretch>
            <a:fillRect/>
          </a:stretch>
        </p:blipFill>
        <p:spPr>
          <a:xfrm>
            <a:off x="76200" y="6451438"/>
            <a:ext cx="838200" cy="406562"/>
          </a:xfrm>
          <a:prstGeom prst="rect">
            <a:avLst/>
          </a:prstGeom>
        </p:spPr>
      </p:pic>
    </p:spTree>
    <p:extLst>
      <p:ext uri="{BB962C8B-B14F-4D97-AF65-F5344CB8AC3E}">
        <p14:creationId xmlns:p14="http://schemas.microsoft.com/office/powerpoint/2010/main" val="2574401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481012" y="381000"/>
            <a:ext cx="8458200" cy="639763"/>
          </a:xfrm>
          <a:prstGeom prst="rect">
            <a:avLst/>
          </a:prstGeom>
          <a:noFill/>
          <a:ln>
            <a:noFill/>
          </a:ln>
          <a:extLst/>
        </p:spPr>
        <p:txBody>
          <a:bodyPr anchor="ctr"/>
          <a:lstStyle/>
          <a:p>
            <a:pPr algn="ctr" fontAlgn="auto">
              <a:spcBef>
                <a:spcPts val="0"/>
              </a:spcBef>
              <a:spcAft>
                <a:spcPts val="0"/>
              </a:spcAft>
              <a:defRPr/>
            </a:pPr>
            <a:r>
              <a:rPr lang="en-US" sz="4400" dirty="0" smtClean="0">
                <a:latin typeface="+mj-lt"/>
              </a:rPr>
              <a:t>Period </a:t>
            </a:r>
            <a:r>
              <a:rPr lang="en-US" sz="4400" dirty="0">
                <a:latin typeface="+mj-lt"/>
              </a:rPr>
              <a:t>Close Diagnostics</a:t>
            </a:r>
          </a:p>
        </p:txBody>
      </p:sp>
      <p:sp>
        <p:nvSpPr>
          <p:cNvPr id="94210" name="Rectangle 4"/>
          <p:cNvSpPr>
            <a:spLocks noChangeArrowheads="1"/>
          </p:cNvSpPr>
          <p:nvPr/>
        </p:nvSpPr>
        <p:spPr bwMode="auto">
          <a:xfrm>
            <a:off x="304800" y="1066800"/>
            <a:ext cx="8534400" cy="2773363"/>
          </a:xfrm>
          <a:prstGeom prst="rect">
            <a:avLst/>
          </a:prstGeom>
          <a:noFill/>
          <a:ln w="9525">
            <a:noFill/>
            <a:miter lim="800000"/>
            <a:headEnd/>
            <a:tailEnd/>
          </a:ln>
        </p:spPr>
        <p:txBody>
          <a:bodyPr/>
          <a:lstStyle/>
          <a:p>
            <a:pPr marL="342900" indent="-342900">
              <a:spcBef>
                <a:spcPct val="20000"/>
              </a:spcBef>
              <a:buFont typeface="Arial" charset="0"/>
              <a:buChar char="•"/>
            </a:pPr>
            <a:r>
              <a:rPr lang="en-US" sz="3200" dirty="0">
                <a:latin typeface="Calibri" pitchFamily="34" charset="0"/>
              </a:rPr>
              <a:t>Forms Drilldown</a:t>
            </a:r>
          </a:p>
          <a:p>
            <a:pPr marL="800100" lvl="1" indent="-342900">
              <a:spcBef>
                <a:spcPct val="20000"/>
              </a:spcBef>
              <a:buFont typeface="Arial" charset="0"/>
              <a:buChar char="•"/>
            </a:pPr>
            <a:r>
              <a:rPr lang="en-US" sz="2800" dirty="0">
                <a:latin typeface="Calibri" pitchFamily="34" charset="0"/>
              </a:rPr>
              <a:t>Using the same Inventory Accounting Periods form you can drilldown to associated forms to view the problem transactions</a:t>
            </a:r>
          </a:p>
          <a:p>
            <a:pPr marL="342900" indent="-342900">
              <a:spcBef>
                <a:spcPct val="20000"/>
              </a:spcBef>
              <a:buFont typeface="Arial" charset="0"/>
              <a:buChar char="•"/>
            </a:pPr>
            <a:r>
              <a:rPr lang="en-US" sz="3200" dirty="0">
                <a:latin typeface="Calibri" pitchFamily="34" charset="0"/>
              </a:rPr>
              <a:t>New workflow to notify of failing transactions</a:t>
            </a:r>
          </a:p>
          <a:p>
            <a:pPr marL="342900" indent="-342900">
              <a:spcBef>
                <a:spcPct val="20000"/>
              </a:spcBef>
              <a:buFont typeface="Arial" charset="0"/>
              <a:buChar char="•"/>
            </a:pPr>
            <a:r>
              <a:rPr lang="en-US" sz="3200" dirty="0">
                <a:latin typeface="Calibri" pitchFamily="34" charset="0"/>
              </a:rPr>
              <a:t>Period Close Pending Transactions Report</a:t>
            </a:r>
          </a:p>
          <a:p>
            <a:pPr marL="800100" lvl="1" indent="-342900">
              <a:spcBef>
                <a:spcPct val="20000"/>
              </a:spcBef>
              <a:buFont typeface="Arial" charset="0"/>
              <a:buChar char="•"/>
            </a:pPr>
            <a:r>
              <a:rPr lang="en-US" sz="2800" dirty="0">
                <a:latin typeface="Calibri" pitchFamily="34" charset="0"/>
              </a:rPr>
              <a:t>Report for the transactions holding up the inventory accounting period</a:t>
            </a:r>
          </a:p>
          <a:p>
            <a:pPr marL="800100" lvl="1" indent="-342900">
              <a:spcBef>
                <a:spcPct val="20000"/>
              </a:spcBef>
              <a:buFont typeface="Arial" charset="0"/>
              <a:buChar char="•"/>
            </a:pPr>
            <a:r>
              <a:rPr lang="en-US" sz="2800" dirty="0">
                <a:latin typeface="Calibri" pitchFamily="34" charset="0"/>
              </a:rPr>
              <a:t>Inventory reconciliation reports have an as-of-date</a:t>
            </a:r>
          </a:p>
          <a:p>
            <a:pPr marL="800100" lvl="1" indent="-342900">
              <a:spcBef>
                <a:spcPct val="20000"/>
              </a:spcBef>
              <a:buFont typeface="Arial" charset="0"/>
              <a:buChar char="•"/>
            </a:pPr>
            <a:r>
              <a:rPr lang="en-US" sz="2800" dirty="0" err="1">
                <a:latin typeface="Calibri" pitchFamily="34" charset="0"/>
              </a:rPr>
              <a:t>Subledger</a:t>
            </a:r>
            <a:r>
              <a:rPr lang="en-US" sz="2800" dirty="0">
                <a:latin typeface="Calibri" pitchFamily="34" charset="0"/>
              </a:rPr>
              <a:t> Period Close Exception Report</a:t>
            </a:r>
          </a:p>
          <a:p>
            <a:pPr marL="800100" lvl="1" indent="-342900">
              <a:spcBef>
                <a:spcPct val="20000"/>
              </a:spcBef>
              <a:buFont typeface="Arial" charset="0"/>
              <a:buChar char="•"/>
            </a:pPr>
            <a:endParaRPr lang="en-US" sz="2400" dirty="0">
              <a:latin typeface="Calibri" pitchFamily="34" charset="0"/>
            </a:endParaRPr>
          </a:p>
        </p:txBody>
      </p:sp>
      <p:sp>
        <p:nvSpPr>
          <p:cNvPr id="6" name="Footer Placeholder 2"/>
          <p:cNvSpPr>
            <a:spLocks noGrp="1"/>
          </p:cNvSpPr>
          <p:nvPr>
            <p:ph type="ftr" sz="quarter" idx="11"/>
          </p:nvPr>
        </p:nvSpPr>
        <p:spPr/>
        <p:txBody>
          <a:bodyPr/>
          <a:lstStyle/>
          <a:p>
            <a:pPr>
              <a:defRPr/>
            </a:pPr>
            <a:r>
              <a:rPr lang="en-US" dirty="0" err="1" smtClean="0"/>
              <a:t>NorCalOAUG</a:t>
            </a:r>
            <a:r>
              <a:rPr lang="en-US" dirty="0" smtClean="0"/>
              <a:t> Training Day - August 24th, 2012</a:t>
            </a:r>
            <a:endParaRPr lang="en-US" dirty="0"/>
          </a:p>
        </p:txBody>
      </p:sp>
      <p:pic>
        <p:nvPicPr>
          <p:cNvPr id="94212" name="Picture 9" descr="Black Text for Powerpoint"/>
          <p:cNvPicPr>
            <a:picLocks noChangeAspect="1" noChangeArrowheads="1"/>
          </p:cNvPicPr>
          <p:nvPr/>
        </p:nvPicPr>
        <p:blipFill>
          <a:blip r:embed="rId3"/>
          <a:srcRect/>
          <a:stretch>
            <a:fillRect/>
          </a:stretch>
        </p:blipFill>
        <p:spPr bwMode="auto">
          <a:xfrm>
            <a:off x="7086600" y="65088"/>
            <a:ext cx="1981200" cy="468312"/>
          </a:xfrm>
          <a:prstGeom prst="rect">
            <a:avLst/>
          </a:prstGeom>
          <a:noFill/>
          <a:ln w="9525">
            <a:noFill/>
            <a:miter lim="800000"/>
            <a:headEnd/>
            <a:tailEnd/>
          </a:ln>
        </p:spPr>
      </p:pic>
      <p:sp>
        <p:nvSpPr>
          <p:cNvPr id="9" name="TextBox 8"/>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94214" name="Picture 9" descr="norcaloaug_logo.gif"/>
          <p:cNvPicPr>
            <a:picLocks noChangeAspect="1"/>
          </p:cNvPicPr>
          <p:nvPr/>
        </p:nvPicPr>
        <p:blipFill>
          <a:blip r:embed="rId4"/>
          <a:srcRect/>
          <a:stretch>
            <a:fillRect/>
          </a:stretch>
        </p:blipFill>
        <p:spPr bwMode="auto">
          <a:xfrm>
            <a:off x="76200" y="6451600"/>
            <a:ext cx="838200" cy="406400"/>
          </a:xfrm>
          <a:prstGeom prst="rect">
            <a:avLst/>
          </a:prstGeom>
          <a:noFill/>
          <a:ln w="9525">
            <a:noFill/>
            <a:miter lim="800000"/>
            <a:headEnd/>
            <a:tailEnd/>
          </a:ln>
        </p:spPr>
      </p:pic>
      <p:sp>
        <p:nvSpPr>
          <p:cNvPr id="12" name="Slide Number Placeholder 3"/>
          <p:cNvSpPr>
            <a:spLocks noGrp="1"/>
          </p:cNvSpPr>
          <p:nvPr>
            <p:ph type="sldNum" sz="quarter" idx="10"/>
          </p:nvPr>
        </p:nvSpPr>
        <p:spPr/>
        <p:txBody>
          <a:bodyPr/>
          <a:lstStyle/>
          <a:p>
            <a:pPr>
              <a:defRPr/>
            </a:pPr>
            <a:fld id="{50EFB654-E25B-449A-AFCB-497F61662619}" type="slidenum">
              <a:rPr lang="en-US" smtClean="0">
                <a:solidFill>
                  <a:schemeClr val="bg1">
                    <a:lumMod val="50000"/>
                  </a:schemeClr>
                </a:solidFill>
              </a:rPr>
              <a:pPr>
                <a:defRPr/>
              </a:pPr>
              <a:t>43</a:t>
            </a:fld>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pPr eaLnBrk="1" hangingPunct="1"/>
            <a:r>
              <a:rPr lang="en-US" smtClean="0"/>
              <a:t>Additional Information</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err="1" smtClean="0"/>
              <a:t>Metalink</a:t>
            </a:r>
            <a:endParaRPr lang="en-US" dirty="0" smtClean="0"/>
          </a:p>
          <a:p>
            <a:pPr lvl="1" eaLnBrk="1" fontAlgn="auto" hangingPunct="1">
              <a:spcAft>
                <a:spcPts val="0"/>
              </a:spcAft>
              <a:buFont typeface="Arial" pitchFamily="34" charset="0"/>
              <a:buChar char="–"/>
              <a:defRPr/>
            </a:pPr>
            <a:r>
              <a:rPr lang="en-US" sz="2000" b="1" dirty="0" err="1" smtClean="0"/>
              <a:t>Subledger</a:t>
            </a:r>
            <a:r>
              <a:rPr lang="en-US" sz="2000" b="1" dirty="0" smtClean="0"/>
              <a:t> Accounting Setup &amp; Usage FAQ's [ID 559064.1]</a:t>
            </a:r>
          </a:p>
          <a:p>
            <a:pPr lvl="1" eaLnBrk="1" fontAlgn="auto" hangingPunct="1">
              <a:spcAft>
                <a:spcPts val="0"/>
              </a:spcAft>
              <a:buFont typeface="Arial" pitchFamily="34" charset="0"/>
              <a:buChar char="–"/>
              <a:defRPr/>
            </a:pPr>
            <a:r>
              <a:rPr lang="en-US" sz="2000" b="1" dirty="0" smtClean="0"/>
              <a:t>Release Content Documents for E-Business Suite Release 12 and 12.0.x Release Update Packs [ID 404152.1]</a:t>
            </a:r>
          </a:p>
          <a:p>
            <a:pPr lvl="1" eaLnBrk="1" fontAlgn="auto" hangingPunct="1">
              <a:spcAft>
                <a:spcPts val="0"/>
              </a:spcAft>
              <a:buFont typeface="Arial" pitchFamily="34" charset="0"/>
              <a:buChar char="–"/>
              <a:defRPr/>
            </a:pPr>
            <a:r>
              <a:rPr lang="en-US" sz="2000" b="1" dirty="0" smtClean="0"/>
              <a:t>Best Practices for Adopting Oracle E-Business Suite, Release 12 [ID 580299.1]</a:t>
            </a:r>
            <a:r>
              <a:rPr lang="en-US" sz="2000" dirty="0" smtClean="0"/>
              <a:t>  </a:t>
            </a:r>
          </a:p>
          <a:p>
            <a:pPr lvl="1" eaLnBrk="1" fontAlgn="auto" hangingPunct="1">
              <a:spcAft>
                <a:spcPts val="0"/>
              </a:spcAft>
              <a:buFont typeface="Arial" pitchFamily="34" charset="0"/>
              <a:buChar char="–"/>
              <a:defRPr/>
            </a:pPr>
            <a:r>
              <a:rPr lang="en-US" sz="2000" dirty="0" smtClean="0">
                <a:hlinkClick r:id="rId2"/>
              </a:rPr>
              <a:t>http://www.oracle.com/applications/financials/intro.html</a:t>
            </a:r>
            <a:endParaRPr lang="en-US" sz="2000" dirty="0" smtClean="0"/>
          </a:p>
          <a:p>
            <a:pPr lvl="1" eaLnBrk="1" fontAlgn="auto" hangingPunct="1">
              <a:spcAft>
                <a:spcPts val="0"/>
              </a:spcAft>
              <a:buFont typeface="Arial" pitchFamily="34" charset="0"/>
              <a:buChar char="–"/>
              <a:defRPr/>
            </a:pPr>
            <a:r>
              <a:rPr lang="fr-FR" sz="2000" b="1" dirty="0" smtClean="0"/>
              <a:t>Oracle </a:t>
            </a:r>
            <a:r>
              <a:rPr lang="fr-FR" sz="2000" b="1" dirty="0" err="1" smtClean="0"/>
              <a:t>Payments</a:t>
            </a:r>
            <a:r>
              <a:rPr lang="fr-FR" sz="2000" b="1" dirty="0" smtClean="0"/>
              <a:t> Documentation </a:t>
            </a:r>
            <a:r>
              <a:rPr lang="fr-FR" sz="2000" b="1" dirty="0" err="1" smtClean="0"/>
              <a:t>Resources</a:t>
            </a:r>
            <a:r>
              <a:rPr lang="fr-FR" sz="2000" b="1" dirty="0" smtClean="0"/>
              <a:t>, R12 [ID 396083.1]</a:t>
            </a:r>
          </a:p>
          <a:p>
            <a:pPr lvl="1" eaLnBrk="1" fontAlgn="auto" hangingPunct="1">
              <a:spcAft>
                <a:spcPts val="0"/>
              </a:spcAft>
              <a:buFont typeface="Arial" pitchFamily="34" charset="0"/>
              <a:buChar char="–"/>
              <a:defRPr/>
            </a:pPr>
            <a:r>
              <a:rPr lang="en-US" sz="2000" b="1" dirty="0" smtClean="0"/>
              <a:t>Oracle Payments Release Notes, Release 12.1.1 [ID 812085.1]</a:t>
            </a:r>
          </a:p>
          <a:p>
            <a:pPr lvl="1" eaLnBrk="1" fontAlgn="auto" hangingPunct="1">
              <a:spcAft>
                <a:spcPts val="0"/>
              </a:spcAft>
              <a:buFont typeface="Arial" pitchFamily="34" charset="0"/>
              <a:buChar char="–"/>
              <a:defRPr/>
            </a:pPr>
            <a:r>
              <a:rPr lang="en-US" sz="2000" b="1" dirty="0" smtClean="0"/>
              <a:t>R12 Payments and Payment Reports 'How To' documents [ID 579132.1]</a:t>
            </a:r>
          </a:p>
          <a:p>
            <a:pPr eaLnBrk="1" fontAlgn="auto" hangingPunct="1">
              <a:spcAft>
                <a:spcPts val="0"/>
              </a:spcAft>
              <a:buFont typeface="Arial" pitchFamily="34" charset="0"/>
              <a:buChar char="•"/>
              <a:defRPr/>
            </a:pPr>
            <a:r>
              <a:rPr lang="en-US" sz="2400" b="1" dirty="0" smtClean="0"/>
              <a:t>Various other sites </a:t>
            </a:r>
            <a:r>
              <a:rPr lang="en-US" sz="2400" b="1" dirty="0" smtClean="0">
                <a:hlinkClick r:id="rId3"/>
              </a:rPr>
              <a:t>–</a:t>
            </a:r>
            <a:r>
              <a:rPr lang="en-US" sz="2400" b="1" dirty="0" smtClean="0"/>
              <a:t> </a:t>
            </a:r>
          </a:p>
          <a:p>
            <a:pPr lvl="1" eaLnBrk="1" fontAlgn="auto" hangingPunct="1">
              <a:spcAft>
                <a:spcPts val="0"/>
              </a:spcAft>
              <a:buFont typeface="Arial" pitchFamily="34" charset="0"/>
              <a:buChar char="–"/>
              <a:defRPr/>
            </a:pPr>
            <a:r>
              <a:rPr lang="en-US" sz="2000" b="1" dirty="0" smtClean="0">
                <a:hlinkClick r:id="rId3"/>
              </a:rPr>
              <a:t>https://oracleerp.groupsite.com/main</a:t>
            </a:r>
            <a:endParaRPr lang="en-US" sz="2000" b="1" dirty="0" smtClean="0"/>
          </a:p>
          <a:p>
            <a:pPr lvl="1" eaLnBrk="1" fontAlgn="auto" hangingPunct="1">
              <a:spcAft>
                <a:spcPts val="0"/>
              </a:spcAft>
              <a:buFont typeface="Arial" pitchFamily="34" charset="0"/>
              <a:buChar char="–"/>
              <a:defRPr/>
            </a:pPr>
            <a:r>
              <a:rPr lang="en-US" sz="2000" b="1" dirty="0" smtClean="0">
                <a:hlinkClick r:id="rId4"/>
              </a:rPr>
              <a:t>http://www.oracleappshub.com/</a:t>
            </a:r>
            <a:r>
              <a:rPr lang="en-US" sz="2000" b="1" dirty="0" smtClean="0"/>
              <a:t> </a:t>
            </a:r>
          </a:p>
          <a:p>
            <a:pPr lvl="1" eaLnBrk="1" fontAlgn="auto" hangingPunct="1">
              <a:spcAft>
                <a:spcPts val="0"/>
              </a:spcAft>
              <a:buFont typeface="Arial" pitchFamily="34" charset="0"/>
              <a:buChar char="–"/>
              <a:defRPr/>
            </a:pPr>
            <a:r>
              <a:rPr lang="en-US" sz="2000" b="1" dirty="0" smtClean="0">
                <a:hlinkClick r:id="rId5"/>
              </a:rPr>
              <a:t>http://realworldoracleapps.blogspot.com/</a:t>
            </a:r>
            <a:endParaRPr lang="en-US" sz="2000" b="1" dirty="0" smtClean="0"/>
          </a:p>
          <a:p>
            <a:pPr lvl="1" eaLnBrk="1" fontAlgn="auto" hangingPunct="1">
              <a:spcAft>
                <a:spcPts val="0"/>
              </a:spcAft>
              <a:buFont typeface="Arial" pitchFamily="34" charset="0"/>
              <a:buChar char="–"/>
              <a:defRPr/>
            </a:pPr>
            <a:r>
              <a:rPr lang="en-US" sz="2000" b="1" dirty="0" smtClean="0">
                <a:hlinkClick r:id="rId6"/>
              </a:rPr>
              <a:t>https://mix.oracle.com/</a:t>
            </a:r>
            <a:endParaRPr lang="en-US" sz="2000" b="1" dirty="0" smtClean="0"/>
          </a:p>
          <a:p>
            <a:pPr lvl="1" eaLnBrk="1" fontAlgn="auto" hangingPunct="1">
              <a:spcAft>
                <a:spcPts val="0"/>
              </a:spcAft>
              <a:buFont typeface="Arial" pitchFamily="34" charset="0"/>
              <a:buChar char="–"/>
              <a:defRPr/>
            </a:pPr>
            <a:endParaRPr lang="en-US" sz="2000" b="1" dirty="0" smtClean="0"/>
          </a:p>
          <a:p>
            <a:pPr eaLnBrk="1" fontAlgn="auto" hangingPunct="1">
              <a:spcAft>
                <a:spcPts val="0"/>
              </a:spcAft>
              <a:buFont typeface="Arial" pitchFamily="34" charset="0"/>
              <a:buChar char="•"/>
              <a:defRPr/>
            </a:pPr>
            <a:endParaRPr lang="en-US" sz="2400" dirty="0"/>
          </a:p>
        </p:txBody>
      </p:sp>
      <p:sp>
        <p:nvSpPr>
          <p:cNvPr id="4" name="Footer Placeholder 3"/>
          <p:cNvSpPr>
            <a:spLocks noGrp="1"/>
          </p:cNvSpPr>
          <p:nvPr>
            <p:ph type="ftr" sz="quarter" idx="11"/>
          </p:nvPr>
        </p:nvSpPr>
        <p:spPr/>
        <p:txBody>
          <a:bodyPr/>
          <a:lstStyle/>
          <a:p>
            <a:pPr>
              <a:defRPr/>
            </a:pPr>
            <a:r>
              <a:rPr lang="en-US"/>
              <a:t>NorCalOAUG Training Day - August 24th, 2012</a:t>
            </a:r>
          </a:p>
        </p:txBody>
      </p:sp>
      <p:sp>
        <p:nvSpPr>
          <p:cNvPr id="5" name="Slide Number Placeholder 4"/>
          <p:cNvSpPr>
            <a:spLocks noGrp="1"/>
          </p:cNvSpPr>
          <p:nvPr>
            <p:ph type="sldNum" sz="quarter" idx="12"/>
          </p:nvPr>
        </p:nvSpPr>
        <p:spPr/>
        <p:txBody>
          <a:bodyPr/>
          <a:lstStyle/>
          <a:p>
            <a:pPr>
              <a:defRPr/>
            </a:pPr>
            <a:fld id="{366FE890-E237-4579-BB81-7C4FD2AB39A2}" type="slidenum">
              <a:rPr lang="en-US"/>
              <a:pPr>
                <a:defRPr/>
              </a:pPr>
              <a:t>44</a:t>
            </a:fld>
            <a:endParaRPr lang="en-US" dirty="0"/>
          </a:p>
        </p:txBody>
      </p:sp>
      <p:pic>
        <p:nvPicPr>
          <p:cNvPr id="119813" name="Picture 9" descr="Black Text for Powerpoint"/>
          <p:cNvPicPr>
            <a:picLocks noChangeAspect="1" noChangeArrowheads="1"/>
          </p:cNvPicPr>
          <p:nvPr/>
        </p:nvPicPr>
        <p:blipFill>
          <a:blip r:embed="rId7"/>
          <a:srcRect/>
          <a:stretch>
            <a:fillRect/>
          </a:stretch>
        </p:blipFill>
        <p:spPr bwMode="auto">
          <a:xfrm>
            <a:off x="7086600" y="65088"/>
            <a:ext cx="1981200" cy="468312"/>
          </a:xfrm>
          <a:prstGeom prst="rect">
            <a:avLst/>
          </a:prstGeom>
          <a:noFill/>
          <a:ln w="9525">
            <a:noFill/>
            <a:miter lim="800000"/>
            <a:headEnd/>
            <a:tailEnd/>
          </a:ln>
        </p:spPr>
      </p:pic>
      <p:sp>
        <p:nvSpPr>
          <p:cNvPr id="7" name="TextBox 6"/>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119815" name="Picture 7" descr="norcaloaug_logo.gif"/>
          <p:cNvPicPr>
            <a:picLocks noChangeAspect="1"/>
          </p:cNvPicPr>
          <p:nvPr/>
        </p:nvPicPr>
        <p:blipFill>
          <a:blip r:embed="rId8"/>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Calibri"/>
              </a:rPr>
              <a:t>Contact Information</a:t>
            </a:r>
            <a:endParaRPr lang="en-US" dirty="0">
              <a:cs typeface="Calibri"/>
            </a:endParaRPr>
          </a:p>
        </p:txBody>
      </p:sp>
      <p:sp>
        <p:nvSpPr>
          <p:cNvPr id="3" name="Content Placeholder 2"/>
          <p:cNvSpPr>
            <a:spLocks noGrp="1"/>
          </p:cNvSpPr>
          <p:nvPr>
            <p:ph sz="half" idx="1"/>
          </p:nvPr>
        </p:nvSpPr>
        <p:spPr/>
        <p:txBody>
          <a:bodyPr/>
          <a:lstStyle/>
          <a:p>
            <a:pPr>
              <a:buFont typeface="Wingdings" panose="05000000000000000000" pitchFamily="2" charset="2"/>
              <a:buChar char="§"/>
            </a:pPr>
            <a:r>
              <a:rPr lang="en-US" dirty="0">
                <a:cs typeface="Calibri"/>
              </a:rPr>
              <a:t>Mohan </a:t>
            </a:r>
            <a:r>
              <a:rPr lang="en-US" dirty="0" smtClean="0">
                <a:cs typeface="Calibri"/>
              </a:rPr>
              <a:t>Iyer</a:t>
            </a:r>
          </a:p>
          <a:p>
            <a:pPr lvl="1" eaLnBrk="1" fontAlgn="auto" hangingPunct="1">
              <a:spcAft>
                <a:spcPts val="0"/>
              </a:spcAft>
              <a:buFont typeface="Arial" pitchFamily="34" charset="0"/>
              <a:buChar char="–"/>
              <a:defRPr/>
            </a:pPr>
            <a:r>
              <a:rPr lang="en-US" sz="2000" dirty="0" smtClean="0">
                <a:hlinkClick r:id="rId3"/>
              </a:rPr>
              <a:t>mohan@fscpsolutions.com</a:t>
            </a:r>
            <a:endParaRPr lang="en-US" sz="2000" dirty="0"/>
          </a:p>
          <a:p>
            <a:pPr lvl="1" eaLnBrk="1" fontAlgn="auto" hangingPunct="1">
              <a:spcAft>
                <a:spcPts val="0"/>
              </a:spcAft>
              <a:buFont typeface="Arial" pitchFamily="34" charset="0"/>
              <a:buChar char="–"/>
              <a:defRPr/>
            </a:pPr>
            <a:r>
              <a:rPr lang="en-US" sz="2000" dirty="0" smtClean="0">
                <a:hlinkClick r:id="rId4"/>
              </a:rPr>
              <a:t>www.fscpsolutions.com</a:t>
            </a:r>
            <a:endParaRPr lang="en-US" sz="2000" dirty="0"/>
          </a:p>
          <a:p>
            <a:pPr lvl="1" eaLnBrk="1" fontAlgn="auto" hangingPunct="1">
              <a:spcAft>
                <a:spcPts val="0"/>
              </a:spcAft>
              <a:buFont typeface="Arial" pitchFamily="34" charset="0"/>
              <a:buChar char="–"/>
              <a:defRPr/>
            </a:pPr>
            <a:r>
              <a:rPr lang="en-US" sz="2000" dirty="0" smtClean="0"/>
              <a:t>408 859 4484</a:t>
            </a:r>
            <a:endParaRPr lang="en-US" sz="2000" dirty="0"/>
          </a:p>
          <a:p>
            <a:pPr>
              <a:buFont typeface="Wingdings" panose="05000000000000000000" pitchFamily="2" charset="2"/>
              <a:buChar char="§"/>
            </a:pPr>
            <a:r>
              <a:rPr lang="en-US" dirty="0" smtClean="0">
                <a:cs typeface="Calibri"/>
              </a:rPr>
              <a:t>Over 20 years’ experience with Oracle Applications</a:t>
            </a:r>
          </a:p>
          <a:p>
            <a:pPr>
              <a:buFont typeface="Wingdings" panose="05000000000000000000" pitchFamily="2" charset="2"/>
              <a:buChar char="§"/>
            </a:pPr>
            <a:r>
              <a:rPr lang="en-US" sz="2000" dirty="0" smtClean="0">
                <a:cs typeface="Calibri"/>
              </a:rPr>
              <a:t>Founder &amp; Board Member GL-SIG</a:t>
            </a:r>
          </a:p>
          <a:p>
            <a:pPr>
              <a:buFont typeface="Wingdings" panose="05000000000000000000" pitchFamily="2" charset="2"/>
              <a:buChar char="§"/>
            </a:pPr>
            <a:r>
              <a:rPr lang="en-US" sz="2000" dirty="0" smtClean="0">
                <a:cs typeface="Calibri"/>
              </a:rPr>
              <a:t>Past Board member of </a:t>
            </a:r>
            <a:r>
              <a:rPr lang="en-US" sz="2000" dirty="0" err="1" smtClean="0">
                <a:cs typeface="Calibri"/>
              </a:rPr>
              <a:t>NorCalOAUG</a:t>
            </a:r>
            <a:r>
              <a:rPr lang="en-US" sz="2000" dirty="0" smtClean="0">
                <a:cs typeface="Calibri"/>
              </a:rPr>
              <a:t> and MNSIG</a:t>
            </a:r>
          </a:p>
          <a:p>
            <a:pPr>
              <a:buFont typeface="Wingdings" panose="05000000000000000000" pitchFamily="2" charset="2"/>
              <a:buChar char="§"/>
            </a:pPr>
            <a:endParaRPr lang="en-US" sz="2000" dirty="0" smtClean="0">
              <a:cs typeface="Calibri"/>
            </a:endParaRPr>
          </a:p>
          <a:p>
            <a:pPr>
              <a:buFont typeface="Wingdings" panose="05000000000000000000" pitchFamily="2" charset="2"/>
              <a:buChar char="§"/>
            </a:pPr>
            <a:endParaRPr lang="en-US" dirty="0">
              <a:cs typeface="Calibri"/>
            </a:endParaRPr>
          </a:p>
        </p:txBody>
      </p:sp>
      <p:sp>
        <p:nvSpPr>
          <p:cNvPr id="4" name="Content Placeholder 3"/>
          <p:cNvSpPr>
            <a:spLocks noGrp="1"/>
          </p:cNvSpPr>
          <p:nvPr>
            <p:ph sz="half" idx="2"/>
          </p:nvPr>
        </p:nvSpPr>
        <p:spPr>
          <a:xfrm>
            <a:off x="4648200" y="1600200"/>
            <a:ext cx="4191000" cy="4525963"/>
          </a:xfrm>
        </p:spPr>
        <p:txBody>
          <a:bodyPr/>
          <a:lstStyle/>
          <a:p>
            <a:pPr>
              <a:buFont typeface="Wingdings" panose="05000000000000000000" pitchFamily="2" charset="2"/>
              <a:buChar char="§"/>
            </a:pPr>
            <a:r>
              <a:rPr lang="en-US" dirty="0">
                <a:cs typeface="Calibri"/>
              </a:rPr>
              <a:t>Doug </a:t>
            </a:r>
            <a:r>
              <a:rPr lang="en-US" dirty="0" err="1">
                <a:cs typeface="Calibri"/>
              </a:rPr>
              <a:t>Volz</a:t>
            </a:r>
            <a:endParaRPr lang="en-US" dirty="0">
              <a:cs typeface="Calibri"/>
            </a:endParaRPr>
          </a:p>
          <a:p>
            <a:pPr lvl="1" eaLnBrk="1" fontAlgn="auto" hangingPunct="1">
              <a:spcAft>
                <a:spcPts val="0"/>
              </a:spcAft>
              <a:buFont typeface="Arial" pitchFamily="34" charset="0"/>
              <a:buChar char="–"/>
              <a:defRPr/>
            </a:pPr>
            <a:r>
              <a:rPr lang="en-US" sz="2000" dirty="0">
                <a:hlinkClick r:id="rId3"/>
              </a:rPr>
              <a:t>doug@volzconsulting.com</a:t>
            </a:r>
            <a:endParaRPr lang="en-US" sz="2000" dirty="0"/>
          </a:p>
          <a:p>
            <a:pPr lvl="1" eaLnBrk="1" fontAlgn="auto" hangingPunct="1">
              <a:spcAft>
                <a:spcPts val="0"/>
              </a:spcAft>
              <a:buFont typeface="Arial" pitchFamily="34" charset="0"/>
              <a:buChar char="–"/>
              <a:defRPr/>
            </a:pPr>
            <a:r>
              <a:rPr lang="en-US" sz="2000" dirty="0">
                <a:hlinkClick r:id="rId4"/>
              </a:rPr>
              <a:t>www.volzconsulting.com</a:t>
            </a:r>
            <a:endParaRPr lang="en-US" sz="2000" dirty="0"/>
          </a:p>
          <a:p>
            <a:pPr lvl="1" eaLnBrk="1" fontAlgn="auto" hangingPunct="1">
              <a:spcAft>
                <a:spcPts val="0"/>
              </a:spcAft>
              <a:buFont typeface="Arial" pitchFamily="34" charset="0"/>
              <a:buChar char="–"/>
              <a:defRPr/>
            </a:pPr>
            <a:r>
              <a:rPr lang="en-US" sz="2000" dirty="0"/>
              <a:t>510 755 </a:t>
            </a:r>
            <a:r>
              <a:rPr lang="en-US" sz="2000" dirty="0" smtClean="0"/>
              <a:t>7050</a:t>
            </a:r>
          </a:p>
          <a:p>
            <a:pPr marL="342900" lvl="1" indent="-342900">
              <a:buFont typeface="Wingdings" panose="05000000000000000000" pitchFamily="2" charset="2"/>
              <a:buChar char="§"/>
              <a:defRPr/>
            </a:pPr>
            <a:r>
              <a:rPr lang="en-US" sz="2800" dirty="0">
                <a:cs typeface="Calibri"/>
              </a:rPr>
              <a:t>30 years Cost Experience</a:t>
            </a:r>
          </a:p>
          <a:p>
            <a:pPr marL="342900" lvl="1" indent="-342900">
              <a:buFont typeface="Wingdings" panose="05000000000000000000" pitchFamily="2" charset="2"/>
              <a:buChar char="§"/>
              <a:defRPr/>
            </a:pPr>
            <a:r>
              <a:rPr lang="en-US" dirty="0" smtClean="0">
                <a:cs typeface="Calibri"/>
              </a:rPr>
              <a:t>Leading </a:t>
            </a:r>
            <a:r>
              <a:rPr lang="en-US" dirty="0">
                <a:cs typeface="Calibri"/>
              </a:rPr>
              <a:t>OAUG Cost Management SIG since 2007</a:t>
            </a:r>
          </a:p>
          <a:p>
            <a:pPr lvl="1" eaLnBrk="1" fontAlgn="auto" hangingPunct="1">
              <a:spcAft>
                <a:spcPts val="0"/>
              </a:spcAft>
              <a:buFont typeface="Arial" pitchFamily="34" charset="0"/>
              <a:buChar char="•"/>
              <a:defRPr/>
            </a:pPr>
            <a:r>
              <a:rPr lang="en-US" sz="1600" dirty="0" smtClean="0"/>
              <a:t>Cost </a:t>
            </a:r>
            <a:r>
              <a:rPr lang="en-US" sz="1600" dirty="0"/>
              <a:t>and Accounting industry positions</a:t>
            </a:r>
          </a:p>
          <a:p>
            <a:pPr lvl="1" eaLnBrk="1" fontAlgn="auto" hangingPunct="1">
              <a:spcAft>
                <a:spcPts val="0"/>
              </a:spcAft>
              <a:buFont typeface="Arial" pitchFamily="34" charset="0"/>
              <a:buChar char="•"/>
              <a:defRPr/>
            </a:pPr>
            <a:r>
              <a:rPr lang="en-US" sz="1600" dirty="0"/>
              <a:t>Co-Designed Oracle Cost Management</a:t>
            </a:r>
          </a:p>
          <a:p>
            <a:pPr lvl="1" eaLnBrk="1" fontAlgn="auto" hangingPunct="1">
              <a:spcAft>
                <a:spcPts val="0"/>
              </a:spcAft>
              <a:buFont typeface="Arial" pitchFamily="34" charset="0"/>
              <a:buChar char="•"/>
              <a:defRPr/>
            </a:pPr>
            <a:r>
              <a:rPr lang="en-US" sz="1600" dirty="0"/>
              <a:t>International Consulting in 12 countries</a:t>
            </a:r>
          </a:p>
          <a:p>
            <a:pPr lvl="1" eaLnBrk="1" fontAlgn="auto" hangingPunct="1">
              <a:spcAft>
                <a:spcPts val="0"/>
              </a:spcAft>
              <a:buFont typeface="Arial" pitchFamily="34" charset="0"/>
              <a:buChar char="•"/>
              <a:defRPr/>
            </a:pPr>
            <a:r>
              <a:rPr lang="en-US" sz="1600" dirty="0"/>
              <a:t>Project Management, Track Lead and SME </a:t>
            </a:r>
            <a:r>
              <a:rPr lang="en-US" sz="1600" dirty="0" smtClean="0"/>
              <a:t>positions</a:t>
            </a:r>
            <a:endParaRPr lang="en-US" sz="1600" dirty="0"/>
          </a:p>
        </p:txBody>
      </p:sp>
      <p:sp>
        <p:nvSpPr>
          <p:cNvPr id="5" name="Footer Placeholder 4"/>
          <p:cNvSpPr>
            <a:spLocks noGrp="1"/>
          </p:cNvSpPr>
          <p:nvPr>
            <p:ph type="ftr" sz="quarter" idx="11"/>
          </p:nvPr>
        </p:nvSpPr>
        <p:spPr/>
        <p:txBody>
          <a:bodyPr/>
          <a:lstStyle/>
          <a:p>
            <a:pPr>
              <a:defRPr/>
            </a:pPr>
            <a:r>
              <a:rPr lang="en-US"/>
              <a:t>NorCalOAUG Training Day - August 24th, 2012</a:t>
            </a:r>
          </a:p>
        </p:txBody>
      </p:sp>
      <p:sp>
        <p:nvSpPr>
          <p:cNvPr id="6" name="Slide Number Placeholder 5"/>
          <p:cNvSpPr>
            <a:spLocks noGrp="1"/>
          </p:cNvSpPr>
          <p:nvPr>
            <p:ph type="sldNum" sz="quarter" idx="12"/>
          </p:nvPr>
        </p:nvSpPr>
        <p:spPr/>
        <p:txBody>
          <a:bodyPr/>
          <a:lstStyle/>
          <a:p>
            <a:pPr>
              <a:defRPr/>
            </a:pPr>
            <a:fld id="{3917E43B-1C0D-42F2-BC66-E426019F1203}" type="slidenum">
              <a:rPr lang="en-US"/>
              <a:pPr>
                <a:defRPr/>
              </a:pPr>
              <a:t>45</a:t>
            </a:fld>
            <a:endParaRPr lang="en-US"/>
          </a:p>
        </p:txBody>
      </p:sp>
    </p:spTree>
    <p:extLst>
      <p:ext uri="{BB962C8B-B14F-4D97-AF65-F5344CB8AC3E}">
        <p14:creationId xmlns:p14="http://schemas.microsoft.com/office/powerpoint/2010/main" val="3548852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Overall changes</a:t>
            </a:r>
          </a:p>
        </p:txBody>
      </p:sp>
      <p:sp>
        <p:nvSpPr>
          <p:cNvPr id="21506" name="Content Placeholder 2"/>
          <p:cNvSpPr>
            <a:spLocks noGrp="1"/>
          </p:cNvSpPr>
          <p:nvPr>
            <p:ph idx="1"/>
          </p:nvPr>
        </p:nvSpPr>
        <p:spPr/>
        <p:txBody>
          <a:bodyPr/>
          <a:lstStyle/>
          <a:p>
            <a:pPr eaLnBrk="1" hangingPunct="1">
              <a:lnSpc>
                <a:spcPct val="90000"/>
              </a:lnSpc>
            </a:pPr>
            <a:r>
              <a:rPr lang="en-US" dirty="0" smtClean="0"/>
              <a:t>Responsibilities span multiple Operating Units for transactional capability</a:t>
            </a:r>
          </a:p>
          <a:p>
            <a:pPr eaLnBrk="1" hangingPunct="1">
              <a:lnSpc>
                <a:spcPct val="90000"/>
              </a:lnSpc>
            </a:pPr>
            <a:r>
              <a:rPr lang="en-US" dirty="0" smtClean="0"/>
              <a:t>Legal Entity has now become relevant</a:t>
            </a:r>
          </a:p>
          <a:p>
            <a:pPr eaLnBrk="1" hangingPunct="1">
              <a:lnSpc>
                <a:spcPct val="90000"/>
              </a:lnSpc>
            </a:pPr>
            <a:r>
              <a:rPr lang="en-US" dirty="0" smtClean="0"/>
              <a:t>UMX – User Management has a implicit role in some tasks</a:t>
            </a:r>
          </a:p>
          <a:p>
            <a:pPr eaLnBrk="1" hangingPunct="1">
              <a:lnSpc>
                <a:spcPct val="90000"/>
              </a:lnSpc>
            </a:pPr>
            <a:r>
              <a:rPr lang="en-US" dirty="0" smtClean="0"/>
              <a:t>New User Interface </a:t>
            </a:r>
          </a:p>
          <a:p>
            <a:pPr lvl="1" eaLnBrk="1" hangingPunct="1">
              <a:lnSpc>
                <a:spcPct val="90000"/>
              </a:lnSpc>
            </a:pPr>
            <a:r>
              <a:rPr lang="en-US" dirty="0" smtClean="0"/>
              <a:t>Multiple forms are now Java/HTML based; often the application jumps between these</a:t>
            </a:r>
          </a:p>
          <a:p>
            <a:pPr eaLnBrk="1" hangingPunct="1">
              <a:lnSpc>
                <a:spcPct val="90000"/>
              </a:lnSpc>
            </a:pPr>
            <a:r>
              <a:rPr lang="en-US" dirty="0" smtClean="0"/>
              <a:t>XML Publisher - now BI Publisher is now the default publishing mechanism</a:t>
            </a:r>
          </a:p>
        </p:txBody>
      </p:sp>
      <p:sp>
        <p:nvSpPr>
          <p:cNvPr id="4" name="Footer Placeholder 3"/>
          <p:cNvSpPr>
            <a:spLocks noGrp="1"/>
          </p:cNvSpPr>
          <p:nvPr>
            <p:ph type="ftr" sz="quarter" idx="11"/>
          </p:nvPr>
        </p:nvSpPr>
        <p:spPr/>
        <p:txBody>
          <a:bodyPr/>
          <a:lstStyle/>
          <a:p>
            <a:pPr>
              <a:defRPr/>
            </a:pPr>
            <a:r>
              <a:rPr lang="en-US"/>
              <a:t>NorCalOAUG Training Day - August 24th, 2012</a:t>
            </a:r>
          </a:p>
        </p:txBody>
      </p:sp>
      <p:sp>
        <p:nvSpPr>
          <p:cNvPr id="5" name="Slide Number Placeholder 4"/>
          <p:cNvSpPr>
            <a:spLocks noGrp="1"/>
          </p:cNvSpPr>
          <p:nvPr>
            <p:ph type="sldNum" sz="quarter" idx="12"/>
          </p:nvPr>
        </p:nvSpPr>
        <p:spPr/>
        <p:txBody>
          <a:bodyPr/>
          <a:lstStyle/>
          <a:p>
            <a:pPr>
              <a:defRPr/>
            </a:pPr>
            <a:fld id="{81304B3E-E979-4226-8267-D8B7A53CC89E}" type="slidenum">
              <a:rPr lang="en-US"/>
              <a:pPr>
                <a:defRPr/>
              </a:pPr>
              <a:t>5</a:t>
            </a:fld>
            <a:endParaRPr lang="en-US"/>
          </a:p>
        </p:txBody>
      </p:sp>
      <p:pic>
        <p:nvPicPr>
          <p:cNvPr id="21509" name="Picture 9" descr="Black Text for Powerpoint"/>
          <p:cNvPicPr>
            <a:picLocks noChangeAspect="1" noChangeArrowheads="1"/>
          </p:cNvPicPr>
          <p:nvPr/>
        </p:nvPicPr>
        <p:blipFill>
          <a:blip r:embed="rId2"/>
          <a:srcRect/>
          <a:stretch>
            <a:fillRect/>
          </a:stretch>
        </p:blipFill>
        <p:spPr bwMode="auto">
          <a:xfrm>
            <a:off x="7086600" y="65088"/>
            <a:ext cx="1981200" cy="468312"/>
          </a:xfrm>
          <a:prstGeom prst="rect">
            <a:avLst/>
          </a:prstGeom>
          <a:noFill/>
          <a:ln w="9525">
            <a:noFill/>
            <a:miter lim="800000"/>
            <a:headEnd/>
            <a:tailEnd/>
          </a:ln>
        </p:spPr>
      </p:pic>
      <p:sp>
        <p:nvSpPr>
          <p:cNvPr id="12" name="TextBox 11"/>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21511" name="Picture 12" descr="norcaloaug_logo.gif"/>
          <p:cNvPicPr>
            <a:picLocks noChangeAspect="1"/>
          </p:cNvPicPr>
          <p:nvPr/>
        </p:nvPicPr>
        <p:blipFill>
          <a:blip r:embed="rId3"/>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466725" y="273051"/>
            <a:ext cx="8229600" cy="1143000"/>
          </a:xfrm>
        </p:spPr>
        <p:txBody>
          <a:bodyPr/>
          <a:lstStyle/>
          <a:p>
            <a:pPr eaLnBrk="1" hangingPunct="1"/>
            <a:r>
              <a:rPr lang="en-US" dirty="0" smtClean="0"/>
              <a:t>R12 Architecture Overview</a:t>
            </a:r>
          </a:p>
        </p:txBody>
      </p:sp>
      <p:sp>
        <p:nvSpPr>
          <p:cNvPr id="7"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820751-0E04-4469-A2C7-80A4FF5386B6}" type="slidenum">
              <a:rPr lang="en-US" sz="1200">
                <a:solidFill>
                  <a:schemeClr val="tx1">
                    <a:tint val="75000"/>
                  </a:schemeClr>
                </a:solidFill>
                <a:latin typeface="+mn-lt"/>
              </a:rPr>
              <a:pPr algn="r" fontAlgn="auto">
                <a:spcBef>
                  <a:spcPts val="0"/>
                </a:spcBef>
                <a:spcAft>
                  <a:spcPts val="0"/>
                </a:spcAft>
                <a:defRPr/>
              </a:pPr>
              <a:t>6</a:t>
            </a:fld>
            <a:endParaRPr lang="en-US" sz="1200">
              <a:solidFill>
                <a:schemeClr val="tx1">
                  <a:tint val="75000"/>
                </a:schemeClr>
              </a:solidFill>
              <a:latin typeface="+mn-lt"/>
            </a:endParaRPr>
          </a:p>
        </p:txBody>
      </p:sp>
      <p:pic>
        <p:nvPicPr>
          <p:cNvPr id="22531" name="Picture 9" descr="Black Text for Powerpoint"/>
          <p:cNvPicPr>
            <a:picLocks noChangeAspect="1" noChangeArrowheads="1"/>
          </p:cNvPicPr>
          <p:nvPr/>
        </p:nvPicPr>
        <p:blipFill>
          <a:blip r:embed="rId3"/>
          <a:srcRect/>
          <a:stretch>
            <a:fillRect/>
          </a:stretch>
        </p:blipFill>
        <p:spPr bwMode="auto">
          <a:xfrm>
            <a:off x="7086600" y="65088"/>
            <a:ext cx="1981200" cy="468312"/>
          </a:xfrm>
          <a:prstGeom prst="rect">
            <a:avLst/>
          </a:prstGeom>
          <a:noFill/>
          <a:ln w="9525">
            <a:noFill/>
            <a:miter lim="800000"/>
            <a:headEnd/>
            <a:tailEnd/>
          </a:ln>
        </p:spPr>
      </p:pic>
      <p:sp>
        <p:nvSpPr>
          <p:cNvPr id="9" name="TextBox 8"/>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22533" name="Picture 9" descr="norcaloaug_logo.gif"/>
          <p:cNvPicPr>
            <a:picLocks noChangeAspect="1"/>
          </p:cNvPicPr>
          <p:nvPr/>
        </p:nvPicPr>
        <p:blipFill>
          <a:blip r:embed="rId4"/>
          <a:srcRect/>
          <a:stretch>
            <a:fillRect/>
          </a:stretch>
        </p:blipFill>
        <p:spPr bwMode="auto">
          <a:xfrm>
            <a:off x="76200" y="6451600"/>
            <a:ext cx="838200" cy="406400"/>
          </a:xfrm>
          <a:prstGeom prst="rect">
            <a:avLst/>
          </a:prstGeom>
          <a:noFill/>
          <a:ln w="9525">
            <a:noFill/>
            <a:miter lim="800000"/>
            <a:headEnd/>
            <a:tailEnd/>
          </a:ln>
        </p:spPr>
      </p:pic>
      <p:sp>
        <p:nvSpPr>
          <p:cNvPr id="11" name="Footer Placeholder 2"/>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dirty="0" err="1">
                <a:solidFill>
                  <a:schemeClr val="tx1">
                    <a:tint val="75000"/>
                  </a:schemeClr>
                </a:solidFill>
                <a:latin typeface="+mn-lt"/>
              </a:rPr>
              <a:t>NorCalOAUG</a:t>
            </a:r>
            <a:r>
              <a:rPr lang="en-US" sz="1200" dirty="0">
                <a:solidFill>
                  <a:schemeClr val="tx1">
                    <a:tint val="75000"/>
                  </a:schemeClr>
                </a:solidFill>
                <a:latin typeface="+mn-lt"/>
              </a:rPr>
              <a:t> Training Day - August 24th, 2012</a:t>
            </a:r>
          </a:p>
        </p:txBody>
      </p:sp>
      <p:pic>
        <p:nvPicPr>
          <p:cNvPr id="22535" name="Picture 9"/>
          <p:cNvPicPr>
            <a:picLocks noChangeAspect="1" noChangeArrowheads="1"/>
          </p:cNvPicPr>
          <p:nvPr/>
        </p:nvPicPr>
        <p:blipFill>
          <a:blip r:embed="rId5"/>
          <a:srcRect/>
          <a:stretch>
            <a:fillRect/>
          </a:stretch>
        </p:blipFill>
        <p:spPr bwMode="auto">
          <a:xfrm>
            <a:off x="457200" y="1143000"/>
            <a:ext cx="8305800" cy="52133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685800"/>
            <a:ext cx="8229600" cy="1143000"/>
          </a:xfrm>
        </p:spPr>
        <p:txBody>
          <a:bodyPr rtlCol="0">
            <a:normAutofit fontScale="90000"/>
          </a:bodyPr>
          <a:lstStyle/>
          <a:p>
            <a:pPr eaLnBrk="1" fontAlgn="auto" hangingPunct="1">
              <a:spcAft>
                <a:spcPts val="0"/>
              </a:spcAft>
              <a:defRPr/>
            </a:pPr>
            <a:r>
              <a:rPr lang="en-US" dirty="0" smtClean="0"/>
              <a:t>R12 – “Global Business Release”</a:t>
            </a:r>
            <a:br>
              <a:rPr lang="en-US" dirty="0" smtClean="0"/>
            </a:br>
            <a:endParaRPr lang="en-US" dirty="0" smtClean="0"/>
          </a:p>
        </p:txBody>
      </p:sp>
      <p:sp>
        <p:nvSpPr>
          <p:cNvPr id="6148" name="Rectangle 3"/>
          <p:cNvSpPr>
            <a:spLocks noGrp="1" noChangeArrowheads="1"/>
          </p:cNvSpPr>
          <p:nvPr>
            <p:ph type="body" idx="1"/>
          </p:nvPr>
        </p:nvSpPr>
        <p:spPr>
          <a:xfrm>
            <a:off x="457200" y="1371600"/>
            <a:ext cx="8229600" cy="4984750"/>
          </a:xfrm>
        </p:spPr>
        <p:txBody>
          <a:bodyPr rtlCol="0">
            <a:normAutofit fontScale="77500" lnSpcReduction="20000"/>
          </a:bodyPr>
          <a:lstStyle/>
          <a:p>
            <a:pPr eaLnBrk="1" fontAlgn="auto" hangingPunct="1">
              <a:spcAft>
                <a:spcPts val="0"/>
              </a:spcAft>
              <a:buFont typeface="Arial" pitchFamily="34" charset="0"/>
              <a:buChar char="•"/>
              <a:defRPr/>
            </a:pPr>
            <a:r>
              <a:rPr lang="en-US" sz="4100" dirty="0" smtClean="0"/>
              <a:t>Announced in 2007 as the “Global Business Release”</a:t>
            </a:r>
          </a:p>
          <a:p>
            <a:pPr lvl="1" eaLnBrk="1" fontAlgn="auto" hangingPunct="1">
              <a:spcAft>
                <a:spcPts val="0"/>
              </a:spcAft>
              <a:buFont typeface="Arial" pitchFamily="34" charset="0"/>
              <a:buChar char="–"/>
              <a:defRPr/>
            </a:pPr>
            <a:r>
              <a:rPr lang="en-US" sz="3100" dirty="0" smtClean="0"/>
              <a:t>Multi-Org Access Control</a:t>
            </a:r>
          </a:p>
          <a:p>
            <a:pPr lvl="1" eaLnBrk="1" fontAlgn="auto" hangingPunct="1">
              <a:spcAft>
                <a:spcPts val="0"/>
              </a:spcAft>
              <a:buFont typeface="Arial" pitchFamily="34" charset="0"/>
              <a:buChar char="–"/>
              <a:defRPr/>
            </a:pPr>
            <a:r>
              <a:rPr lang="en-US" sz="3100" dirty="0" smtClean="0"/>
              <a:t>Ledger Sets</a:t>
            </a:r>
          </a:p>
          <a:p>
            <a:pPr lvl="1" eaLnBrk="1" fontAlgn="auto" hangingPunct="1">
              <a:spcAft>
                <a:spcPts val="0"/>
              </a:spcAft>
              <a:buFont typeface="Arial" pitchFamily="34" charset="0"/>
              <a:buChar char="–"/>
              <a:defRPr/>
            </a:pPr>
            <a:r>
              <a:rPr lang="en-US" sz="3100" dirty="0" smtClean="0"/>
              <a:t>Primary and Secondary Ledgers</a:t>
            </a:r>
          </a:p>
          <a:p>
            <a:pPr lvl="1" eaLnBrk="1" fontAlgn="auto" hangingPunct="1">
              <a:spcAft>
                <a:spcPts val="0"/>
              </a:spcAft>
              <a:buFont typeface="Arial" pitchFamily="34" charset="0"/>
              <a:buChar char="–"/>
              <a:defRPr/>
            </a:pPr>
            <a:r>
              <a:rPr lang="en-US" sz="3100" dirty="0" smtClean="0"/>
              <a:t>Rules-Based Accounting Engine (Subledger Accounting)</a:t>
            </a:r>
          </a:p>
          <a:p>
            <a:pPr lvl="1" eaLnBrk="1" fontAlgn="auto" hangingPunct="1">
              <a:spcAft>
                <a:spcPts val="0"/>
              </a:spcAft>
              <a:buFont typeface="Arial" pitchFamily="34" charset="0"/>
              <a:buChar char="–"/>
              <a:defRPr/>
            </a:pPr>
            <a:r>
              <a:rPr lang="en-US" sz="3100" dirty="0" smtClean="0"/>
              <a:t>Shared Use of Customers, Vendors</a:t>
            </a:r>
          </a:p>
          <a:p>
            <a:pPr lvl="1" eaLnBrk="1" fontAlgn="auto" hangingPunct="1">
              <a:spcAft>
                <a:spcPts val="0"/>
              </a:spcAft>
              <a:buFont typeface="Arial" pitchFamily="34" charset="0"/>
              <a:buChar char="–"/>
              <a:defRPr/>
            </a:pPr>
            <a:r>
              <a:rPr lang="en-US" sz="3100" dirty="0" smtClean="0"/>
              <a:t>New Bank and Bank Account Model</a:t>
            </a:r>
          </a:p>
          <a:p>
            <a:pPr lvl="1" eaLnBrk="1" fontAlgn="auto" hangingPunct="1">
              <a:spcAft>
                <a:spcPts val="0"/>
              </a:spcAft>
              <a:buFont typeface="Arial" pitchFamily="34" charset="0"/>
              <a:buChar char="–"/>
              <a:defRPr/>
            </a:pPr>
            <a:r>
              <a:rPr lang="en-US" sz="3100" dirty="0" smtClean="0"/>
              <a:t>New Payment Processing</a:t>
            </a:r>
          </a:p>
          <a:p>
            <a:pPr lvl="1" eaLnBrk="1" fontAlgn="auto" hangingPunct="1">
              <a:spcAft>
                <a:spcPts val="0"/>
              </a:spcAft>
              <a:buFont typeface="Arial" pitchFamily="34" charset="0"/>
              <a:buChar char="–"/>
              <a:defRPr/>
            </a:pPr>
            <a:r>
              <a:rPr lang="en-US" sz="3100" dirty="0" smtClean="0"/>
              <a:t>Rewritten / Shared Tax Engine</a:t>
            </a:r>
          </a:p>
          <a:p>
            <a:pPr lvl="1" eaLnBrk="1" fontAlgn="auto" hangingPunct="1">
              <a:spcAft>
                <a:spcPts val="0"/>
              </a:spcAft>
              <a:buFont typeface="Arial" pitchFamily="34" charset="0"/>
              <a:buChar char="–"/>
              <a:defRPr/>
            </a:pPr>
            <a:r>
              <a:rPr lang="en-US" sz="3100" dirty="0" smtClean="0"/>
              <a:t>Financial Services Hub</a:t>
            </a:r>
          </a:p>
          <a:p>
            <a:pPr lvl="1" eaLnBrk="1" fontAlgn="auto" hangingPunct="1">
              <a:spcAft>
                <a:spcPts val="0"/>
              </a:spcAft>
              <a:buFont typeface="Arial" pitchFamily="34" charset="0"/>
              <a:buChar char="–"/>
              <a:defRPr/>
            </a:pPr>
            <a:r>
              <a:rPr lang="en-US" sz="3100" dirty="0" smtClean="0"/>
              <a:t>Common Assets Repository</a:t>
            </a:r>
            <a:endParaRPr lang="en-US" dirty="0" smtClean="0"/>
          </a:p>
        </p:txBody>
      </p:sp>
      <p:sp>
        <p:nvSpPr>
          <p:cNvPr id="6" name="Slide Number Placeholder 4"/>
          <p:cNvSpPr>
            <a:spLocks noGrp="1"/>
          </p:cNvSpPr>
          <p:nvPr>
            <p:ph type="sldNum" sz="quarter" idx="12"/>
          </p:nvPr>
        </p:nvSpPr>
        <p:spPr/>
        <p:txBody>
          <a:bodyPr/>
          <a:lstStyle/>
          <a:p>
            <a:pPr>
              <a:defRPr/>
            </a:pPr>
            <a:fld id="{C382644A-0F3F-42B5-BFA7-481CD881A66D}" type="slidenum">
              <a:rPr lang="en-US"/>
              <a:pPr>
                <a:defRPr/>
              </a:pPr>
              <a:t>7</a:t>
            </a:fld>
            <a:endParaRPr lang="en-US"/>
          </a:p>
        </p:txBody>
      </p:sp>
      <p:pic>
        <p:nvPicPr>
          <p:cNvPr id="24580" name="Picture 9" descr="Black Text for Powerpoint"/>
          <p:cNvPicPr>
            <a:picLocks noChangeAspect="1" noChangeArrowheads="1"/>
          </p:cNvPicPr>
          <p:nvPr/>
        </p:nvPicPr>
        <p:blipFill>
          <a:blip r:embed="rId3"/>
          <a:srcRect/>
          <a:stretch>
            <a:fillRect/>
          </a:stretch>
        </p:blipFill>
        <p:spPr bwMode="auto">
          <a:xfrm>
            <a:off x="7086600" y="65088"/>
            <a:ext cx="1981200" cy="468312"/>
          </a:xfrm>
          <a:prstGeom prst="rect">
            <a:avLst/>
          </a:prstGeom>
          <a:noFill/>
          <a:ln w="9525">
            <a:noFill/>
            <a:miter lim="800000"/>
            <a:headEnd/>
            <a:tailEnd/>
          </a:ln>
        </p:spPr>
      </p:pic>
      <p:sp>
        <p:nvSpPr>
          <p:cNvPr id="11" name="TextBox 10"/>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24582" name="Picture 11" descr="norcaloaug_logo.gif"/>
          <p:cNvPicPr>
            <a:picLocks noChangeAspect="1"/>
          </p:cNvPicPr>
          <p:nvPr/>
        </p:nvPicPr>
        <p:blipFill>
          <a:blip r:embed="rId4"/>
          <a:srcRect/>
          <a:stretch>
            <a:fillRect/>
          </a:stretch>
        </p:blipFill>
        <p:spPr bwMode="auto">
          <a:xfrm>
            <a:off x="76200" y="6451600"/>
            <a:ext cx="838200" cy="406400"/>
          </a:xfrm>
          <a:prstGeom prst="rect">
            <a:avLst/>
          </a:prstGeom>
          <a:noFill/>
          <a:ln w="9525">
            <a:noFill/>
            <a:miter lim="800000"/>
            <a:headEnd/>
            <a:tailEnd/>
          </a:ln>
        </p:spPr>
      </p:pic>
      <p:sp>
        <p:nvSpPr>
          <p:cNvPr id="13" name="Footer Placeholder 2"/>
          <p:cNvSpPr>
            <a:spLocks noGrp="1"/>
          </p:cNvSpPr>
          <p:nvPr>
            <p:ph type="ftr" sz="quarter" idx="11"/>
          </p:nvPr>
        </p:nvSpPr>
        <p:spPr/>
        <p:txBody>
          <a:bodyPr/>
          <a:lstStyle/>
          <a:p>
            <a:pPr>
              <a:defRPr/>
            </a:pPr>
            <a:r>
              <a:rPr lang="en-US"/>
              <a:t>NorCalOAUG Training Day - August 24th, 2012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354807"/>
            <a:ext cx="8229600" cy="1143000"/>
          </a:xfrm>
        </p:spPr>
        <p:txBody>
          <a:bodyPr rtlCol="0">
            <a:normAutofit fontScale="90000"/>
          </a:bodyPr>
          <a:lstStyle/>
          <a:p>
            <a:pPr eaLnBrk="1" fontAlgn="auto" hangingPunct="1">
              <a:spcAft>
                <a:spcPts val="0"/>
              </a:spcAft>
              <a:defRPr/>
            </a:pPr>
            <a:r>
              <a:rPr lang="en-US" dirty="0" smtClean="0"/>
              <a:t>General Manufacturing Improvements</a:t>
            </a:r>
          </a:p>
        </p:txBody>
      </p:sp>
      <p:sp>
        <p:nvSpPr>
          <p:cNvPr id="7172" name="Rectangle 3"/>
          <p:cNvSpPr>
            <a:spLocks noGrp="1" noChangeArrowheads="1"/>
          </p:cNvSpPr>
          <p:nvPr>
            <p:ph type="body" idx="1"/>
          </p:nvPr>
        </p:nvSpPr>
        <p:spPr>
          <a:xfrm>
            <a:off x="457200" y="1495028"/>
            <a:ext cx="8229600" cy="4753372"/>
          </a:xfrm>
        </p:spPr>
        <p:txBody>
          <a:bodyPr rtlCol="0">
            <a:normAutofit fontScale="85000" lnSpcReduction="10000"/>
          </a:bodyPr>
          <a:lstStyle/>
          <a:p>
            <a:pPr eaLnBrk="1" fontAlgn="auto" hangingPunct="1">
              <a:spcAft>
                <a:spcPts val="0"/>
              </a:spcAft>
              <a:buFont typeface="Arial" pitchFamily="34" charset="0"/>
              <a:buChar char="•"/>
              <a:defRPr/>
            </a:pPr>
            <a:r>
              <a:rPr lang="en-US" sz="3800" dirty="0" smtClean="0"/>
              <a:t>Better Manufacturing Demand Planning &amp; Execution</a:t>
            </a:r>
          </a:p>
          <a:p>
            <a:pPr lvl="1" eaLnBrk="1" fontAlgn="auto" hangingPunct="1">
              <a:spcAft>
                <a:spcPts val="0"/>
              </a:spcAft>
              <a:buFont typeface="Arial" pitchFamily="34" charset="0"/>
              <a:buChar char="–"/>
              <a:defRPr/>
            </a:pPr>
            <a:r>
              <a:rPr lang="en-US" dirty="0" err="1" smtClean="0"/>
              <a:t>Demantra</a:t>
            </a:r>
            <a:r>
              <a:rPr lang="en-US" dirty="0" smtClean="0"/>
              <a:t> (Demand Planning) Integrated to SC Planning</a:t>
            </a:r>
          </a:p>
          <a:p>
            <a:pPr lvl="1" eaLnBrk="1" fontAlgn="auto" hangingPunct="1">
              <a:spcAft>
                <a:spcPts val="0"/>
              </a:spcAft>
              <a:buFont typeface="Arial" pitchFamily="34" charset="0"/>
              <a:buChar char="–"/>
              <a:defRPr/>
            </a:pPr>
            <a:r>
              <a:rPr lang="en-US" dirty="0" smtClean="0"/>
              <a:t>Manufacturing Execution Systems (MES) for Discrete &amp; Process </a:t>
            </a:r>
          </a:p>
          <a:p>
            <a:pPr marL="457200" lvl="1" indent="0" eaLnBrk="1" fontAlgn="auto" hangingPunct="1">
              <a:spcAft>
                <a:spcPts val="0"/>
              </a:spcAft>
              <a:buNone/>
              <a:defRPr/>
            </a:pPr>
            <a:endParaRPr lang="en-US" dirty="0" smtClean="0"/>
          </a:p>
          <a:p>
            <a:pPr eaLnBrk="1" fontAlgn="auto" hangingPunct="1">
              <a:spcAft>
                <a:spcPts val="0"/>
              </a:spcAft>
              <a:buFont typeface="Arial" pitchFamily="34" charset="0"/>
              <a:buChar char="•"/>
              <a:defRPr/>
            </a:pPr>
            <a:r>
              <a:rPr lang="en-US" sz="3800" dirty="0" smtClean="0"/>
              <a:t>Global MFG Improvements</a:t>
            </a:r>
          </a:p>
          <a:p>
            <a:pPr lvl="1" eaLnBrk="1" fontAlgn="auto" hangingPunct="1">
              <a:spcAft>
                <a:spcPts val="0"/>
              </a:spcAft>
              <a:buFont typeface="Arial" pitchFamily="34" charset="0"/>
              <a:buChar char="–"/>
              <a:defRPr/>
            </a:pPr>
            <a:r>
              <a:rPr lang="en-US" dirty="0" smtClean="0"/>
              <a:t>Enhancements to support VMI, Contract MFG</a:t>
            </a:r>
          </a:p>
          <a:p>
            <a:pPr lvl="1" eaLnBrk="1" fontAlgn="auto" hangingPunct="1">
              <a:spcAft>
                <a:spcPts val="0"/>
              </a:spcAft>
              <a:buFont typeface="Arial" pitchFamily="34" charset="0"/>
              <a:buChar char="–"/>
              <a:defRPr/>
            </a:pPr>
            <a:r>
              <a:rPr lang="en-US" dirty="0" smtClean="0"/>
              <a:t>Enterprise Supply Chain Planning and Costing</a:t>
            </a:r>
          </a:p>
          <a:p>
            <a:pPr lvl="1" eaLnBrk="1" fontAlgn="auto" hangingPunct="1">
              <a:spcAft>
                <a:spcPts val="0"/>
              </a:spcAft>
              <a:buFont typeface="Arial" pitchFamily="34" charset="0"/>
              <a:buChar char="–"/>
              <a:defRPr/>
            </a:pPr>
            <a:r>
              <a:rPr lang="en-US" dirty="0" smtClean="0"/>
              <a:t>OSFM, Flow and Quality Enhancements</a:t>
            </a:r>
            <a:br>
              <a:rPr lang="en-US" dirty="0" smtClean="0"/>
            </a:br>
            <a:endParaRPr lang="en-US" dirty="0" smtClean="0"/>
          </a:p>
        </p:txBody>
      </p:sp>
      <p:sp>
        <p:nvSpPr>
          <p:cNvPr id="6" name="Slide Number Placeholder 4"/>
          <p:cNvSpPr>
            <a:spLocks noGrp="1"/>
          </p:cNvSpPr>
          <p:nvPr>
            <p:ph type="sldNum" sz="quarter" idx="12"/>
          </p:nvPr>
        </p:nvSpPr>
        <p:spPr/>
        <p:txBody>
          <a:bodyPr/>
          <a:lstStyle/>
          <a:p>
            <a:pPr>
              <a:defRPr/>
            </a:pPr>
            <a:fld id="{0B1B7AC9-AD54-4269-A82C-F1766E60C09C}" type="slidenum">
              <a:rPr lang="en-US"/>
              <a:pPr>
                <a:defRPr/>
              </a:pPr>
              <a:t>8</a:t>
            </a:fld>
            <a:endParaRPr lang="en-US"/>
          </a:p>
        </p:txBody>
      </p:sp>
      <p:pic>
        <p:nvPicPr>
          <p:cNvPr id="26628" name="Picture 9" descr="Black Text for Powerpoint"/>
          <p:cNvPicPr>
            <a:picLocks noChangeAspect="1" noChangeArrowheads="1"/>
          </p:cNvPicPr>
          <p:nvPr/>
        </p:nvPicPr>
        <p:blipFill>
          <a:blip r:embed="rId3"/>
          <a:srcRect/>
          <a:stretch>
            <a:fillRect/>
          </a:stretch>
        </p:blipFill>
        <p:spPr bwMode="auto">
          <a:xfrm>
            <a:off x="7086600" y="65088"/>
            <a:ext cx="1981200" cy="468312"/>
          </a:xfrm>
          <a:prstGeom prst="rect">
            <a:avLst/>
          </a:prstGeom>
          <a:noFill/>
          <a:ln w="9525">
            <a:noFill/>
            <a:miter lim="800000"/>
            <a:headEnd/>
            <a:tailEnd/>
          </a:ln>
        </p:spPr>
      </p:pic>
      <p:sp>
        <p:nvSpPr>
          <p:cNvPr id="11" name="TextBox 10"/>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26630" name="Picture 11" descr="norcaloaug_logo.gif"/>
          <p:cNvPicPr>
            <a:picLocks noChangeAspect="1"/>
          </p:cNvPicPr>
          <p:nvPr/>
        </p:nvPicPr>
        <p:blipFill>
          <a:blip r:embed="rId4"/>
          <a:srcRect/>
          <a:stretch>
            <a:fillRect/>
          </a:stretch>
        </p:blipFill>
        <p:spPr bwMode="auto">
          <a:xfrm>
            <a:off x="76200" y="6451600"/>
            <a:ext cx="838200" cy="406400"/>
          </a:xfrm>
          <a:prstGeom prst="rect">
            <a:avLst/>
          </a:prstGeom>
          <a:noFill/>
          <a:ln w="9525">
            <a:noFill/>
            <a:miter lim="800000"/>
            <a:headEnd/>
            <a:tailEnd/>
          </a:ln>
        </p:spPr>
      </p:pic>
      <p:sp>
        <p:nvSpPr>
          <p:cNvPr id="13" name="Footer Placeholder 2"/>
          <p:cNvSpPr>
            <a:spLocks noGrp="1"/>
          </p:cNvSpPr>
          <p:nvPr>
            <p:ph type="ftr" sz="quarter" idx="11"/>
          </p:nvPr>
        </p:nvSpPr>
        <p:spPr/>
        <p:txBody>
          <a:bodyPr/>
          <a:lstStyle/>
          <a:p>
            <a:pPr>
              <a:defRPr/>
            </a:pPr>
            <a:r>
              <a:rPr lang="en-US"/>
              <a:t>NorCalOAUG Training Day - August 24th, 2012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General Ledger</a:t>
            </a:r>
          </a:p>
        </p:txBody>
      </p:sp>
      <p:sp>
        <p:nvSpPr>
          <p:cNvPr id="32770" name="Content Placeholder 4"/>
          <p:cNvSpPr>
            <a:spLocks noGrp="1"/>
          </p:cNvSpPr>
          <p:nvPr>
            <p:ph idx="1"/>
          </p:nvPr>
        </p:nvSpPr>
        <p:spPr>
          <a:xfrm>
            <a:off x="442912" y="1295400"/>
            <a:ext cx="8229600" cy="4525963"/>
          </a:xfrm>
        </p:spPr>
        <p:txBody>
          <a:bodyPr/>
          <a:lstStyle/>
          <a:p>
            <a:pPr eaLnBrk="1" hangingPunct="1">
              <a:lnSpc>
                <a:spcPct val="90000"/>
              </a:lnSpc>
            </a:pPr>
            <a:r>
              <a:rPr lang="en-US" dirty="0" smtClean="0"/>
              <a:t>Set of Books have become Ledgers </a:t>
            </a:r>
          </a:p>
          <a:p>
            <a:pPr lvl="1" eaLnBrk="1" hangingPunct="1">
              <a:lnSpc>
                <a:spcPct val="90000"/>
              </a:lnSpc>
            </a:pPr>
            <a:r>
              <a:rPr lang="en-US" dirty="0" smtClean="0"/>
              <a:t>with Ledger, Data Access and Definition Access Sets</a:t>
            </a:r>
          </a:p>
          <a:p>
            <a:pPr eaLnBrk="1" hangingPunct="1">
              <a:lnSpc>
                <a:spcPct val="90000"/>
              </a:lnSpc>
            </a:pPr>
            <a:r>
              <a:rPr lang="en-US" dirty="0" smtClean="0"/>
              <a:t>Legal Entity has become an important aspect of the setup process</a:t>
            </a:r>
          </a:p>
          <a:p>
            <a:pPr eaLnBrk="1" hangingPunct="1">
              <a:lnSpc>
                <a:spcPct val="90000"/>
              </a:lnSpc>
            </a:pPr>
            <a:r>
              <a:rPr lang="en-US" dirty="0" smtClean="0"/>
              <a:t>You need to assign/link a Ledger to a Legal Entity</a:t>
            </a:r>
          </a:p>
          <a:p>
            <a:pPr eaLnBrk="1" hangingPunct="1">
              <a:lnSpc>
                <a:spcPct val="90000"/>
              </a:lnSpc>
            </a:pPr>
            <a:r>
              <a:rPr lang="en-US" dirty="0" err="1" smtClean="0"/>
              <a:t>Subledger</a:t>
            </a:r>
            <a:r>
              <a:rPr lang="en-US" dirty="0" smtClean="0"/>
              <a:t> Accounting (SLA) is inherent to the GL design</a:t>
            </a:r>
          </a:p>
        </p:txBody>
      </p:sp>
      <p:sp>
        <p:nvSpPr>
          <p:cNvPr id="3" name="Footer Placeholder 2"/>
          <p:cNvSpPr>
            <a:spLocks noGrp="1"/>
          </p:cNvSpPr>
          <p:nvPr>
            <p:ph type="ftr" sz="quarter" idx="11"/>
          </p:nvPr>
        </p:nvSpPr>
        <p:spPr/>
        <p:txBody>
          <a:bodyPr/>
          <a:lstStyle/>
          <a:p>
            <a:pPr>
              <a:defRPr/>
            </a:pPr>
            <a:r>
              <a:rPr lang="en-US"/>
              <a:t>NorCalOAUG Training Day - August 24th, 2012</a:t>
            </a:r>
          </a:p>
        </p:txBody>
      </p:sp>
      <p:sp>
        <p:nvSpPr>
          <p:cNvPr id="4" name="Slide Number Placeholder 3"/>
          <p:cNvSpPr>
            <a:spLocks noGrp="1"/>
          </p:cNvSpPr>
          <p:nvPr>
            <p:ph type="sldNum" sz="quarter" idx="12"/>
          </p:nvPr>
        </p:nvSpPr>
        <p:spPr/>
        <p:txBody>
          <a:bodyPr/>
          <a:lstStyle/>
          <a:p>
            <a:pPr>
              <a:defRPr/>
            </a:pPr>
            <a:fld id="{BBA5B232-81F3-4A5C-A651-5B127401CDAE}" type="slidenum">
              <a:rPr lang="en-US"/>
              <a:pPr>
                <a:defRPr/>
              </a:pPr>
              <a:t>9</a:t>
            </a:fld>
            <a:endParaRPr lang="en-US" dirty="0"/>
          </a:p>
        </p:txBody>
      </p:sp>
      <p:pic>
        <p:nvPicPr>
          <p:cNvPr id="32773" name="Picture 9" descr="Black Text for Powerpoint"/>
          <p:cNvPicPr>
            <a:picLocks noChangeAspect="1" noChangeArrowheads="1"/>
          </p:cNvPicPr>
          <p:nvPr/>
        </p:nvPicPr>
        <p:blipFill>
          <a:blip r:embed="rId2"/>
          <a:srcRect/>
          <a:stretch>
            <a:fillRect/>
          </a:stretch>
        </p:blipFill>
        <p:spPr bwMode="auto">
          <a:xfrm>
            <a:off x="7086600" y="65088"/>
            <a:ext cx="1981200" cy="468312"/>
          </a:xfrm>
          <a:prstGeom prst="rect">
            <a:avLst/>
          </a:prstGeom>
          <a:noFill/>
          <a:ln w="9525">
            <a:noFill/>
            <a:miter lim="800000"/>
            <a:headEnd/>
            <a:tailEnd/>
          </a:ln>
        </p:spPr>
      </p:pic>
      <p:sp>
        <p:nvSpPr>
          <p:cNvPr id="11" name="TextBox 10"/>
          <p:cNvSpPr txBox="1"/>
          <p:nvPr/>
        </p:nvSpPr>
        <p:spPr>
          <a:xfrm>
            <a:off x="0" y="0"/>
            <a:ext cx="2173288" cy="369888"/>
          </a:xfrm>
          <a:prstGeom prst="rect">
            <a:avLst/>
          </a:prstGeom>
          <a:noFill/>
        </p:spPr>
        <p:txBody>
          <a:bodyPr wrap="none">
            <a:spAutoFit/>
          </a:bodyPr>
          <a:lstStyle/>
          <a:p>
            <a:pPr fontAlgn="auto">
              <a:spcBef>
                <a:spcPts val="0"/>
              </a:spcBef>
              <a:spcAft>
                <a:spcPts val="0"/>
              </a:spcAft>
              <a:defRPr/>
            </a:pPr>
            <a:r>
              <a:rPr lang="en-US" b="1" dirty="0">
                <a:solidFill>
                  <a:schemeClr val="tx2">
                    <a:lumMod val="60000"/>
                    <a:lumOff val="40000"/>
                  </a:schemeClr>
                </a:solidFill>
                <a:latin typeface="Bradley Hand ITC" pitchFamily="66" charset="0"/>
              </a:rPr>
              <a:t>FSCP Solutions Inc.</a:t>
            </a:r>
          </a:p>
        </p:txBody>
      </p:sp>
      <p:pic>
        <p:nvPicPr>
          <p:cNvPr id="32775" name="Picture 11" descr="norcaloaug_logo.gif"/>
          <p:cNvPicPr>
            <a:picLocks noChangeAspect="1"/>
          </p:cNvPicPr>
          <p:nvPr/>
        </p:nvPicPr>
        <p:blipFill>
          <a:blip r:embed="rId3"/>
          <a:srcRect/>
          <a:stretch>
            <a:fillRect/>
          </a:stretch>
        </p:blipFill>
        <p:spPr bwMode="auto">
          <a:xfrm>
            <a:off x="76200" y="6451600"/>
            <a:ext cx="8382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1379</TotalTime>
  <Words>2400</Words>
  <Application>Microsoft Office PowerPoint</Application>
  <PresentationFormat>On-screen Show (4:3)</PresentationFormat>
  <Paragraphs>408</Paragraphs>
  <Slides>45</Slides>
  <Notes>19</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What’s New in R12?</vt:lpstr>
      <vt:lpstr>PowerPoint Presentation</vt:lpstr>
      <vt:lpstr>What is new and where</vt:lpstr>
      <vt:lpstr>and here too</vt:lpstr>
      <vt:lpstr>Overall changes</vt:lpstr>
      <vt:lpstr>R12 Architecture Overview</vt:lpstr>
      <vt:lpstr>R12 – “Global Business Release” </vt:lpstr>
      <vt:lpstr>General Manufacturing Improvements</vt:lpstr>
      <vt:lpstr>General Ledger</vt:lpstr>
      <vt:lpstr>Old Set of Books Define Form</vt:lpstr>
      <vt:lpstr>New Ledger Define Form</vt:lpstr>
      <vt:lpstr>What you should know</vt:lpstr>
      <vt:lpstr>Ledger &amp; Data Access Sets</vt:lpstr>
      <vt:lpstr>Definition Access Sets</vt:lpstr>
      <vt:lpstr>R12 Multi-Org Access Control</vt:lpstr>
      <vt:lpstr>R12 Multi-Org Access Control</vt:lpstr>
      <vt:lpstr>Security Inconsistencies</vt:lpstr>
      <vt:lpstr>Financials – Accounting Setup Manager </vt:lpstr>
      <vt:lpstr>Subledger Accounting (SLA)</vt:lpstr>
      <vt:lpstr>E-Business Tax</vt:lpstr>
      <vt:lpstr>Accounts Payable</vt:lpstr>
      <vt:lpstr>New AP Invoice Form</vt:lpstr>
      <vt:lpstr>New Payments Dashboard</vt:lpstr>
      <vt:lpstr>PowerPoint Presentation</vt:lpstr>
      <vt:lpstr>Accounts Receivable </vt:lpstr>
      <vt:lpstr>New Customer Form</vt:lpstr>
      <vt:lpstr>Fixed Assets</vt:lpstr>
      <vt:lpstr>Cash Management</vt:lpstr>
      <vt:lpstr>Banks in Cash Management</vt:lpstr>
      <vt:lpstr>Banks in Cash Management</vt:lpstr>
      <vt:lpstr>Purchasing</vt:lpstr>
      <vt:lpstr>New Supplier Form</vt:lpstr>
      <vt:lpstr>Purchasing</vt:lpstr>
      <vt:lpstr>Accruals</vt:lpstr>
      <vt:lpstr>Contract Purchases - Improvements</vt:lpstr>
      <vt:lpstr>Bills of Material, WIP &amp; Cost Mgmt</vt:lpstr>
      <vt:lpstr>Chargeable Subcontracting</vt:lpstr>
      <vt:lpstr>PowerPoint Presentation</vt:lpstr>
      <vt:lpstr>Inventory</vt:lpstr>
      <vt:lpstr>WIP - MES</vt:lpstr>
      <vt:lpstr>Quality, Service, Field Service </vt:lpstr>
      <vt:lpstr>EAM – Item Attribution Changes</vt:lpstr>
      <vt:lpstr>PowerPoint Presentation</vt:lpstr>
      <vt:lpstr>Additional Information</vt:lpstr>
      <vt:lpstr>Contact Information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R12?</dc:title>
  <dc:creator>Mohan Iyer</dc:creator>
  <cp:lastModifiedBy>Douglas Volz</cp:lastModifiedBy>
  <cp:revision>117</cp:revision>
  <dcterms:created xsi:type="dcterms:W3CDTF">2010-01-04T19:43:35Z</dcterms:created>
  <dcterms:modified xsi:type="dcterms:W3CDTF">2012-08-16T20:53:49Z</dcterms:modified>
</cp:coreProperties>
</file>