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0" r:id="rId1"/>
  </p:sldMasterIdLst>
  <p:notesMasterIdLst>
    <p:notesMasterId r:id="rId10"/>
  </p:notesMasterIdLst>
  <p:handoutMasterIdLst>
    <p:handoutMasterId r:id="rId11"/>
  </p:handoutMasterIdLst>
  <p:sldIdLst>
    <p:sldId id="280" r:id="rId2"/>
    <p:sldId id="307" r:id="rId3"/>
    <p:sldId id="304" r:id="rId4"/>
    <p:sldId id="305" r:id="rId5"/>
    <p:sldId id="306" r:id="rId6"/>
    <p:sldId id="308" r:id="rId7"/>
    <p:sldId id="303" r:id="rId8"/>
    <p:sldId id="309" r:id="rId9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000000"/>
    <a:srgbClr val="333333"/>
    <a:srgbClr val="FD0014"/>
    <a:srgbClr val="9DC2EB"/>
    <a:srgbClr val="FF9900"/>
    <a:srgbClr val="FDE9D9"/>
    <a:srgbClr val="FFCC99"/>
    <a:srgbClr val="FFFFCC"/>
    <a:srgbClr val="92D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1589" autoAdjust="0"/>
    <p:restoredTop sz="86875" autoAdjust="0"/>
  </p:normalViewPr>
  <p:slideViewPr>
    <p:cSldViewPr snapToGrid="0" snapToObjects="1">
      <p:cViewPr>
        <p:scale>
          <a:sx n="100" d="100"/>
          <a:sy n="100" d="100"/>
        </p:scale>
        <p:origin x="-2664" y="-840"/>
      </p:cViewPr>
      <p:guideLst>
        <p:guide orient="horz" pos="109"/>
        <p:guide orient="horz" pos="4204"/>
        <p:guide orient="horz" pos="398"/>
        <p:guide orient="horz" pos="511"/>
        <p:guide orient="horz" pos="4105"/>
        <p:guide orient="horz" pos="991"/>
        <p:guide orient="horz" pos="751"/>
        <p:guide orient="horz" pos="3792"/>
        <p:guide pos="5646"/>
        <p:guide pos="4772"/>
        <p:guide pos="4655"/>
        <p:guide pos="110"/>
        <p:guide pos="278"/>
        <p:guide pos="1340"/>
        <p:guide pos="12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 showGuides="1">
      <p:cViewPr varScale="1">
        <p:scale>
          <a:sx n="109" d="100"/>
          <a:sy n="109" d="100"/>
        </p:scale>
        <p:origin x="-4200" y="-11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5552B-527E-4BEC-94F7-D918EBA0FBA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518405-7C8A-4478-B0A6-97661DA532ED}">
      <dgm:prSet phldrT="[Text]"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3000" dirty="0" smtClean="0"/>
            <a:t>Migrate to </a:t>
          </a:r>
        </a:p>
        <a:p>
          <a:pPr algn="ctr"/>
          <a:r>
            <a:rPr lang="en-US" sz="3000" dirty="0" smtClean="0"/>
            <a:t>R12.1</a:t>
          </a:r>
          <a:endParaRPr lang="en-US" sz="3000" dirty="0"/>
        </a:p>
      </dgm:t>
    </dgm:pt>
    <dgm:pt modelId="{051F900C-3E44-467B-9151-1B9811D4459E}" type="parTrans" cxnId="{1DC79421-D56A-4F34-BDAD-5E4708A51046}">
      <dgm:prSet/>
      <dgm:spPr/>
      <dgm:t>
        <a:bodyPr/>
        <a:lstStyle/>
        <a:p>
          <a:endParaRPr lang="en-US"/>
        </a:p>
      </dgm:t>
    </dgm:pt>
    <dgm:pt modelId="{70C21C86-1B9A-48A4-B30A-27CB7F80A6E6}" type="sibTrans" cxnId="{1DC79421-D56A-4F34-BDAD-5E4708A51046}">
      <dgm:prSet/>
      <dgm:spPr/>
      <dgm:t>
        <a:bodyPr/>
        <a:lstStyle/>
        <a:p>
          <a:endParaRPr lang="en-US"/>
        </a:p>
      </dgm:t>
    </dgm:pt>
    <dgm:pt modelId="{9F7A0E19-7D57-4E6E-96C6-332F03C1B75E}">
      <dgm:prSet phldrT="[Text]" custT="1"/>
      <dgm:spPr>
        <a:solidFill>
          <a:srgbClr val="C00000"/>
        </a:solidFill>
      </dgm:spPr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n-US" sz="2800" dirty="0" smtClean="0"/>
            <a:t>Incorporate</a:t>
          </a:r>
        </a:p>
        <a:p>
          <a:pPr>
            <a:spcBef>
              <a:spcPts val="1200"/>
            </a:spcBef>
            <a:spcAft>
              <a:spcPts val="1200"/>
            </a:spcAft>
          </a:pPr>
          <a:r>
            <a:rPr lang="en-US" sz="2800" dirty="0" smtClean="0"/>
            <a:t>Edge Apps</a:t>
          </a:r>
        </a:p>
      </dgm:t>
    </dgm:pt>
    <dgm:pt modelId="{9C1CB49D-4AF4-4866-8E7F-9A0B596839B4}" type="parTrans" cxnId="{B302CC10-1E2D-4D11-8319-90911825613C}">
      <dgm:prSet/>
      <dgm:spPr/>
      <dgm:t>
        <a:bodyPr/>
        <a:lstStyle/>
        <a:p>
          <a:endParaRPr lang="en-US"/>
        </a:p>
      </dgm:t>
    </dgm:pt>
    <dgm:pt modelId="{D438EC11-B31B-470C-B0C4-4D42D81797F4}" type="sibTrans" cxnId="{B302CC10-1E2D-4D11-8319-90911825613C}">
      <dgm:prSet/>
      <dgm:spPr/>
      <dgm:t>
        <a:bodyPr/>
        <a:lstStyle/>
        <a:p>
          <a:endParaRPr lang="en-US"/>
        </a:p>
      </dgm:t>
    </dgm:pt>
    <dgm:pt modelId="{25315E13-7F02-4209-9098-ACF73BB1B768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3000" dirty="0" smtClean="0"/>
            <a:t>Enhance 11i</a:t>
          </a:r>
          <a:endParaRPr lang="en-US" sz="3000" dirty="0"/>
        </a:p>
      </dgm:t>
    </dgm:pt>
    <dgm:pt modelId="{35666DF6-1B9D-4B4E-B885-1148F1DD9473}" type="parTrans" cxnId="{C953F2AB-CA27-463A-8D47-DB50CE62C625}">
      <dgm:prSet/>
      <dgm:spPr/>
      <dgm:t>
        <a:bodyPr/>
        <a:lstStyle/>
        <a:p>
          <a:endParaRPr lang="en-US"/>
        </a:p>
      </dgm:t>
    </dgm:pt>
    <dgm:pt modelId="{98A81B6E-FB88-4B42-81ED-8854339E52C2}" type="sibTrans" cxnId="{C953F2AB-CA27-463A-8D47-DB50CE62C625}">
      <dgm:prSet/>
      <dgm:spPr/>
      <dgm:t>
        <a:bodyPr/>
        <a:lstStyle/>
        <a:p>
          <a:endParaRPr lang="en-US"/>
        </a:p>
      </dgm:t>
    </dgm:pt>
    <dgm:pt modelId="{39326588-631E-4AFA-A907-D6EFB8DBB8F2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3000" dirty="0" smtClean="0"/>
            <a:t>Wait…….</a:t>
          </a:r>
          <a:endParaRPr lang="en-US" sz="3000" dirty="0"/>
        </a:p>
      </dgm:t>
    </dgm:pt>
    <dgm:pt modelId="{E580EBD0-8B5E-4245-9BCD-398959A14ED3}" type="parTrans" cxnId="{BF59E6BA-EDAE-44D5-A2CE-BE874ED37167}">
      <dgm:prSet/>
      <dgm:spPr/>
      <dgm:t>
        <a:bodyPr/>
        <a:lstStyle/>
        <a:p>
          <a:endParaRPr lang="en-US"/>
        </a:p>
      </dgm:t>
    </dgm:pt>
    <dgm:pt modelId="{2C917B93-5038-43CE-AD06-317D235BE53B}" type="sibTrans" cxnId="{BF59E6BA-EDAE-44D5-A2CE-BE874ED37167}">
      <dgm:prSet/>
      <dgm:spPr/>
      <dgm:t>
        <a:bodyPr/>
        <a:lstStyle/>
        <a:p>
          <a:endParaRPr lang="en-US"/>
        </a:p>
      </dgm:t>
    </dgm:pt>
    <dgm:pt modelId="{6F1848C7-0B51-4630-8B0C-D1CBDC02D7F9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000" dirty="0" smtClean="0"/>
            <a:t>????</a:t>
          </a:r>
          <a:endParaRPr lang="en-US" sz="2000" dirty="0"/>
        </a:p>
      </dgm:t>
    </dgm:pt>
    <dgm:pt modelId="{198946BE-4BEA-4D8A-B99D-9872D70F2B6E}" type="sibTrans" cxnId="{8FA1668A-9CA5-4998-AB50-AE2DC02DE544}">
      <dgm:prSet/>
      <dgm:spPr/>
      <dgm:t>
        <a:bodyPr/>
        <a:lstStyle/>
        <a:p>
          <a:endParaRPr lang="en-US"/>
        </a:p>
      </dgm:t>
    </dgm:pt>
    <dgm:pt modelId="{63ADEC53-D41F-4F60-9492-8E7A77AEA5DD}" type="parTrans" cxnId="{8FA1668A-9CA5-4998-AB50-AE2DC02DE544}">
      <dgm:prSet/>
      <dgm:spPr/>
      <dgm:t>
        <a:bodyPr/>
        <a:lstStyle/>
        <a:p>
          <a:endParaRPr lang="en-US"/>
        </a:p>
      </dgm:t>
    </dgm:pt>
    <dgm:pt modelId="{72C20863-C5E8-4985-8AC3-2EFDA36FEECD}" type="pres">
      <dgm:prSet presAssocID="{6885552B-527E-4BEC-94F7-D918EBA0FBA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31D460-2F56-488A-8C33-4E410F7C9500}" type="pres">
      <dgm:prSet presAssocID="{6885552B-527E-4BEC-94F7-D918EBA0FBA5}" presName="matrix" presStyleCnt="0"/>
      <dgm:spPr/>
    </dgm:pt>
    <dgm:pt modelId="{81497FC3-06E2-43F9-885C-789DF5785254}" type="pres">
      <dgm:prSet presAssocID="{6885552B-527E-4BEC-94F7-D918EBA0FBA5}" presName="tile1" presStyleLbl="node1" presStyleIdx="0" presStyleCnt="4"/>
      <dgm:spPr/>
      <dgm:t>
        <a:bodyPr/>
        <a:lstStyle/>
        <a:p>
          <a:endParaRPr lang="en-US"/>
        </a:p>
      </dgm:t>
    </dgm:pt>
    <dgm:pt modelId="{512C7EAD-7BAD-4178-9205-37E723CCE3C2}" type="pres">
      <dgm:prSet presAssocID="{6885552B-527E-4BEC-94F7-D918EBA0FBA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B10A7-1C75-441A-930B-1B1FBF9AC2A2}" type="pres">
      <dgm:prSet presAssocID="{6885552B-527E-4BEC-94F7-D918EBA0FBA5}" presName="tile2" presStyleLbl="node1" presStyleIdx="1" presStyleCnt="4"/>
      <dgm:spPr/>
      <dgm:t>
        <a:bodyPr/>
        <a:lstStyle/>
        <a:p>
          <a:endParaRPr lang="en-US"/>
        </a:p>
      </dgm:t>
    </dgm:pt>
    <dgm:pt modelId="{86748C0F-1C4D-45E0-982F-76BBAF863B57}" type="pres">
      <dgm:prSet presAssocID="{6885552B-527E-4BEC-94F7-D918EBA0FBA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BB456-142F-433B-B015-8C8137C33877}" type="pres">
      <dgm:prSet presAssocID="{6885552B-527E-4BEC-94F7-D918EBA0FBA5}" presName="tile3" presStyleLbl="node1" presStyleIdx="2" presStyleCnt="4" custLinFactNeighborY="5189"/>
      <dgm:spPr/>
      <dgm:t>
        <a:bodyPr/>
        <a:lstStyle/>
        <a:p>
          <a:endParaRPr lang="en-US"/>
        </a:p>
      </dgm:t>
    </dgm:pt>
    <dgm:pt modelId="{903FD5D2-9EAD-47D1-8A9D-3BDFC47F2270}" type="pres">
      <dgm:prSet presAssocID="{6885552B-527E-4BEC-94F7-D918EBA0FBA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16BAD-C11A-45FE-83E6-B7366E700B32}" type="pres">
      <dgm:prSet presAssocID="{6885552B-527E-4BEC-94F7-D918EBA0FBA5}" presName="tile4" presStyleLbl="node1" presStyleIdx="3" presStyleCnt="4"/>
      <dgm:spPr/>
      <dgm:t>
        <a:bodyPr/>
        <a:lstStyle/>
        <a:p>
          <a:endParaRPr lang="en-US"/>
        </a:p>
      </dgm:t>
    </dgm:pt>
    <dgm:pt modelId="{BE79888A-E887-4A71-A3AE-436B9999C370}" type="pres">
      <dgm:prSet presAssocID="{6885552B-527E-4BEC-94F7-D918EBA0FBA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3D6A0-7021-492F-8390-4562F89ED772}" type="pres">
      <dgm:prSet presAssocID="{6885552B-527E-4BEC-94F7-D918EBA0FBA5}" presName="centerTile" presStyleLbl="fgShp" presStyleIdx="0" presStyleCnt="1" custScaleX="3003" custScaleY="5877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439C480-8427-47A9-B06B-1A8FBC19D54C}" type="presOf" srcId="{6885552B-527E-4BEC-94F7-D918EBA0FBA5}" destId="{72C20863-C5E8-4985-8AC3-2EFDA36FEECD}" srcOrd="0" destOrd="0" presId="urn:microsoft.com/office/officeart/2005/8/layout/matrix1"/>
    <dgm:cxn modelId="{C953F2AB-CA27-463A-8D47-DB50CE62C625}" srcId="{6F1848C7-0B51-4630-8B0C-D1CBDC02D7F9}" destId="{25315E13-7F02-4209-9098-ACF73BB1B768}" srcOrd="2" destOrd="0" parTransId="{35666DF6-1B9D-4B4E-B885-1148F1DD9473}" sibTransId="{98A81B6E-FB88-4B42-81ED-8854339E52C2}"/>
    <dgm:cxn modelId="{84EB7B3F-EAAE-4BF2-9D3B-0CE77A0AA0EC}" type="presOf" srcId="{39326588-631E-4AFA-A907-D6EFB8DBB8F2}" destId="{BE79888A-E887-4A71-A3AE-436B9999C370}" srcOrd="1" destOrd="0" presId="urn:microsoft.com/office/officeart/2005/8/layout/matrix1"/>
    <dgm:cxn modelId="{BF59E6BA-EDAE-44D5-A2CE-BE874ED37167}" srcId="{6F1848C7-0B51-4630-8B0C-D1CBDC02D7F9}" destId="{39326588-631E-4AFA-A907-D6EFB8DBB8F2}" srcOrd="3" destOrd="0" parTransId="{E580EBD0-8B5E-4245-9BCD-398959A14ED3}" sibTransId="{2C917B93-5038-43CE-AD06-317D235BE53B}"/>
    <dgm:cxn modelId="{BF958C08-3F4C-4D12-A705-A5C56A19974C}" type="presOf" srcId="{6F1848C7-0B51-4630-8B0C-D1CBDC02D7F9}" destId="{1F53D6A0-7021-492F-8390-4562F89ED772}" srcOrd="0" destOrd="0" presId="urn:microsoft.com/office/officeart/2005/8/layout/matrix1"/>
    <dgm:cxn modelId="{5802B125-43F3-4959-B3DD-222E929FFAF6}" type="presOf" srcId="{25315E13-7F02-4209-9098-ACF73BB1B768}" destId="{903FD5D2-9EAD-47D1-8A9D-3BDFC47F2270}" srcOrd="1" destOrd="0" presId="urn:microsoft.com/office/officeart/2005/8/layout/matrix1"/>
    <dgm:cxn modelId="{C3FB9262-4AB1-4075-8F43-36C41F0C33B7}" type="presOf" srcId="{25315E13-7F02-4209-9098-ACF73BB1B768}" destId="{6CEBB456-142F-433B-B015-8C8137C33877}" srcOrd="0" destOrd="0" presId="urn:microsoft.com/office/officeart/2005/8/layout/matrix1"/>
    <dgm:cxn modelId="{2B79155E-17E8-45B3-822E-544286766452}" type="presOf" srcId="{9F7A0E19-7D57-4E6E-96C6-332F03C1B75E}" destId="{86748C0F-1C4D-45E0-982F-76BBAF863B57}" srcOrd="1" destOrd="0" presId="urn:microsoft.com/office/officeart/2005/8/layout/matrix1"/>
    <dgm:cxn modelId="{94ED9AD1-6E0A-4640-90F1-495981BDB5C3}" type="presOf" srcId="{26518405-7C8A-4478-B0A6-97661DA532ED}" destId="{81497FC3-06E2-43F9-885C-789DF5785254}" srcOrd="0" destOrd="0" presId="urn:microsoft.com/office/officeart/2005/8/layout/matrix1"/>
    <dgm:cxn modelId="{1DC79421-D56A-4F34-BDAD-5E4708A51046}" srcId="{6F1848C7-0B51-4630-8B0C-D1CBDC02D7F9}" destId="{26518405-7C8A-4478-B0A6-97661DA532ED}" srcOrd="0" destOrd="0" parTransId="{051F900C-3E44-467B-9151-1B9811D4459E}" sibTransId="{70C21C86-1B9A-48A4-B30A-27CB7F80A6E6}"/>
    <dgm:cxn modelId="{8FA1668A-9CA5-4998-AB50-AE2DC02DE544}" srcId="{6885552B-527E-4BEC-94F7-D918EBA0FBA5}" destId="{6F1848C7-0B51-4630-8B0C-D1CBDC02D7F9}" srcOrd="0" destOrd="0" parTransId="{63ADEC53-D41F-4F60-9492-8E7A77AEA5DD}" sibTransId="{198946BE-4BEA-4D8A-B99D-9872D70F2B6E}"/>
    <dgm:cxn modelId="{17053999-9B01-4357-96AA-5419ABB66679}" type="presOf" srcId="{26518405-7C8A-4478-B0A6-97661DA532ED}" destId="{512C7EAD-7BAD-4178-9205-37E723CCE3C2}" srcOrd="1" destOrd="0" presId="urn:microsoft.com/office/officeart/2005/8/layout/matrix1"/>
    <dgm:cxn modelId="{F312D796-4993-43E6-941B-4C693B1248DC}" type="presOf" srcId="{9F7A0E19-7D57-4E6E-96C6-332F03C1B75E}" destId="{55FB10A7-1C75-441A-930B-1B1FBF9AC2A2}" srcOrd="0" destOrd="0" presId="urn:microsoft.com/office/officeart/2005/8/layout/matrix1"/>
    <dgm:cxn modelId="{B302CC10-1E2D-4D11-8319-90911825613C}" srcId="{6F1848C7-0B51-4630-8B0C-D1CBDC02D7F9}" destId="{9F7A0E19-7D57-4E6E-96C6-332F03C1B75E}" srcOrd="1" destOrd="0" parTransId="{9C1CB49D-4AF4-4866-8E7F-9A0B596839B4}" sibTransId="{D438EC11-B31B-470C-B0C4-4D42D81797F4}"/>
    <dgm:cxn modelId="{B5F84542-F250-4DC3-856D-CE8E135C0F8D}" type="presOf" srcId="{39326588-631E-4AFA-A907-D6EFB8DBB8F2}" destId="{B1B16BAD-C11A-45FE-83E6-B7366E700B32}" srcOrd="0" destOrd="0" presId="urn:microsoft.com/office/officeart/2005/8/layout/matrix1"/>
    <dgm:cxn modelId="{88C3B6AE-4A10-4AEE-AE3A-58A5DA9D32C8}" type="presParOf" srcId="{72C20863-C5E8-4985-8AC3-2EFDA36FEECD}" destId="{BC31D460-2F56-488A-8C33-4E410F7C9500}" srcOrd="0" destOrd="0" presId="urn:microsoft.com/office/officeart/2005/8/layout/matrix1"/>
    <dgm:cxn modelId="{F17E9BFC-42E8-4AF6-8FD1-C4312F90F65F}" type="presParOf" srcId="{BC31D460-2F56-488A-8C33-4E410F7C9500}" destId="{81497FC3-06E2-43F9-885C-789DF5785254}" srcOrd="0" destOrd="0" presId="urn:microsoft.com/office/officeart/2005/8/layout/matrix1"/>
    <dgm:cxn modelId="{8A180B53-80B8-4815-8C40-CFCD12EC368C}" type="presParOf" srcId="{BC31D460-2F56-488A-8C33-4E410F7C9500}" destId="{512C7EAD-7BAD-4178-9205-37E723CCE3C2}" srcOrd="1" destOrd="0" presId="urn:microsoft.com/office/officeart/2005/8/layout/matrix1"/>
    <dgm:cxn modelId="{E1E86827-0566-4AD4-BB51-FB028C989D2B}" type="presParOf" srcId="{BC31D460-2F56-488A-8C33-4E410F7C9500}" destId="{55FB10A7-1C75-441A-930B-1B1FBF9AC2A2}" srcOrd="2" destOrd="0" presId="urn:microsoft.com/office/officeart/2005/8/layout/matrix1"/>
    <dgm:cxn modelId="{C662B13E-4C58-4CC6-A7EC-D5909C866DF6}" type="presParOf" srcId="{BC31D460-2F56-488A-8C33-4E410F7C9500}" destId="{86748C0F-1C4D-45E0-982F-76BBAF863B57}" srcOrd="3" destOrd="0" presId="urn:microsoft.com/office/officeart/2005/8/layout/matrix1"/>
    <dgm:cxn modelId="{1350EE36-6AB1-4B78-B6C4-05A896272D05}" type="presParOf" srcId="{BC31D460-2F56-488A-8C33-4E410F7C9500}" destId="{6CEBB456-142F-433B-B015-8C8137C33877}" srcOrd="4" destOrd="0" presId="urn:microsoft.com/office/officeart/2005/8/layout/matrix1"/>
    <dgm:cxn modelId="{1481CDBA-2623-4A2B-A776-CC12382BF953}" type="presParOf" srcId="{BC31D460-2F56-488A-8C33-4E410F7C9500}" destId="{903FD5D2-9EAD-47D1-8A9D-3BDFC47F2270}" srcOrd="5" destOrd="0" presId="urn:microsoft.com/office/officeart/2005/8/layout/matrix1"/>
    <dgm:cxn modelId="{34318177-0697-45C5-B767-E71C9FDC9043}" type="presParOf" srcId="{BC31D460-2F56-488A-8C33-4E410F7C9500}" destId="{B1B16BAD-C11A-45FE-83E6-B7366E700B32}" srcOrd="6" destOrd="0" presId="urn:microsoft.com/office/officeart/2005/8/layout/matrix1"/>
    <dgm:cxn modelId="{76419B38-7619-44DA-920E-4DDDA2F462C7}" type="presParOf" srcId="{BC31D460-2F56-488A-8C33-4E410F7C9500}" destId="{BE79888A-E887-4A71-A3AE-436B9999C370}" srcOrd="7" destOrd="0" presId="urn:microsoft.com/office/officeart/2005/8/layout/matrix1"/>
    <dgm:cxn modelId="{6A525E01-A0E9-4158-81C8-13C612DB8E6A}" type="presParOf" srcId="{72C20863-C5E8-4985-8AC3-2EFDA36FEECD}" destId="{1F53D6A0-7021-492F-8390-4562F89ED77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4A020A-8ABB-4433-A1AD-68F8945D299F}" type="doc">
      <dgm:prSet loTypeId="urn:microsoft.com/office/officeart/2005/8/layout/balance1" loCatId="relationship" qsTypeId="urn:microsoft.com/office/officeart/2005/8/quickstyle/3d4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9BBD1BF2-D537-4F97-A098-AFE7CE49691D}">
      <dgm:prSet phldrT="[Text]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Upgrade</a:t>
          </a:r>
          <a:endParaRPr lang="en-US" dirty="0">
            <a:solidFill>
              <a:schemeClr val="bg1"/>
            </a:solidFill>
          </a:endParaRPr>
        </a:p>
      </dgm:t>
    </dgm:pt>
    <dgm:pt modelId="{C688E8C1-5DF7-426F-9AB8-99A04C9D5851}" type="parTrans" cxnId="{3D3258C0-F65F-4926-A856-5C0211D246D5}">
      <dgm:prSet/>
      <dgm:spPr/>
      <dgm:t>
        <a:bodyPr/>
        <a:lstStyle/>
        <a:p>
          <a:endParaRPr lang="en-US"/>
        </a:p>
      </dgm:t>
    </dgm:pt>
    <dgm:pt modelId="{CE4B2E2C-BE35-4A75-92F4-C0C567E25747}" type="sibTrans" cxnId="{3D3258C0-F65F-4926-A856-5C0211D246D5}">
      <dgm:prSet/>
      <dgm:spPr/>
      <dgm:t>
        <a:bodyPr/>
        <a:lstStyle/>
        <a:p>
          <a:endParaRPr lang="en-US"/>
        </a:p>
      </dgm:t>
    </dgm:pt>
    <dgm:pt modelId="{9F4D7FEC-60CA-487A-8169-EDF977968583}">
      <dgm:prSet phldrT="[Text]"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en-US" sz="1500" dirty="0" smtClean="0"/>
            <a:t>Lower Budget and time constraint</a:t>
          </a:r>
          <a:endParaRPr lang="en-US" sz="1500" dirty="0"/>
        </a:p>
      </dgm:t>
    </dgm:pt>
    <dgm:pt modelId="{8A28AFB0-4DBE-47DC-AA6E-A95C6971A7B8}" type="parTrans" cxnId="{A4A877C1-C7D0-477E-99DD-335D5F8C214A}">
      <dgm:prSet/>
      <dgm:spPr/>
      <dgm:t>
        <a:bodyPr/>
        <a:lstStyle/>
        <a:p>
          <a:endParaRPr lang="en-US"/>
        </a:p>
      </dgm:t>
    </dgm:pt>
    <dgm:pt modelId="{63AE94C6-36CA-4D9A-866C-280A3A290329}" type="sibTrans" cxnId="{A4A877C1-C7D0-477E-99DD-335D5F8C214A}">
      <dgm:prSet/>
      <dgm:spPr/>
      <dgm:t>
        <a:bodyPr/>
        <a:lstStyle/>
        <a:p>
          <a:endParaRPr lang="en-US"/>
        </a:p>
      </dgm:t>
    </dgm:pt>
    <dgm:pt modelId="{E8C5D99E-A822-45A4-A9D4-43593C542801}">
      <dgm:prSet phldrT="[Text]"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en-US" sz="1500" dirty="0" smtClean="0"/>
            <a:t>Smaller and more manageable change event</a:t>
          </a:r>
          <a:endParaRPr lang="en-US" sz="1500" dirty="0"/>
        </a:p>
      </dgm:t>
    </dgm:pt>
    <dgm:pt modelId="{A550B22E-F7BB-4121-89BB-EB4CFD65C9EA}" type="parTrans" cxnId="{D4CD998C-519F-484D-BFD1-48872B546D4B}">
      <dgm:prSet/>
      <dgm:spPr/>
      <dgm:t>
        <a:bodyPr/>
        <a:lstStyle/>
        <a:p>
          <a:endParaRPr lang="en-US"/>
        </a:p>
      </dgm:t>
    </dgm:pt>
    <dgm:pt modelId="{8179E9DB-EEF9-4A28-BB49-8393EF9C6620}" type="sibTrans" cxnId="{D4CD998C-519F-484D-BFD1-48872B546D4B}">
      <dgm:prSet/>
      <dgm:spPr/>
      <dgm:t>
        <a:bodyPr/>
        <a:lstStyle/>
        <a:p>
          <a:endParaRPr lang="en-US"/>
        </a:p>
      </dgm:t>
    </dgm:pt>
    <dgm:pt modelId="{599361A0-036A-4DEC-B20B-60835EE7E600}">
      <dgm:prSet phldrT="[Text]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Re-Implement</a:t>
          </a:r>
          <a:endParaRPr lang="en-US" dirty="0">
            <a:solidFill>
              <a:schemeClr val="bg1"/>
            </a:solidFill>
          </a:endParaRPr>
        </a:p>
      </dgm:t>
    </dgm:pt>
    <dgm:pt modelId="{C0663377-866A-463F-82B6-0A9D78504087}" type="parTrans" cxnId="{FADD5D85-C15E-4FAE-8E39-7171847E076F}">
      <dgm:prSet/>
      <dgm:spPr/>
      <dgm:t>
        <a:bodyPr/>
        <a:lstStyle/>
        <a:p>
          <a:endParaRPr lang="en-US"/>
        </a:p>
      </dgm:t>
    </dgm:pt>
    <dgm:pt modelId="{BA9352AC-A156-4FA1-8DA6-AC566425B8B1}" type="sibTrans" cxnId="{FADD5D85-C15E-4FAE-8E39-7171847E076F}">
      <dgm:prSet/>
      <dgm:spPr/>
      <dgm:t>
        <a:bodyPr/>
        <a:lstStyle/>
        <a:p>
          <a:endParaRPr lang="en-US"/>
        </a:p>
      </dgm:t>
    </dgm:pt>
    <dgm:pt modelId="{2C11FA57-CF48-45A0-B5CE-9E88329F709E}">
      <dgm:prSet phldrT="[Text]"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en-US" sz="1500" dirty="0" smtClean="0"/>
            <a:t>Allows for BPR or enables org changes like SSC</a:t>
          </a:r>
          <a:endParaRPr lang="en-US" sz="1500" dirty="0"/>
        </a:p>
      </dgm:t>
    </dgm:pt>
    <dgm:pt modelId="{B05383F6-E5DE-4B9E-B722-47D489DA96EC}" type="parTrans" cxnId="{6982968B-36E3-4413-946C-26348820B44D}">
      <dgm:prSet/>
      <dgm:spPr/>
      <dgm:t>
        <a:bodyPr/>
        <a:lstStyle/>
        <a:p>
          <a:endParaRPr lang="en-US"/>
        </a:p>
      </dgm:t>
    </dgm:pt>
    <dgm:pt modelId="{DDBB2FBA-F508-4761-B557-BE7A41D15443}" type="sibTrans" cxnId="{6982968B-36E3-4413-946C-26348820B44D}">
      <dgm:prSet/>
      <dgm:spPr/>
      <dgm:t>
        <a:bodyPr/>
        <a:lstStyle/>
        <a:p>
          <a:endParaRPr lang="en-US"/>
        </a:p>
      </dgm:t>
    </dgm:pt>
    <dgm:pt modelId="{2C6E84D5-6A3C-42F4-B422-8957DAF18510}">
      <dgm:prSet phldrT="[Text]"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en-US" sz="1500" dirty="0" smtClean="0"/>
            <a:t>Clean data during conversion</a:t>
          </a:r>
          <a:endParaRPr lang="en-US" sz="1500" dirty="0"/>
        </a:p>
      </dgm:t>
    </dgm:pt>
    <dgm:pt modelId="{B1FF0D2A-BF71-4524-B763-E84E7B74E91B}" type="parTrans" cxnId="{D2C1DA91-44BE-4D86-B932-2C018CB1EC38}">
      <dgm:prSet/>
      <dgm:spPr/>
      <dgm:t>
        <a:bodyPr/>
        <a:lstStyle/>
        <a:p>
          <a:endParaRPr lang="en-US"/>
        </a:p>
      </dgm:t>
    </dgm:pt>
    <dgm:pt modelId="{DCF3DBC1-AE56-4515-8280-EEC433ED528D}" type="sibTrans" cxnId="{D2C1DA91-44BE-4D86-B932-2C018CB1EC38}">
      <dgm:prSet/>
      <dgm:spPr/>
      <dgm:t>
        <a:bodyPr/>
        <a:lstStyle/>
        <a:p>
          <a:endParaRPr lang="en-US"/>
        </a:p>
      </dgm:t>
    </dgm:pt>
    <dgm:pt modelId="{1109F8FD-5BFB-4809-8F72-75666BA9CCE1}">
      <dgm:prSet phldrT="[Text]"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en-US" sz="1500" dirty="0" smtClean="0"/>
            <a:t>Allows for critical changes to COA, Calendar, costing method, etc</a:t>
          </a:r>
          <a:endParaRPr lang="en-US" sz="1500" dirty="0"/>
        </a:p>
      </dgm:t>
    </dgm:pt>
    <dgm:pt modelId="{12D50A8C-E8E4-4EB3-8B6B-95079A20C7C1}" type="parTrans" cxnId="{BF2BAC9D-E588-4533-9DDB-163F4AF48EC5}">
      <dgm:prSet/>
      <dgm:spPr/>
      <dgm:t>
        <a:bodyPr/>
        <a:lstStyle/>
        <a:p>
          <a:endParaRPr lang="en-US"/>
        </a:p>
      </dgm:t>
    </dgm:pt>
    <dgm:pt modelId="{C5A902D8-40D6-4350-881F-210D75D83E47}" type="sibTrans" cxnId="{BF2BAC9D-E588-4533-9DDB-163F4AF48EC5}">
      <dgm:prSet/>
      <dgm:spPr/>
      <dgm:t>
        <a:bodyPr/>
        <a:lstStyle/>
        <a:p>
          <a:endParaRPr lang="en-US"/>
        </a:p>
      </dgm:t>
    </dgm:pt>
    <dgm:pt modelId="{4B60EF1A-C503-407A-AE75-2FE4D83B1AB7}">
      <dgm:prSet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en-US" sz="1500" dirty="0" smtClean="0"/>
            <a:t>Current configurations map well with business processes</a:t>
          </a:r>
          <a:endParaRPr lang="en-US" sz="1500" dirty="0"/>
        </a:p>
      </dgm:t>
    </dgm:pt>
    <dgm:pt modelId="{ACC63B7B-E863-42B6-9667-0FF1999C114A}" type="parTrans" cxnId="{2A40C673-01F7-4A13-BAF2-65CD7A27E9C0}">
      <dgm:prSet/>
      <dgm:spPr/>
      <dgm:t>
        <a:bodyPr/>
        <a:lstStyle/>
        <a:p>
          <a:endParaRPr lang="en-US"/>
        </a:p>
      </dgm:t>
    </dgm:pt>
    <dgm:pt modelId="{AE9C750F-BE96-4E70-8007-031D559298DB}" type="sibTrans" cxnId="{2A40C673-01F7-4A13-BAF2-65CD7A27E9C0}">
      <dgm:prSet/>
      <dgm:spPr/>
      <dgm:t>
        <a:bodyPr/>
        <a:lstStyle/>
        <a:p>
          <a:endParaRPr lang="en-US"/>
        </a:p>
      </dgm:t>
    </dgm:pt>
    <dgm:pt modelId="{33C354BD-71AC-4004-BCAC-13ECFC50C3C4}">
      <dgm:prSet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en-US" sz="1500" dirty="0" smtClean="0"/>
            <a:t>Instance consolidation is major objective</a:t>
          </a:r>
          <a:endParaRPr lang="en-US" sz="1500" dirty="0"/>
        </a:p>
      </dgm:t>
    </dgm:pt>
    <dgm:pt modelId="{5E3AAE0E-C16D-413B-A9F7-97F1E9D6894A}" type="parTrans" cxnId="{14CEDD3C-BEEF-4197-B04C-BA5243106C63}">
      <dgm:prSet/>
      <dgm:spPr/>
      <dgm:t>
        <a:bodyPr/>
        <a:lstStyle/>
        <a:p>
          <a:endParaRPr lang="en-US"/>
        </a:p>
      </dgm:t>
    </dgm:pt>
    <dgm:pt modelId="{430E2318-CEBF-491A-9C46-83941CAEFA50}" type="sibTrans" cxnId="{14CEDD3C-BEEF-4197-B04C-BA5243106C63}">
      <dgm:prSet/>
      <dgm:spPr/>
      <dgm:t>
        <a:bodyPr/>
        <a:lstStyle/>
        <a:p>
          <a:endParaRPr lang="en-US"/>
        </a:p>
      </dgm:t>
    </dgm:pt>
    <dgm:pt modelId="{E9211AD6-68A5-4379-9564-324D87F3638A}">
      <dgm:prSet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en-US" sz="1300" dirty="0" smtClean="0"/>
            <a:t>Customizations and integration to 3</a:t>
          </a:r>
          <a:r>
            <a:rPr lang="en-US" sz="1300" baseline="30000" dirty="0" smtClean="0"/>
            <a:t>rd</a:t>
          </a:r>
          <a:r>
            <a:rPr lang="en-US" sz="1300" dirty="0" smtClean="0"/>
            <a:t> party systems can’t be replaced with R12</a:t>
          </a:r>
          <a:endParaRPr lang="en-US" sz="1300" dirty="0"/>
        </a:p>
      </dgm:t>
    </dgm:pt>
    <dgm:pt modelId="{041C0C20-D333-47F9-BF00-C6CF38948701}" type="parTrans" cxnId="{A622E6C6-3B22-4F62-8F04-2AD6A374576B}">
      <dgm:prSet/>
      <dgm:spPr/>
      <dgm:t>
        <a:bodyPr/>
        <a:lstStyle/>
        <a:p>
          <a:endParaRPr lang="en-US"/>
        </a:p>
      </dgm:t>
    </dgm:pt>
    <dgm:pt modelId="{59C4CF99-6381-48B8-9129-34D17825E541}" type="sibTrans" cxnId="{A622E6C6-3B22-4F62-8F04-2AD6A374576B}">
      <dgm:prSet/>
      <dgm:spPr/>
      <dgm:t>
        <a:bodyPr/>
        <a:lstStyle/>
        <a:p>
          <a:endParaRPr lang="en-US"/>
        </a:p>
      </dgm:t>
    </dgm:pt>
    <dgm:pt modelId="{DE21FCF9-51F6-4F01-83FB-FA32A3474BAB}" type="pres">
      <dgm:prSet presAssocID="{624A020A-8ABB-4433-A1AD-68F8945D299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E367BD-CA99-4BEE-8BD0-427AA84A37C2}" type="pres">
      <dgm:prSet presAssocID="{624A020A-8ABB-4433-A1AD-68F8945D299F}" presName="dummyMaxCanvas" presStyleCnt="0"/>
      <dgm:spPr/>
    </dgm:pt>
    <dgm:pt modelId="{0F27ADF5-5E79-484D-BCF3-B6050148E28D}" type="pres">
      <dgm:prSet presAssocID="{624A020A-8ABB-4433-A1AD-68F8945D299F}" presName="parentComposite" presStyleCnt="0"/>
      <dgm:spPr/>
    </dgm:pt>
    <dgm:pt modelId="{1F77E237-BD6A-427F-A17D-BAF434599009}" type="pres">
      <dgm:prSet presAssocID="{624A020A-8ABB-4433-A1AD-68F8945D299F}" presName="parent1" presStyleLbl="alignAccFollowNode1" presStyleIdx="0" presStyleCnt="4" custScaleX="129119" custScaleY="42782" custLinFactNeighborX="-11670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F335F14F-6197-4C70-BF60-283DC46E4449}" type="pres">
      <dgm:prSet presAssocID="{624A020A-8ABB-4433-A1AD-68F8945D299F}" presName="parent2" presStyleLbl="alignAccFollowNode1" presStyleIdx="1" presStyleCnt="4" custScaleX="132621" custScaleY="42782" custLinFactNeighborX="8947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21ED7319-C799-49BA-93D2-7A0D9332FD4A}" type="pres">
      <dgm:prSet presAssocID="{624A020A-8ABB-4433-A1AD-68F8945D299F}" presName="childrenComposite" presStyleCnt="0"/>
      <dgm:spPr/>
    </dgm:pt>
    <dgm:pt modelId="{1D8BDA04-BE3F-4981-BA40-DA04886A9C4C}" type="pres">
      <dgm:prSet presAssocID="{624A020A-8ABB-4433-A1AD-68F8945D299F}" presName="dummyMaxCanvas_ChildArea" presStyleCnt="0"/>
      <dgm:spPr/>
    </dgm:pt>
    <dgm:pt modelId="{1D2724A9-4F82-494E-934C-3576E864C80C}" type="pres">
      <dgm:prSet presAssocID="{624A020A-8ABB-4433-A1AD-68F8945D299F}" presName="fulcrum" presStyleLbl="alignAccFollowNode1" presStyleIdx="2" presStyleCnt="4"/>
      <dgm:spPr>
        <a:solidFill>
          <a:srgbClr val="C00000">
            <a:alpha val="90000"/>
          </a:srgbClr>
        </a:solidFill>
      </dgm:spPr>
      <dgm:t>
        <a:bodyPr/>
        <a:lstStyle/>
        <a:p>
          <a:endParaRPr lang="en-US"/>
        </a:p>
      </dgm:t>
    </dgm:pt>
    <dgm:pt modelId="{EFE65E46-1430-47F0-BFA6-D4BBC306FE2E}" type="pres">
      <dgm:prSet presAssocID="{624A020A-8ABB-4433-A1AD-68F8945D299F}" presName="balance_44" presStyleLbl="alignAccFollowNode1" presStyleIdx="3" presStyleCnt="4" custScaleX="122336">
        <dgm:presLayoutVars>
          <dgm:bulletEnabled val="1"/>
        </dgm:presLayoutVars>
      </dgm:prSet>
      <dgm:spPr>
        <a:solidFill>
          <a:srgbClr val="C00000">
            <a:alpha val="90000"/>
          </a:srgbClr>
        </a:solidFill>
      </dgm:spPr>
      <dgm:t>
        <a:bodyPr/>
        <a:lstStyle/>
        <a:p>
          <a:endParaRPr lang="en-US"/>
        </a:p>
      </dgm:t>
    </dgm:pt>
    <dgm:pt modelId="{C6384DA9-BCF3-4E5B-BA7F-DF8CC0C70355}" type="pres">
      <dgm:prSet presAssocID="{624A020A-8ABB-4433-A1AD-68F8945D299F}" presName="right_44_1" presStyleLbl="node1" presStyleIdx="0" presStyleCnt="8" custScaleX="132621" custLinFactNeighborX="8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B153C-5579-44DC-84B1-63A65A90B1C7}" type="pres">
      <dgm:prSet presAssocID="{624A020A-8ABB-4433-A1AD-68F8945D299F}" presName="right_44_2" presStyleLbl="node1" presStyleIdx="1" presStyleCnt="8" custScaleX="132621" custLinFactNeighborX="8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883BC-779F-4428-B27C-60E93AFCC497}" type="pres">
      <dgm:prSet presAssocID="{624A020A-8ABB-4433-A1AD-68F8945D299F}" presName="right_44_3" presStyleLbl="node1" presStyleIdx="2" presStyleCnt="8" custScaleX="132621" custLinFactNeighborX="8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31A7F-631A-4A39-B18B-9746391163DE}" type="pres">
      <dgm:prSet presAssocID="{624A020A-8ABB-4433-A1AD-68F8945D299F}" presName="right_44_4" presStyleLbl="node1" presStyleIdx="3" presStyleCnt="8" custScaleX="132621" custLinFactNeighborX="8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E0FFB-A969-4B60-9AC6-02EB204653FB}" type="pres">
      <dgm:prSet presAssocID="{624A020A-8ABB-4433-A1AD-68F8945D299F}" presName="left_44_1" presStyleLbl="node1" presStyleIdx="4" presStyleCnt="8" custScaleX="129119" custLinFactNeighborX="-11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B33C8-E150-454D-A38D-D85AB5A9A3C0}" type="pres">
      <dgm:prSet presAssocID="{624A020A-8ABB-4433-A1AD-68F8945D299F}" presName="left_44_2" presStyleLbl="node1" presStyleIdx="5" presStyleCnt="8" custScaleX="129119" custLinFactNeighborX="-11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CBDB1-FFCF-4F59-B4F8-6DB6B1213C0D}" type="pres">
      <dgm:prSet presAssocID="{624A020A-8ABB-4433-A1AD-68F8945D299F}" presName="left_44_3" presStyleLbl="node1" presStyleIdx="6" presStyleCnt="8" custScaleX="129119" custLinFactNeighborX="-11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AE8A9-4354-4EFE-8686-579B4595D382}" type="pres">
      <dgm:prSet presAssocID="{624A020A-8ABB-4433-A1AD-68F8945D299F}" presName="left_44_4" presStyleLbl="node1" presStyleIdx="7" presStyleCnt="8" custScaleX="129119" custLinFactNeighborX="-11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82968B-36E3-4413-946C-26348820B44D}" srcId="{599361A0-036A-4DEC-B20B-60835EE7E600}" destId="{2C11FA57-CF48-45A0-B5CE-9E88329F709E}" srcOrd="1" destOrd="0" parTransId="{B05383F6-E5DE-4B9E-B722-47D489DA96EC}" sibTransId="{DDBB2FBA-F508-4761-B557-BE7A41D15443}"/>
    <dgm:cxn modelId="{FE7876B7-354D-4B13-A5D7-52C982330BEF}" type="presOf" srcId="{2C11FA57-CF48-45A0-B5CE-9E88329F709E}" destId="{0FDB153C-5579-44DC-84B1-63A65A90B1C7}" srcOrd="0" destOrd="0" presId="urn:microsoft.com/office/officeart/2005/8/layout/balance1"/>
    <dgm:cxn modelId="{1F28FE65-D09B-4151-99C9-7AD2A5C5C746}" type="presOf" srcId="{E8C5D99E-A822-45A4-A9D4-43593C542801}" destId="{FB8B33C8-E150-454D-A38D-D85AB5A9A3C0}" srcOrd="0" destOrd="0" presId="urn:microsoft.com/office/officeart/2005/8/layout/balance1"/>
    <dgm:cxn modelId="{D4DC77C2-FB93-45F8-BE83-3FF271BEEAE0}" type="presOf" srcId="{1109F8FD-5BFB-4809-8F72-75666BA9CCE1}" destId="{C2831A7F-631A-4A39-B18B-9746391163DE}" srcOrd="0" destOrd="0" presId="urn:microsoft.com/office/officeart/2005/8/layout/balance1"/>
    <dgm:cxn modelId="{BF2BAC9D-E588-4533-9DDB-163F4AF48EC5}" srcId="{599361A0-036A-4DEC-B20B-60835EE7E600}" destId="{1109F8FD-5BFB-4809-8F72-75666BA9CCE1}" srcOrd="3" destOrd="0" parTransId="{12D50A8C-E8E4-4EB3-8B6B-95079A20C7C1}" sibTransId="{C5A902D8-40D6-4350-881F-210D75D83E47}"/>
    <dgm:cxn modelId="{FEE96186-68B0-427A-A1DD-9D9F8C4113EB}" type="presOf" srcId="{2C6E84D5-6A3C-42F4-B422-8957DAF18510}" destId="{428883BC-779F-4428-B27C-60E93AFCC497}" srcOrd="0" destOrd="0" presId="urn:microsoft.com/office/officeart/2005/8/layout/balance1"/>
    <dgm:cxn modelId="{EB99D755-7B90-452D-B4A8-34137AE54481}" type="presOf" srcId="{599361A0-036A-4DEC-B20B-60835EE7E600}" destId="{F335F14F-6197-4C70-BF60-283DC46E4449}" srcOrd="0" destOrd="0" presId="urn:microsoft.com/office/officeart/2005/8/layout/balance1"/>
    <dgm:cxn modelId="{D2C1DA91-44BE-4D86-B932-2C018CB1EC38}" srcId="{599361A0-036A-4DEC-B20B-60835EE7E600}" destId="{2C6E84D5-6A3C-42F4-B422-8957DAF18510}" srcOrd="2" destOrd="0" parTransId="{B1FF0D2A-BF71-4524-B763-E84E7B74E91B}" sibTransId="{DCF3DBC1-AE56-4515-8280-EEC433ED528D}"/>
    <dgm:cxn modelId="{D4CD998C-519F-484D-BFD1-48872B546D4B}" srcId="{9BBD1BF2-D537-4F97-A098-AFE7CE49691D}" destId="{E8C5D99E-A822-45A4-A9D4-43593C542801}" srcOrd="1" destOrd="0" parTransId="{A550B22E-F7BB-4121-89BB-EB4CFD65C9EA}" sibTransId="{8179E9DB-EEF9-4A28-BB49-8393EF9C6620}"/>
    <dgm:cxn modelId="{A4A877C1-C7D0-477E-99DD-335D5F8C214A}" srcId="{9BBD1BF2-D537-4F97-A098-AFE7CE49691D}" destId="{9F4D7FEC-60CA-487A-8169-EDF977968583}" srcOrd="0" destOrd="0" parTransId="{8A28AFB0-4DBE-47DC-AA6E-A95C6971A7B8}" sibTransId="{63AE94C6-36CA-4D9A-866C-280A3A290329}"/>
    <dgm:cxn modelId="{F9E64DBB-166F-4498-BB13-3C8964E2870C}" type="presOf" srcId="{9F4D7FEC-60CA-487A-8169-EDF977968583}" destId="{93AE0FFB-A969-4B60-9AC6-02EB204653FB}" srcOrd="0" destOrd="0" presId="urn:microsoft.com/office/officeart/2005/8/layout/balance1"/>
    <dgm:cxn modelId="{FADD5D85-C15E-4FAE-8E39-7171847E076F}" srcId="{624A020A-8ABB-4433-A1AD-68F8945D299F}" destId="{599361A0-036A-4DEC-B20B-60835EE7E600}" srcOrd="1" destOrd="0" parTransId="{C0663377-866A-463F-82B6-0A9D78504087}" sibTransId="{BA9352AC-A156-4FA1-8DA6-AC566425B8B1}"/>
    <dgm:cxn modelId="{C0205E6C-54E5-42F8-BB60-93793F9FFBDD}" type="presOf" srcId="{33C354BD-71AC-4004-BCAC-13ECFC50C3C4}" destId="{C6384DA9-BCF3-4E5B-BA7F-DF8CC0C70355}" srcOrd="0" destOrd="0" presId="urn:microsoft.com/office/officeart/2005/8/layout/balance1"/>
    <dgm:cxn modelId="{2A40C673-01F7-4A13-BAF2-65CD7A27E9C0}" srcId="{9BBD1BF2-D537-4F97-A098-AFE7CE49691D}" destId="{4B60EF1A-C503-407A-AE75-2FE4D83B1AB7}" srcOrd="3" destOrd="0" parTransId="{ACC63B7B-E863-42B6-9667-0FF1999C114A}" sibTransId="{AE9C750F-BE96-4E70-8007-031D559298DB}"/>
    <dgm:cxn modelId="{14CEDD3C-BEEF-4197-B04C-BA5243106C63}" srcId="{599361A0-036A-4DEC-B20B-60835EE7E600}" destId="{33C354BD-71AC-4004-BCAC-13ECFC50C3C4}" srcOrd="0" destOrd="0" parTransId="{5E3AAE0E-C16D-413B-A9F7-97F1E9D6894A}" sibTransId="{430E2318-CEBF-491A-9C46-83941CAEFA50}"/>
    <dgm:cxn modelId="{A622E6C6-3B22-4F62-8F04-2AD6A374576B}" srcId="{9BBD1BF2-D537-4F97-A098-AFE7CE49691D}" destId="{E9211AD6-68A5-4379-9564-324D87F3638A}" srcOrd="2" destOrd="0" parTransId="{041C0C20-D333-47F9-BF00-C6CF38948701}" sibTransId="{59C4CF99-6381-48B8-9129-34D17825E541}"/>
    <dgm:cxn modelId="{7497DEA5-62EB-4F11-9B1B-0F71C5CA90A6}" type="presOf" srcId="{624A020A-8ABB-4433-A1AD-68F8945D299F}" destId="{DE21FCF9-51F6-4F01-83FB-FA32A3474BAB}" srcOrd="0" destOrd="0" presId="urn:microsoft.com/office/officeart/2005/8/layout/balance1"/>
    <dgm:cxn modelId="{43CDB5E0-1CB4-4DA5-8AE7-3662A8FBBCDA}" type="presOf" srcId="{9BBD1BF2-D537-4F97-A098-AFE7CE49691D}" destId="{1F77E237-BD6A-427F-A17D-BAF434599009}" srcOrd="0" destOrd="0" presId="urn:microsoft.com/office/officeart/2005/8/layout/balance1"/>
    <dgm:cxn modelId="{4DCBC476-7F9F-4C5B-83C3-64677562F3D7}" type="presOf" srcId="{E9211AD6-68A5-4379-9564-324D87F3638A}" destId="{76ACBDB1-FFCF-4F59-B4F8-6DB6B1213C0D}" srcOrd="0" destOrd="0" presId="urn:microsoft.com/office/officeart/2005/8/layout/balance1"/>
    <dgm:cxn modelId="{3D3258C0-F65F-4926-A856-5C0211D246D5}" srcId="{624A020A-8ABB-4433-A1AD-68F8945D299F}" destId="{9BBD1BF2-D537-4F97-A098-AFE7CE49691D}" srcOrd="0" destOrd="0" parTransId="{C688E8C1-5DF7-426F-9AB8-99A04C9D5851}" sibTransId="{CE4B2E2C-BE35-4A75-92F4-C0C567E25747}"/>
    <dgm:cxn modelId="{493D600A-1FD0-4AFA-9420-C24F0036B795}" type="presOf" srcId="{4B60EF1A-C503-407A-AE75-2FE4D83B1AB7}" destId="{68CAE8A9-4354-4EFE-8686-579B4595D382}" srcOrd="0" destOrd="0" presId="urn:microsoft.com/office/officeart/2005/8/layout/balance1"/>
    <dgm:cxn modelId="{75E41152-C03A-41C4-A2EF-0D6FF9186A1A}" type="presParOf" srcId="{DE21FCF9-51F6-4F01-83FB-FA32A3474BAB}" destId="{58E367BD-CA99-4BEE-8BD0-427AA84A37C2}" srcOrd="0" destOrd="0" presId="urn:microsoft.com/office/officeart/2005/8/layout/balance1"/>
    <dgm:cxn modelId="{1AFC8507-0876-4EE4-A3F7-67E95B5D9BF6}" type="presParOf" srcId="{DE21FCF9-51F6-4F01-83FB-FA32A3474BAB}" destId="{0F27ADF5-5E79-484D-BCF3-B6050148E28D}" srcOrd="1" destOrd="0" presId="urn:microsoft.com/office/officeart/2005/8/layout/balance1"/>
    <dgm:cxn modelId="{B482EA3D-833F-409D-B436-6B71C0657D53}" type="presParOf" srcId="{0F27ADF5-5E79-484D-BCF3-B6050148E28D}" destId="{1F77E237-BD6A-427F-A17D-BAF434599009}" srcOrd="0" destOrd="0" presId="urn:microsoft.com/office/officeart/2005/8/layout/balance1"/>
    <dgm:cxn modelId="{6959093C-6A4B-41A1-BE66-35E22D0802DD}" type="presParOf" srcId="{0F27ADF5-5E79-484D-BCF3-B6050148E28D}" destId="{F335F14F-6197-4C70-BF60-283DC46E4449}" srcOrd="1" destOrd="0" presId="urn:microsoft.com/office/officeart/2005/8/layout/balance1"/>
    <dgm:cxn modelId="{8ED42EB0-2A57-4A2A-A851-B084114E390C}" type="presParOf" srcId="{DE21FCF9-51F6-4F01-83FB-FA32A3474BAB}" destId="{21ED7319-C799-49BA-93D2-7A0D9332FD4A}" srcOrd="2" destOrd="0" presId="urn:microsoft.com/office/officeart/2005/8/layout/balance1"/>
    <dgm:cxn modelId="{F09A0110-2289-4E40-8984-3F051B8FCCEA}" type="presParOf" srcId="{21ED7319-C799-49BA-93D2-7A0D9332FD4A}" destId="{1D8BDA04-BE3F-4981-BA40-DA04886A9C4C}" srcOrd="0" destOrd="0" presId="urn:microsoft.com/office/officeart/2005/8/layout/balance1"/>
    <dgm:cxn modelId="{CA4C108F-2F87-4867-942A-33A8410C87AA}" type="presParOf" srcId="{21ED7319-C799-49BA-93D2-7A0D9332FD4A}" destId="{1D2724A9-4F82-494E-934C-3576E864C80C}" srcOrd="1" destOrd="0" presId="urn:microsoft.com/office/officeart/2005/8/layout/balance1"/>
    <dgm:cxn modelId="{62C23102-E5CF-4326-AED8-4D596D88BC9D}" type="presParOf" srcId="{21ED7319-C799-49BA-93D2-7A0D9332FD4A}" destId="{EFE65E46-1430-47F0-BFA6-D4BBC306FE2E}" srcOrd="2" destOrd="0" presId="urn:microsoft.com/office/officeart/2005/8/layout/balance1"/>
    <dgm:cxn modelId="{C848E0D8-C9B3-4122-A4B9-BA6AF03F4201}" type="presParOf" srcId="{21ED7319-C799-49BA-93D2-7A0D9332FD4A}" destId="{C6384DA9-BCF3-4E5B-BA7F-DF8CC0C70355}" srcOrd="3" destOrd="0" presId="urn:microsoft.com/office/officeart/2005/8/layout/balance1"/>
    <dgm:cxn modelId="{28989B6A-9C9C-43DF-98D6-78AE06852961}" type="presParOf" srcId="{21ED7319-C799-49BA-93D2-7A0D9332FD4A}" destId="{0FDB153C-5579-44DC-84B1-63A65A90B1C7}" srcOrd="4" destOrd="0" presId="urn:microsoft.com/office/officeart/2005/8/layout/balance1"/>
    <dgm:cxn modelId="{525FA853-7B64-4E6C-ACB3-579BCB5BE1F4}" type="presParOf" srcId="{21ED7319-C799-49BA-93D2-7A0D9332FD4A}" destId="{428883BC-779F-4428-B27C-60E93AFCC497}" srcOrd="5" destOrd="0" presId="urn:microsoft.com/office/officeart/2005/8/layout/balance1"/>
    <dgm:cxn modelId="{0EE4F31A-62B3-4DF9-AD7A-31EFABA41667}" type="presParOf" srcId="{21ED7319-C799-49BA-93D2-7A0D9332FD4A}" destId="{C2831A7F-631A-4A39-B18B-9746391163DE}" srcOrd="6" destOrd="0" presId="urn:microsoft.com/office/officeart/2005/8/layout/balance1"/>
    <dgm:cxn modelId="{CCF36BBB-9CB7-4AA0-BEC6-24053C1C78AD}" type="presParOf" srcId="{21ED7319-C799-49BA-93D2-7A0D9332FD4A}" destId="{93AE0FFB-A969-4B60-9AC6-02EB204653FB}" srcOrd="7" destOrd="0" presId="urn:microsoft.com/office/officeart/2005/8/layout/balance1"/>
    <dgm:cxn modelId="{2AF9F01C-0E73-47EA-82A1-7330AFAB1D98}" type="presParOf" srcId="{21ED7319-C799-49BA-93D2-7A0D9332FD4A}" destId="{FB8B33C8-E150-454D-A38D-D85AB5A9A3C0}" srcOrd="8" destOrd="0" presId="urn:microsoft.com/office/officeart/2005/8/layout/balance1"/>
    <dgm:cxn modelId="{0DB94418-3647-4C33-BB6C-73F1BEC4488D}" type="presParOf" srcId="{21ED7319-C799-49BA-93D2-7A0D9332FD4A}" destId="{76ACBDB1-FFCF-4F59-B4F8-6DB6B1213C0D}" srcOrd="9" destOrd="0" presId="urn:microsoft.com/office/officeart/2005/8/layout/balance1"/>
    <dgm:cxn modelId="{BBBD4F7B-7B95-4DB6-91F6-D74A00FDCB16}" type="presParOf" srcId="{21ED7319-C799-49BA-93D2-7A0D9332FD4A}" destId="{68CAE8A9-4354-4EFE-8686-579B4595D382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497FC3-06E2-43F9-885C-789DF5785254}">
      <dsp:nvSpPr>
        <dsp:cNvPr id="0" name=""/>
        <dsp:cNvSpPr/>
      </dsp:nvSpPr>
      <dsp:spPr>
        <a:xfrm rot="16200000">
          <a:off x="863996" y="-863996"/>
          <a:ext cx="2501106" cy="4229098"/>
        </a:xfrm>
        <a:prstGeom prst="round1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Migrate to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R12.1</a:t>
          </a:r>
          <a:endParaRPr lang="en-US" sz="3000" kern="1200" dirty="0"/>
        </a:p>
      </dsp:txBody>
      <dsp:txXfrm rot="16200000">
        <a:off x="1176634" y="-1176634"/>
        <a:ext cx="1875829" cy="4229098"/>
      </dsp:txXfrm>
    </dsp:sp>
    <dsp:sp modelId="{55FB10A7-1C75-441A-930B-1B1FBF9AC2A2}">
      <dsp:nvSpPr>
        <dsp:cNvPr id="0" name=""/>
        <dsp:cNvSpPr/>
      </dsp:nvSpPr>
      <dsp:spPr>
        <a:xfrm>
          <a:off x="4229098" y="0"/>
          <a:ext cx="4229098" cy="2501106"/>
        </a:xfrm>
        <a:prstGeom prst="round1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2800" kern="1200" dirty="0" smtClean="0"/>
            <a:t>Incorporate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2800" kern="1200" dirty="0" smtClean="0"/>
            <a:t>Edge Apps</a:t>
          </a:r>
        </a:p>
      </dsp:txBody>
      <dsp:txXfrm>
        <a:off x="4229098" y="0"/>
        <a:ext cx="4229098" cy="1875829"/>
      </dsp:txXfrm>
    </dsp:sp>
    <dsp:sp modelId="{6CEBB456-142F-433B-B015-8C8137C33877}">
      <dsp:nvSpPr>
        <dsp:cNvPr id="0" name=""/>
        <dsp:cNvSpPr/>
      </dsp:nvSpPr>
      <dsp:spPr>
        <a:xfrm rot="10800000">
          <a:off x="0" y="2501106"/>
          <a:ext cx="4229098" cy="2501106"/>
        </a:xfrm>
        <a:prstGeom prst="round1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Enhance 11i</a:t>
          </a:r>
          <a:endParaRPr lang="en-US" sz="3000" kern="1200" dirty="0"/>
        </a:p>
      </dsp:txBody>
      <dsp:txXfrm rot="10800000">
        <a:off x="0" y="3126383"/>
        <a:ext cx="4229098" cy="1875829"/>
      </dsp:txXfrm>
    </dsp:sp>
    <dsp:sp modelId="{B1B16BAD-C11A-45FE-83E6-B7366E700B32}">
      <dsp:nvSpPr>
        <dsp:cNvPr id="0" name=""/>
        <dsp:cNvSpPr/>
      </dsp:nvSpPr>
      <dsp:spPr>
        <a:xfrm rot="5400000">
          <a:off x="5093094" y="1637110"/>
          <a:ext cx="2501106" cy="4229098"/>
        </a:xfrm>
        <a:prstGeom prst="round1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Wait…….</a:t>
          </a:r>
          <a:endParaRPr lang="en-US" sz="3000" kern="1200" dirty="0"/>
        </a:p>
      </dsp:txBody>
      <dsp:txXfrm rot="5400000">
        <a:off x="5405732" y="1949748"/>
        <a:ext cx="1875829" cy="4229098"/>
      </dsp:txXfrm>
    </dsp:sp>
    <dsp:sp modelId="{1F53D6A0-7021-492F-8390-4562F89ED772}">
      <dsp:nvSpPr>
        <dsp:cNvPr id="0" name=""/>
        <dsp:cNvSpPr/>
      </dsp:nvSpPr>
      <dsp:spPr>
        <a:xfrm>
          <a:off x="4190998" y="2133600"/>
          <a:ext cx="76199" cy="735012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????</a:t>
          </a:r>
          <a:endParaRPr lang="en-US" sz="2000" kern="1200" dirty="0"/>
        </a:p>
      </dsp:txBody>
      <dsp:txXfrm>
        <a:off x="4190998" y="2133600"/>
        <a:ext cx="76199" cy="7350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77E237-BD6A-427F-A17D-BAF434599009}">
      <dsp:nvSpPr>
        <dsp:cNvPr id="0" name=""/>
        <dsp:cNvSpPr/>
      </dsp:nvSpPr>
      <dsp:spPr>
        <a:xfrm>
          <a:off x="977177" y="311468"/>
          <a:ext cx="2530311" cy="465770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</a:rPr>
            <a:t>Upgrade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977177" y="311468"/>
        <a:ext cx="2530311" cy="465770"/>
      </dsp:txXfrm>
    </dsp:sp>
    <dsp:sp modelId="{F335F14F-6197-4C70-BF60-283DC46E4449}">
      <dsp:nvSpPr>
        <dsp:cNvPr id="0" name=""/>
        <dsp:cNvSpPr/>
      </dsp:nvSpPr>
      <dsp:spPr>
        <a:xfrm>
          <a:off x="4177529" y="311468"/>
          <a:ext cx="2598938" cy="465770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</a:rPr>
            <a:t>Re-Implement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4177529" y="311468"/>
        <a:ext cx="2598938" cy="465770"/>
      </dsp:txXfrm>
    </dsp:sp>
    <dsp:sp modelId="{1D2724A9-4F82-494E-934C-3576E864C80C}">
      <dsp:nvSpPr>
        <dsp:cNvPr id="0" name=""/>
        <dsp:cNvSpPr/>
      </dsp:nvSpPr>
      <dsp:spPr>
        <a:xfrm>
          <a:off x="3495238" y="4627007"/>
          <a:ext cx="816530" cy="816530"/>
        </a:xfrm>
        <a:prstGeom prst="triangle">
          <a:avLst/>
        </a:prstGeom>
        <a:solidFill>
          <a:srgbClr val="C00000">
            <a:alpha val="90000"/>
          </a:srgb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65E46-1430-47F0-BFA6-D4BBC306FE2E}">
      <dsp:nvSpPr>
        <dsp:cNvPr id="0" name=""/>
        <dsp:cNvSpPr/>
      </dsp:nvSpPr>
      <dsp:spPr>
        <a:xfrm>
          <a:off x="906771" y="4285153"/>
          <a:ext cx="5993465" cy="330967"/>
        </a:xfrm>
        <a:prstGeom prst="rect">
          <a:avLst/>
        </a:prstGeom>
        <a:solidFill>
          <a:srgbClr val="C00000">
            <a:alpha val="90000"/>
          </a:srgb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84DA9-BCF3-4E5B-BA7F-DF8CC0C70355}">
      <dsp:nvSpPr>
        <dsp:cNvPr id="0" name=""/>
        <dsp:cNvSpPr/>
      </dsp:nvSpPr>
      <dsp:spPr>
        <a:xfrm>
          <a:off x="4194686" y="3575315"/>
          <a:ext cx="2598938" cy="670643"/>
        </a:xfrm>
        <a:prstGeom prst="roundRect">
          <a:avLst/>
        </a:prstGeom>
        <a:solidFill>
          <a:schemeClr val="tx2">
            <a:lumMod val="90000"/>
            <a:lumOff val="1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Instance consolidation is major objective</a:t>
          </a:r>
          <a:endParaRPr lang="en-US" sz="1500" kern="1200" dirty="0"/>
        </a:p>
      </dsp:txBody>
      <dsp:txXfrm>
        <a:off x="4194686" y="3575315"/>
        <a:ext cx="2598938" cy="670643"/>
      </dsp:txXfrm>
    </dsp:sp>
    <dsp:sp modelId="{0FDB153C-5579-44DC-84B1-63A65A90B1C7}">
      <dsp:nvSpPr>
        <dsp:cNvPr id="0" name=""/>
        <dsp:cNvSpPr/>
      </dsp:nvSpPr>
      <dsp:spPr>
        <a:xfrm>
          <a:off x="4194686" y="2852413"/>
          <a:ext cx="2598938" cy="670643"/>
        </a:xfrm>
        <a:prstGeom prst="roundRect">
          <a:avLst/>
        </a:prstGeom>
        <a:solidFill>
          <a:schemeClr val="tx2">
            <a:lumMod val="90000"/>
            <a:lumOff val="1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Allows for BPR or enables org changes like SSC</a:t>
          </a:r>
          <a:endParaRPr lang="en-US" sz="1500" kern="1200" dirty="0"/>
        </a:p>
      </dsp:txBody>
      <dsp:txXfrm>
        <a:off x="4194686" y="2852413"/>
        <a:ext cx="2598938" cy="670643"/>
      </dsp:txXfrm>
    </dsp:sp>
    <dsp:sp modelId="{428883BC-779F-4428-B27C-60E93AFCC497}">
      <dsp:nvSpPr>
        <dsp:cNvPr id="0" name=""/>
        <dsp:cNvSpPr/>
      </dsp:nvSpPr>
      <dsp:spPr>
        <a:xfrm>
          <a:off x="4194686" y="2129512"/>
          <a:ext cx="2598938" cy="670643"/>
        </a:xfrm>
        <a:prstGeom prst="roundRect">
          <a:avLst/>
        </a:prstGeom>
        <a:solidFill>
          <a:schemeClr val="tx2">
            <a:lumMod val="90000"/>
            <a:lumOff val="1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Clean data during conversion</a:t>
          </a:r>
          <a:endParaRPr lang="en-US" sz="1500" kern="1200" dirty="0"/>
        </a:p>
      </dsp:txBody>
      <dsp:txXfrm>
        <a:off x="4194686" y="2129512"/>
        <a:ext cx="2598938" cy="670643"/>
      </dsp:txXfrm>
    </dsp:sp>
    <dsp:sp modelId="{C2831A7F-631A-4A39-B18B-9746391163DE}">
      <dsp:nvSpPr>
        <dsp:cNvPr id="0" name=""/>
        <dsp:cNvSpPr/>
      </dsp:nvSpPr>
      <dsp:spPr>
        <a:xfrm>
          <a:off x="4194686" y="1393545"/>
          <a:ext cx="2598938" cy="670643"/>
        </a:xfrm>
        <a:prstGeom prst="roundRect">
          <a:avLst/>
        </a:prstGeom>
        <a:solidFill>
          <a:schemeClr val="tx2">
            <a:lumMod val="90000"/>
            <a:lumOff val="1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Allows for critical changes to COA, Calendar, costing method, etc</a:t>
          </a:r>
          <a:endParaRPr lang="en-US" sz="1500" kern="1200" dirty="0"/>
        </a:p>
      </dsp:txBody>
      <dsp:txXfrm>
        <a:off x="4194686" y="1393545"/>
        <a:ext cx="2598938" cy="670643"/>
      </dsp:txXfrm>
    </dsp:sp>
    <dsp:sp modelId="{93AE0FFB-A969-4B60-9AC6-02EB204653FB}">
      <dsp:nvSpPr>
        <dsp:cNvPr id="0" name=""/>
        <dsp:cNvSpPr/>
      </dsp:nvSpPr>
      <dsp:spPr>
        <a:xfrm>
          <a:off x="994334" y="3575315"/>
          <a:ext cx="2530311" cy="670643"/>
        </a:xfrm>
        <a:prstGeom prst="roundRect">
          <a:avLst/>
        </a:prstGeom>
        <a:solidFill>
          <a:schemeClr val="tx2">
            <a:lumMod val="90000"/>
            <a:lumOff val="1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Lower Budget and time constraint</a:t>
          </a:r>
          <a:endParaRPr lang="en-US" sz="1500" kern="1200" dirty="0"/>
        </a:p>
      </dsp:txBody>
      <dsp:txXfrm>
        <a:off x="994334" y="3575315"/>
        <a:ext cx="2530311" cy="670643"/>
      </dsp:txXfrm>
    </dsp:sp>
    <dsp:sp modelId="{FB8B33C8-E150-454D-A38D-D85AB5A9A3C0}">
      <dsp:nvSpPr>
        <dsp:cNvPr id="0" name=""/>
        <dsp:cNvSpPr/>
      </dsp:nvSpPr>
      <dsp:spPr>
        <a:xfrm>
          <a:off x="994334" y="2852413"/>
          <a:ext cx="2530311" cy="670643"/>
        </a:xfrm>
        <a:prstGeom prst="roundRect">
          <a:avLst/>
        </a:prstGeom>
        <a:solidFill>
          <a:schemeClr val="tx2">
            <a:lumMod val="90000"/>
            <a:lumOff val="1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Smaller and more manageable change event</a:t>
          </a:r>
          <a:endParaRPr lang="en-US" sz="1500" kern="1200" dirty="0"/>
        </a:p>
      </dsp:txBody>
      <dsp:txXfrm>
        <a:off x="994334" y="2852413"/>
        <a:ext cx="2530311" cy="670643"/>
      </dsp:txXfrm>
    </dsp:sp>
    <dsp:sp modelId="{76ACBDB1-FFCF-4F59-B4F8-6DB6B1213C0D}">
      <dsp:nvSpPr>
        <dsp:cNvPr id="0" name=""/>
        <dsp:cNvSpPr/>
      </dsp:nvSpPr>
      <dsp:spPr>
        <a:xfrm>
          <a:off x="994334" y="2129512"/>
          <a:ext cx="2530311" cy="670643"/>
        </a:xfrm>
        <a:prstGeom prst="roundRect">
          <a:avLst/>
        </a:prstGeom>
        <a:solidFill>
          <a:schemeClr val="tx2">
            <a:lumMod val="90000"/>
            <a:lumOff val="1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Customizations and integration to 3</a:t>
          </a:r>
          <a:r>
            <a:rPr lang="en-US" sz="1300" kern="1200" baseline="30000" dirty="0" smtClean="0"/>
            <a:t>rd</a:t>
          </a:r>
          <a:r>
            <a:rPr lang="en-US" sz="1300" kern="1200" dirty="0" smtClean="0"/>
            <a:t> party systems can’t be replaced with R12</a:t>
          </a:r>
          <a:endParaRPr lang="en-US" sz="1300" kern="1200" dirty="0"/>
        </a:p>
      </dsp:txBody>
      <dsp:txXfrm>
        <a:off x="994334" y="2129512"/>
        <a:ext cx="2530311" cy="670643"/>
      </dsp:txXfrm>
    </dsp:sp>
    <dsp:sp modelId="{68CAE8A9-4354-4EFE-8686-579B4595D382}">
      <dsp:nvSpPr>
        <dsp:cNvPr id="0" name=""/>
        <dsp:cNvSpPr/>
      </dsp:nvSpPr>
      <dsp:spPr>
        <a:xfrm>
          <a:off x="994334" y="1393545"/>
          <a:ext cx="2530311" cy="670643"/>
        </a:xfrm>
        <a:prstGeom prst="roundRect">
          <a:avLst/>
        </a:prstGeom>
        <a:solidFill>
          <a:schemeClr val="tx2">
            <a:lumMod val="90000"/>
            <a:lumOff val="1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Current configurations map well with business processes</a:t>
          </a:r>
          <a:endParaRPr lang="en-US" sz="1500" kern="1200" dirty="0"/>
        </a:p>
      </dsp:txBody>
      <dsp:txXfrm>
        <a:off x="994334" y="1393545"/>
        <a:ext cx="2530311" cy="670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08DFC-E937-3048-8502-8E4BC726354D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83DC2-8506-5841-BE5B-A973A7029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87E74-33B0-4B4B-9019-E2399C450E9F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27521-C945-CA49-AA1B-6B11B9C2C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FADBD-D365-4529-8DF1-091030093128}" type="slidenum">
              <a:rPr lang="en-US"/>
              <a:pPr/>
              <a:t>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29AA0-F5B2-4AC1-92B9-9350BFB78830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286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r>
              <a:rPr lang="en-US" dirty="0" smtClean="0"/>
              <a:t>Many clients are reaching out to us unsure about their next steps with Oracle</a:t>
            </a:r>
            <a:r>
              <a:rPr lang="en-US" baseline="0" dirty="0" smtClean="0"/>
              <a:t> EBS.  With 11i Premier support and Extended support expiring over the next few years, many clients on 11i need to begin their Oracle R12 migration planning now.  </a:t>
            </a:r>
            <a:r>
              <a:rPr lang="en-US" baseline="0" dirty="0" err="1" smtClean="0"/>
              <a:t>Hindsite</a:t>
            </a:r>
            <a:r>
              <a:rPr lang="en-US" baseline="0" dirty="0" smtClean="0"/>
              <a:t> is here to help you get started on the right path to an R12 migration</a:t>
            </a:r>
            <a:endParaRPr lang="en-US" dirty="0" smtClean="0"/>
          </a:p>
        </p:txBody>
      </p:sp>
      <p:sp>
        <p:nvSpPr>
          <p:cNvPr id="28677" name="Slide Number Placeholder 3"/>
          <p:cNvSpPr txBox="1">
            <a:spLocks noGrp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987EF819-4CBD-4B27-801D-D2E61A613633}" type="slidenum">
              <a:rPr lang="en-US" sz="1200">
                <a:latin typeface="Calibri" pitchFamily="34" charset="0"/>
              </a:rPr>
              <a:pPr algn="r" defTabSz="457200"/>
              <a:t>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latin typeface="+mn-lt"/>
              </a:rPr>
              <a:t>Hindsite</a:t>
            </a:r>
            <a:r>
              <a:rPr lang="en-US" dirty="0" smtClean="0">
                <a:latin typeface="+mn-lt"/>
              </a:rPr>
              <a:t> is a tool that will ask potential clients about their current business situation to help understand if they should go the upgrade vs. the re-implementation route.  In addition, it will ask about their current state Oracle implementation, what customizations they have in place, ask about their technical architecture, and go through a detailed questionnaire about what functionality they want to use in R12.  </a:t>
            </a:r>
          </a:p>
          <a:p>
            <a:r>
              <a:rPr lang="en-US" dirty="0" smtClean="0">
                <a:latin typeface="+mn-lt"/>
              </a:rPr>
              <a:t> </a:t>
            </a:r>
          </a:p>
          <a:p>
            <a:r>
              <a:rPr lang="en-US" dirty="0" smtClean="0">
                <a:latin typeface="+mn-lt"/>
              </a:rPr>
              <a:t>The output includes:</a:t>
            </a:r>
          </a:p>
          <a:p>
            <a:pPr lvl="0"/>
            <a:r>
              <a:rPr lang="en-US" dirty="0" smtClean="0">
                <a:latin typeface="+mn-lt"/>
              </a:rPr>
              <a:t>A word document in the form of a project charter (scope, approach, risks, etc…).  </a:t>
            </a:r>
          </a:p>
          <a:p>
            <a:pPr lvl="0"/>
            <a:r>
              <a:rPr lang="en-US" dirty="0" smtClean="0">
                <a:latin typeface="+mn-lt"/>
              </a:rPr>
              <a:t>A project plan using the </a:t>
            </a:r>
            <a:r>
              <a:rPr lang="en-US" dirty="0" err="1" smtClean="0">
                <a:latin typeface="+mn-lt"/>
              </a:rPr>
              <a:t>Edenbrook</a:t>
            </a:r>
            <a:r>
              <a:rPr lang="en-US" dirty="0" smtClean="0">
                <a:latin typeface="+mn-lt"/>
              </a:rPr>
              <a:t> methodology. We are not going to update the project plan and try to change it to </a:t>
            </a:r>
            <a:r>
              <a:rPr lang="en-US" dirty="0" err="1" smtClean="0">
                <a:latin typeface="+mn-lt"/>
              </a:rPr>
              <a:t>HFusion</a:t>
            </a:r>
            <a:r>
              <a:rPr lang="en-US" dirty="0" smtClean="0">
                <a:latin typeface="+mn-lt"/>
              </a:rPr>
              <a:t> tasks/phases.  </a:t>
            </a:r>
          </a:p>
          <a:p>
            <a:pPr lvl="0"/>
            <a:r>
              <a:rPr lang="en-US" dirty="0" smtClean="0">
                <a:latin typeface="+mn-lt"/>
              </a:rPr>
              <a:t>We are also going to develop a power point presentation which will be a high level version of the project charter.</a:t>
            </a:r>
          </a:p>
          <a:p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err="1" smtClean="0">
                <a:latin typeface="+mn-lt"/>
              </a:rPr>
              <a:t>Hindsite</a:t>
            </a:r>
            <a:r>
              <a:rPr lang="en-US" dirty="0" smtClean="0">
                <a:latin typeface="+mn-lt"/>
              </a:rPr>
              <a:t> does not accelerate the project and does not help with estimation. It provides cool output to get in the door with potential clients. It is a sales tool and not a delivery tool.  It will ask a lot of questions in an organized / structured way. This will help our GTM teams approach potential clients more professionally. </a:t>
            </a:r>
          </a:p>
          <a:p>
            <a:r>
              <a:rPr lang="en-US" dirty="0" smtClean="0">
                <a:latin typeface="+mn-lt"/>
              </a:rPr>
              <a:t> 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5F172-7271-4786-B9C3-632D04CCB6FD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One of the main features of </a:t>
            </a:r>
            <a:r>
              <a:rPr lang="en-US" dirty="0" err="1" smtClean="0"/>
              <a:t>Hindsite</a:t>
            </a:r>
            <a:r>
              <a:rPr lang="en-US" dirty="0" smtClean="0"/>
              <a:t>, is that based</a:t>
            </a:r>
            <a:r>
              <a:rPr lang="en-US" baseline="0" dirty="0" smtClean="0"/>
              <a:t> on our clients unique drivers and pain points, it provides a </a:t>
            </a:r>
            <a:r>
              <a:rPr lang="en-US" dirty="0" smtClean="0"/>
              <a:t>recommendation for their R12 migration.  Should you be looking at the upgrade route or the re-implementation route.  These</a:t>
            </a:r>
            <a:r>
              <a:rPr lang="en-US" baseline="0" dirty="0" smtClean="0"/>
              <a:t> are some of the questions that help direct you one way versus the other.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Moved this slide up to #3 </a:t>
            </a:r>
            <a:r>
              <a:rPr lang="en-US" dirty="0" err="1" smtClean="0"/>
              <a:t>bc</a:t>
            </a:r>
            <a:r>
              <a:rPr lang="en-US" dirty="0" smtClean="0"/>
              <a:t> in the script, you move</a:t>
            </a:r>
            <a:r>
              <a:rPr lang="en-US" baseline="0" dirty="0" smtClean="0"/>
              <a:t> from talking about slide #2, into what is </a:t>
            </a:r>
            <a:r>
              <a:rPr lang="en-US" baseline="0" dirty="0" err="1" smtClean="0"/>
              <a:t>Hindsite</a:t>
            </a:r>
            <a:r>
              <a:rPr lang="en-US" baseline="0" dirty="0" smtClean="0"/>
              <a:t>  and what is the output – then you go into where we have performed and used </a:t>
            </a:r>
            <a:r>
              <a:rPr lang="en-US" baseline="0" dirty="0" err="1" smtClean="0"/>
              <a:t>Hindsite</a:t>
            </a:r>
            <a:r>
              <a:rPr lang="en-US" baseline="0" dirty="0" smtClean="0"/>
              <a:t> at our clients - </a:t>
            </a:r>
            <a:r>
              <a:rPr lang="en-US" dirty="0" smtClean="0"/>
              <a:t>Rather than listing these</a:t>
            </a:r>
            <a:r>
              <a:rPr lang="en-US" baseline="0" dirty="0" smtClean="0"/>
              <a:t> docs, can we illustrate them with pictures?  I would add the logo for </a:t>
            </a:r>
            <a:r>
              <a:rPr lang="en-US" baseline="0" dirty="0" err="1" smtClean="0"/>
              <a:t>Hindsite</a:t>
            </a:r>
            <a:r>
              <a:rPr lang="en-US" baseline="0" dirty="0" smtClean="0"/>
              <a:t> as the input, then 4 </a:t>
            </a:r>
            <a:r>
              <a:rPr lang="en-US" baseline="0" dirty="0" err="1" smtClean="0"/>
              <a:t>pics</a:t>
            </a:r>
            <a:r>
              <a:rPr lang="en-US" baseline="0" dirty="0" smtClean="0"/>
              <a:t>, one for each category of output, labeled as such, remove descriptions and talk to them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are the bullets that describe </a:t>
            </a:r>
            <a:r>
              <a:rPr lang="en-US" baseline="0" dirty="0" err="1" smtClean="0"/>
              <a:t>Hindsite</a:t>
            </a:r>
            <a:r>
              <a:rPr lang="en-US" baseline="0" dirty="0" smtClean="0"/>
              <a:t> and its output</a:t>
            </a:r>
          </a:p>
          <a:p>
            <a:pPr marL="233363" indent="-233363">
              <a:spcBef>
                <a:spcPts val="188"/>
              </a:spcBef>
              <a:spcAft>
                <a:spcPts val="188"/>
              </a:spcAft>
              <a:buClr>
                <a:srgbClr val="C00000"/>
              </a:buClr>
              <a:buFont typeface="Gill Sans Ultra Bold" pitchFamily="34" charset="0"/>
              <a:buChar char="&gt;"/>
            </a:pPr>
            <a:r>
              <a:rPr lang="en-US" sz="1200" dirty="0" smtClean="0">
                <a:latin typeface="Arial" charset="0"/>
              </a:rPr>
              <a:t>Web based planning tool to provide an assessment and high level direction to R12 migrations (over 2,000 question)</a:t>
            </a:r>
          </a:p>
          <a:p>
            <a:pPr marL="233363" indent="-233363">
              <a:spcBef>
                <a:spcPts val="188"/>
              </a:spcBef>
              <a:spcAft>
                <a:spcPts val="188"/>
              </a:spcAft>
              <a:buClr>
                <a:srgbClr val="C00000"/>
              </a:buClr>
              <a:buFont typeface="Gill Sans Ultra Bold" pitchFamily="34" charset="0"/>
              <a:buChar char="&gt;"/>
            </a:pPr>
            <a:r>
              <a:rPr lang="en-US" sz="1200" dirty="0" smtClean="0">
                <a:latin typeface="Arial" charset="0"/>
              </a:rPr>
              <a:t>Quickly understand if your business drivers tend towards a new re-implementation, upgrade, or postpone</a:t>
            </a:r>
          </a:p>
          <a:p>
            <a:pPr marL="233363" indent="-233363">
              <a:spcBef>
                <a:spcPts val="188"/>
              </a:spcBef>
              <a:spcAft>
                <a:spcPts val="188"/>
              </a:spcAft>
              <a:buClr>
                <a:srgbClr val="C00000"/>
              </a:buClr>
              <a:buFont typeface="Gill Sans Ultra Bold" pitchFamily="34" charset="0"/>
              <a:buChar char="&gt;"/>
            </a:pPr>
            <a:r>
              <a:rPr lang="en-US" sz="1200" dirty="0" smtClean="0">
                <a:latin typeface="Arial" charset="0"/>
              </a:rPr>
              <a:t>Captures requirements across all modules of Oracle R12</a:t>
            </a:r>
          </a:p>
          <a:p>
            <a:pPr marL="233363" indent="-233363">
              <a:spcBef>
                <a:spcPts val="188"/>
              </a:spcBef>
              <a:spcAft>
                <a:spcPts val="188"/>
              </a:spcAft>
              <a:buClr>
                <a:srgbClr val="C00000"/>
              </a:buClr>
              <a:buFont typeface="Gill Sans Ultra Bold" pitchFamily="34" charset="0"/>
              <a:buChar char="&gt;"/>
            </a:pPr>
            <a:r>
              <a:rPr lang="en-US" sz="1200" dirty="0" smtClean="0">
                <a:latin typeface="Arial" charset="0"/>
              </a:rPr>
              <a:t>Automatically generates a project charter, power point summary report, project plan, and modeler tool in Excel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  <a:p>
            <a:r>
              <a:rPr lang="en-US" sz="1200" b="1" u="sng" dirty="0" smtClean="0"/>
              <a:t>Project Charter</a:t>
            </a:r>
            <a:r>
              <a:rPr lang="en-US" sz="1200" dirty="0" smtClean="0"/>
              <a:t> – Word document describing project scope and risks. Also describes potential org structure, roles, deliverables, and results of Upgrade vs. Reimplementation questions. </a:t>
            </a:r>
            <a:endParaRPr lang="en-US" sz="1100" dirty="0" smtClean="0">
              <a:solidFill>
                <a:schemeClr val="tx1"/>
              </a:solidFill>
            </a:endParaRPr>
          </a:p>
          <a:p>
            <a:endParaRPr lang="en-US" sz="1200" dirty="0" smtClean="0"/>
          </a:p>
          <a:p>
            <a:r>
              <a:rPr lang="en-US" sz="1200" b="1" u="sng" dirty="0" smtClean="0"/>
              <a:t>Presentation</a:t>
            </a:r>
            <a:r>
              <a:rPr lang="en-US" sz="1200" dirty="0" smtClean="0"/>
              <a:t> – Power Point presentation summarizing functional scope, technical scope, and R12 Upgrade vs. Reimplementation results</a:t>
            </a:r>
          </a:p>
          <a:p>
            <a:endParaRPr lang="en-US" sz="1200" dirty="0" smtClean="0"/>
          </a:p>
          <a:p>
            <a:r>
              <a:rPr lang="en-US" sz="1200" b="1" u="sng" dirty="0" smtClean="0"/>
              <a:t>Modeler: Upgrade vs. Reimplementation</a:t>
            </a:r>
            <a:r>
              <a:rPr lang="en-US" sz="1200" dirty="0" smtClean="0"/>
              <a:t> – Excel spreadsheet showing results of the Upgrade vs. </a:t>
            </a:r>
            <a:r>
              <a:rPr lang="en-US" sz="1200" dirty="0" err="1" smtClean="0"/>
              <a:t>Reimplement</a:t>
            </a:r>
            <a:r>
              <a:rPr lang="en-US" sz="1200" dirty="0" smtClean="0"/>
              <a:t> analysis. Allows clients to modify answers and see how they impact the Upgrade vs. </a:t>
            </a:r>
            <a:r>
              <a:rPr lang="en-US" sz="1200" dirty="0" err="1" smtClean="0"/>
              <a:t>Reimplement</a:t>
            </a:r>
            <a:r>
              <a:rPr lang="en-US" sz="1200" dirty="0" smtClean="0"/>
              <a:t> approach.</a:t>
            </a:r>
          </a:p>
          <a:p>
            <a:endParaRPr lang="en-US" sz="1200" dirty="0" smtClean="0"/>
          </a:p>
          <a:p>
            <a:r>
              <a:rPr lang="en-US" sz="1200" b="1" u="sng" dirty="0" smtClean="0"/>
              <a:t>Project Plan</a:t>
            </a:r>
            <a:r>
              <a:rPr lang="en-US" sz="1200" dirty="0" smtClean="0"/>
              <a:t> – MS project plan output and algorithm used to generate tasks, resources, dates, and LOE. (what is LOE?)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27521-C945-CA49-AA1B-6B11B9C2C27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Wanted</a:t>
            </a:r>
            <a:r>
              <a:rPr lang="en-US" baseline="0" dirty="0" smtClean="0"/>
              <a:t> the last sentence to be specific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27521-C945-CA49-AA1B-6B11B9C2C27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48400"/>
            <a:ext cx="2438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200400"/>
            <a:ext cx="6948000" cy="4572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01F2-8A98-484F-805F-4DFCE04E0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304800" y="228600"/>
            <a:ext cx="1904999" cy="1692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www</a:t>
            </a: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.hitachiconsulting.com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877ACEF-1753-46DF-9C26-0AD84BE45439}" type="datetime1">
              <a:rPr lang="en-US" smtClean="0"/>
              <a:pPr/>
              <a:t>1/5/2011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800" y="1828800"/>
            <a:ext cx="6948000" cy="45720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01F2-8A98-484F-805F-4DFCE04E0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441324" y="228600"/>
            <a:ext cx="1997075" cy="1692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www</a:t>
            </a: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.hitachiconsulting.com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2667000"/>
            <a:ext cx="6948000" cy="306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5" name="Content Placeholder 15"/>
          <p:cNvSpPr>
            <a:spLocks noGrp="1"/>
          </p:cNvSpPr>
          <p:nvPr>
            <p:ph sz="quarter" idx="25" hasCustomPrompt="1"/>
          </p:nvPr>
        </p:nvSpPr>
        <p:spPr>
          <a:xfrm>
            <a:off x="7315200" y="5410200"/>
            <a:ext cx="1609726" cy="214314"/>
          </a:xfrm>
        </p:spPr>
        <p:txBody>
          <a:bodyPr bIns="46800" anchor="b" anchorCtr="0">
            <a:noAutofit/>
          </a:bodyPr>
          <a:lstStyle>
            <a:lvl1pPr marL="0" indent="0">
              <a:buFontTx/>
              <a:buNone/>
              <a:defRPr sz="1000" b="1">
                <a:solidFill>
                  <a:srgbClr val="1A1A1A"/>
                </a:solidFill>
              </a:defRPr>
            </a:lvl1pPr>
          </a:lstStyle>
          <a:p>
            <a:pPr lvl="0"/>
            <a:r>
              <a:rPr lang="en-GB" dirty="0" smtClean="0"/>
              <a:t>Name</a:t>
            </a:r>
          </a:p>
        </p:txBody>
      </p:sp>
      <p:sp>
        <p:nvSpPr>
          <p:cNvPr id="20" name="Content Placeholder 15"/>
          <p:cNvSpPr>
            <a:spLocks noGrp="1"/>
          </p:cNvSpPr>
          <p:nvPr>
            <p:ph sz="quarter" idx="26" hasCustomPrompt="1"/>
          </p:nvPr>
        </p:nvSpPr>
        <p:spPr>
          <a:xfrm>
            <a:off x="7315201" y="5682554"/>
            <a:ext cx="1609726" cy="178878"/>
          </a:xfrm>
        </p:spPr>
        <p:txBody>
          <a:bodyPr tIns="46800" bIns="46800" anchor="ctr" anchorCtr="0">
            <a:noAutofit/>
          </a:bodyPr>
          <a:lstStyle>
            <a:lvl1pPr marL="0" indent="0">
              <a:buFontTx/>
              <a:buNone/>
              <a:defRPr sz="1000">
                <a:solidFill>
                  <a:srgbClr val="737373"/>
                </a:solidFill>
              </a:defRPr>
            </a:lvl1pPr>
          </a:lstStyle>
          <a:p>
            <a:pPr lvl="0"/>
            <a:r>
              <a:rPr lang="en-GB" dirty="0" smtClean="0"/>
              <a:t>Title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7" hasCustomPrompt="1"/>
          </p:nvPr>
        </p:nvSpPr>
        <p:spPr>
          <a:xfrm>
            <a:off x="7315200" y="5943600"/>
            <a:ext cx="1609727" cy="214314"/>
          </a:xfrm>
        </p:spPr>
        <p:txBody>
          <a:bodyPr tIns="46800">
            <a:noAutofit/>
          </a:bodyPr>
          <a:lstStyle>
            <a:lvl1pPr marL="0" indent="0">
              <a:buFontTx/>
              <a:buNone/>
              <a:defRPr sz="1000">
                <a:solidFill>
                  <a:srgbClr val="4D4D4D"/>
                </a:solidFill>
              </a:defRPr>
            </a:lvl1pPr>
          </a:lstStyle>
          <a:p>
            <a:pPr lvl="0"/>
            <a:r>
              <a:rPr lang="en-GB" dirty="0" smtClean="0"/>
              <a:t>Company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2400" y="6248400"/>
            <a:ext cx="2438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8FF8FE20-471E-418D-8253-1FEC25FBC935}" type="datetime1">
              <a:rPr lang="en-US" smtClean="0"/>
              <a:pPr/>
              <a:t>1/5/2011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00" y="1065600"/>
            <a:ext cx="8521200" cy="4953600"/>
          </a:xfrm>
        </p:spPr>
        <p:txBody>
          <a:bodyPr/>
          <a:lstStyle>
            <a:lvl1pPr>
              <a:buClr>
                <a:srgbClr val="FF0000"/>
              </a:buClr>
              <a:defRPr>
                <a:solidFill>
                  <a:schemeClr val="tx1"/>
                </a:solidFill>
              </a:defRPr>
            </a:lvl1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01F2-8A98-484F-805F-4DFCE04E0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57B8825-9F4F-4855-80E6-6648775220BF}" type="datetime1">
              <a:rPr lang="en-US" smtClean="0"/>
              <a:pPr/>
              <a:t>1/5/2011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000" y="1144800"/>
            <a:ext cx="4159800" cy="48888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144800"/>
            <a:ext cx="4159800" cy="48888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01F2-8A98-484F-805F-4DFCE04E0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0121FC1-8220-49FD-91B6-48024D1D012A}" type="datetime1">
              <a:rPr lang="en-US" smtClean="0"/>
              <a:pPr/>
              <a:t>1/5/2011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01F2-8A98-484F-805F-4DFCE04E0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D2EC714-A052-4978-A903-67E499A7CB27}" type="datetime1">
              <a:rPr lang="en-US" smtClean="0"/>
              <a:pPr/>
              <a:t>1/5/2011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C Blank Slide (Style 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3075" y="1431925"/>
            <a:ext cx="4027488" cy="492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5" y="1431925"/>
            <a:ext cx="4029075" cy="492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2FDEE-9BB2-455F-9F63-6B992981E3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85200" y="6724800"/>
            <a:ext cx="856800" cy="756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01F2-8A98-484F-805F-4DFCE04E0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38"/>
          <p:cNvSpPr>
            <a:spLocks noGrp="1"/>
          </p:cNvSpPr>
          <p:nvPr>
            <p:ph type="pic" sz="quarter" idx="29" hasCustomPrompt="1"/>
          </p:nvPr>
        </p:nvSpPr>
        <p:spPr>
          <a:xfrm>
            <a:off x="7588250" y="6010729"/>
            <a:ext cx="1555750" cy="654050"/>
          </a:xfrm>
        </p:spPr>
        <p:txBody>
          <a:bodyPr>
            <a:normAutofit/>
          </a:bodyPr>
          <a:lstStyle>
            <a:lvl1pPr algn="ctr">
              <a:buNone/>
              <a:defRPr sz="600" baseline="0">
                <a:solidFill>
                  <a:srgbClr val="A4A7A6"/>
                </a:solidFill>
              </a:defRPr>
            </a:lvl1pPr>
          </a:lstStyle>
          <a:p>
            <a:r>
              <a:rPr lang="en-US" dirty="0" smtClean="0"/>
              <a:t>Click to add logo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7453D-7E12-46B7-BF71-3E71EF64F7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white">
          <a:xfrm>
            <a:off x="0" y="6673850"/>
            <a:ext cx="7467600" cy="184150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62727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2" y="0"/>
            <a:ext cx="7599600" cy="809625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62727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-2" y="631825"/>
            <a:ext cx="7599600" cy="179387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62727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800" y="172800"/>
            <a:ext cx="6948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800" y="1144800"/>
            <a:ext cx="8539200" cy="487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Rectangle 9"/>
          <p:cNvSpPr/>
          <p:nvPr/>
        </p:nvSpPr>
        <p:spPr bwMode="white">
          <a:xfrm>
            <a:off x="7575550" y="0"/>
            <a:ext cx="1570290" cy="809625"/>
          </a:xfrm>
          <a:prstGeom prst="rect">
            <a:avLst/>
          </a:prstGeom>
          <a:solidFill>
            <a:srgbClr val="1A1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62727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7578725" y="631825"/>
            <a:ext cx="1567115" cy="179388"/>
          </a:xfrm>
          <a:prstGeom prst="rect">
            <a:avLst/>
          </a:prstGeom>
          <a:solidFill>
            <a:srgbClr val="FD001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62727"/>
              </a:solidFill>
            </a:endParaRPr>
          </a:p>
        </p:txBody>
      </p:sp>
      <p:pic>
        <p:nvPicPr>
          <p:cNvPr id="13" name="Picture 12" descr="CS Logo (Rev)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 bwMode="black">
          <a:xfrm>
            <a:off x="7754400" y="172800"/>
            <a:ext cx="1230992" cy="352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white">
          <a:xfrm>
            <a:off x="7467600" y="6673850"/>
            <a:ext cx="1678240" cy="184150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62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8280" y="6715148"/>
            <a:ext cx="285720" cy="14285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E24401F2-8A98-484F-805F-4DFCE04E0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7467600" y="6705600"/>
            <a:ext cx="138747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600" b="1" dirty="0" smtClean="0">
                <a:solidFill>
                  <a:schemeClr val="bg1"/>
                </a:solidFill>
              </a:rPr>
              <a:t> ©</a:t>
            </a:r>
            <a:r>
              <a:rPr lang="en-GB" sz="600" b="1" baseline="0" dirty="0" smtClean="0">
                <a:solidFill>
                  <a:schemeClr val="bg1"/>
                </a:solidFill>
              </a:rPr>
              <a:t> </a:t>
            </a:r>
            <a:r>
              <a:rPr lang="en-GB" sz="600" b="1" dirty="0" smtClean="0">
                <a:solidFill>
                  <a:schemeClr val="bg1"/>
                </a:solidFill>
              </a:rPr>
              <a:t>Copyright 2010 </a:t>
            </a:r>
            <a:r>
              <a:rPr lang="en-GB" sz="600" b="1" dirty="0">
                <a:solidFill>
                  <a:schemeClr val="bg1"/>
                </a:solidFill>
              </a:rPr>
              <a:t>Hitachi Consulting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914400" y="6629400"/>
            <a:ext cx="6858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A4E0A6C-363C-4706-8546-11B7FF63052A}" type="datetime1">
              <a:rPr lang="en-US" smtClean="0"/>
              <a:pPr/>
              <a:t>1/5/2011</a:t>
            </a:fld>
            <a:endParaRPr lang="en-US" dirty="0"/>
          </a:p>
        </p:txBody>
      </p:sp>
      <p:pic>
        <p:nvPicPr>
          <p:cNvPr id="18" name="Picture 17" descr="Hitachi Consulting Logo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4169" y="6337870"/>
            <a:ext cx="1973081" cy="2188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8" r:id="rId6"/>
    <p:sldLayoutId id="2147483729" r:id="rId7"/>
    <p:sldLayoutId id="2147483732" r:id="rId8"/>
    <p:sldLayoutId id="2147483733" r:id="rId9"/>
  </p:sldLayoutIdLst>
  <p:transition spd="slow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0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3600" indent="-183600" algn="l" defTabSz="914400" rtl="0" eaLnBrk="1" latinLnBrk="0" hangingPunct="1">
        <a:spcBef>
          <a:spcPts val="0"/>
        </a:spcBef>
        <a:buClr>
          <a:srgbClr val="FF0000"/>
        </a:buClr>
        <a:buSzPct val="90000"/>
        <a:buFont typeface="Wingdings" pitchFamily="2" charset="2"/>
        <a:buChar char="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6400" indent="-176400" algn="l" defTabSz="914400" rtl="0" eaLnBrk="1" latinLnBrk="0" hangingPunct="1">
        <a:spcBef>
          <a:spcPts val="0"/>
        </a:spcBef>
        <a:buClr>
          <a:schemeClr val="tx1"/>
        </a:buClr>
        <a:buSzPct val="80000"/>
        <a:buFont typeface="Wingdings" pitchFamily="2" charset="2"/>
        <a:buChar char="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3600" algn="l" defTabSz="914400" rtl="0" eaLnBrk="1" latinLnBrk="0" hangingPunct="1">
        <a:spcBef>
          <a:spcPts val="0"/>
        </a:spcBef>
        <a:buClrTx/>
        <a:buSzPct val="80000"/>
        <a:buFont typeface="Wingdings" pitchFamily="2" charset="2"/>
        <a:buChar char="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12800" indent="-172800" algn="l" defTabSz="914400" rtl="0" eaLnBrk="1" latinLnBrk="0" hangingPunct="1">
        <a:spcBef>
          <a:spcPts val="0"/>
        </a:spcBef>
        <a:buClr>
          <a:schemeClr val="bg1">
            <a:lumMod val="50000"/>
          </a:schemeClr>
        </a:buClr>
        <a:buFont typeface="Arial" pitchFamily="34" charset="0"/>
        <a:buChar char="–"/>
        <a:defRPr sz="105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bna.com/index.html" TargetMode="External"/><Relationship Id="rId13" Type="http://schemas.openxmlformats.org/officeDocument/2006/relationships/hyperlink" Target="http://www.antalis.nl/display" TargetMode="External"/><Relationship Id="rId18" Type="http://schemas.openxmlformats.org/officeDocument/2006/relationships/image" Target="../media/image18.jpeg"/><Relationship Id="rId26" Type="http://schemas.openxmlformats.org/officeDocument/2006/relationships/image" Target="../media/image25.png"/><Relationship Id="rId3" Type="http://schemas.openxmlformats.org/officeDocument/2006/relationships/image" Target="../media/image6.png"/><Relationship Id="rId21" Type="http://schemas.openxmlformats.org/officeDocument/2006/relationships/image" Target="../media/image21.jpeg"/><Relationship Id="rId7" Type="http://schemas.openxmlformats.org/officeDocument/2006/relationships/image" Target="../media/image10.png"/><Relationship Id="rId12" Type="http://schemas.openxmlformats.org/officeDocument/2006/relationships/image" Target="../media/image13.jpeg"/><Relationship Id="rId17" Type="http://schemas.openxmlformats.org/officeDocument/2006/relationships/image" Target="../media/image17.jpe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hyperlink" Target="http://informitv.com/images/articles/virgin/Virgin-Media.jpg" TargetMode="External"/><Relationship Id="rId24" Type="http://schemas.openxmlformats.org/officeDocument/2006/relationships/image" Target="../media/image23.png"/><Relationship Id="rId5" Type="http://schemas.openxmlformats.org/officeDocument/2006/relationships/image" Target="../media/image8.jpeg"/><Relationship Id="rId15" Type="http://schemas.openxmlformats.org/officeDocument/2006/relationships/image" Target="../media/image15.jpeg"/><Relationship Id="rId23" Type="http://schemas.openxmlformats.org/officeDocument/2006/relationships/image" Target="../media/image4.jpeg"/><Relationship Id="rId10" Type="http://schemas.openxmlformats.org/officeDocument/2006/relationships/image" Target="../media/image12.jpeg"/><Relationship Id="rId19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iStock_000006972546Large.jpg"/>
          <p:cNvPicPr>
            <a:picLocks noGrp="1" noChangeAspect="1"/>
          </p:cNvPicPr>
          <p:nvPr>
            <p:ph sz="quarter" idx="25"/>
          </p:nvPr>
        </p:nvPicPr>
        <p:blipFill>
          <a:blip r:embed="rId3">
            <a:grayscl/>
          </a:blip>
          <a:srcRect b="6250"/>
          <a:stretch>
            <a:fillRect/>
          </a:stretch>
        </p:blipFill>
        <p:spPr>
          <a:xfrm>
            <a:off x="0" y="762000"/>
            <a:ext cx="9144000" cy="5867400"/>
          </a:xfr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42800" y="1269978"/>
            <a:ext cx="6948000" cy="457200"/>
          </a:xfrm>
        </p:spPr>
        <p:txBody>
          <a:bodyPr/>
          <a:lstStyle/>
          <a:p>
            <a:r>
              <a:rPr lang="en-US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Hitachi Consulting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31975"/>
            <a:ext cx="6948000" cy="10134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2300" i="1" dirty="0" err="1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Hindsite</a:t>
            </a:r>
            <a:r>
              <a:rPr lang="en-US" altLang="en-US" sz="2300" i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Overview &amp; Demo</a:t>
            </a:r>
          </a:p>
          <a:p>
            <a:pPr>
              <a:buNone/>
            </a:pPr>
            <a:endParaRPr lang="en-US" altLang="en-US" sz="2300" i="1" dirty="0" smtClean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01F2-8A98-484F-805F-4DFCE04E06B4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1028" name="Picture 4" descr="C:\Users\mmontag\Documents\Hindsite Oracle Tool\Phase 3\hindsite_noD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8179" y="5295924"/>
            <a:ext cx="3341803" cy="11886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2" y="1155700"/>
          <a:ext cx="8458197" cy="5002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7" name="Picture 1" descr="C:\Users\mmontag\AppData\Local\Microsoft\Windows\Temporary Internet Files\Content.IE5\DFXUZJZZ\MCj0404263000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03625" y="2689225"/>
            <a:ext cx="2157413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Slide Number Placeholder 4"/>
          <p:cNvSpPr txBox="1">
            <a:spLocks noGrp="1"/>
          </p:cNvSpPr>
          <p:nvPr/>
        </p:nvSpPr>
        <p:spPr bwMode="auto">
          <a:xfrm>
            <a:off x="3187700" y="6548438"/>
            <a:ext cx="21336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pPr algn="ctr" defTabSz="457200"/>
            <a:fld id="{CF7199E3-488A-40EE-9AEC-0DB270C2E348}" type="slidenum">
              <a:rPr lang="en-US" sz="900">
                <a:solidFill>
                  <a:schemeClr val="bg1"/>
                </a:solidFill>
              </a:rPr>
              <a:pPr algn="ctr" defTabSz="457200"/>
              <a:t>2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6149" name="Title 5"/>
          <p:cNvSpPr>
            <a:spLocks noGrp="1"/>
          </p:cNvSpPr>
          <p:nvPr>
            <p:ph type="title" idx="4294967295"/>
          </p:nvPr>
        </p:nvSpPr>
        <p:spPr>
          <a:xfrm>
            <a:off x="442800" y="188040"/>
            <a:ext cx="6948000" cy="457200"/>
          </a:xfrm>
        </p:spPr>
        <p:txBody>
          <a:bodyPr/>
          <a:lstStyle/>
          <a:p>
            <a:pPr eaLnBrk="1" hangingPunct="1"/>
            <a:r>
              <a:rPr lang="en-US" dirty="0" smtClean="0"/>
              <a:t>What Should I Do?</a:t>
            </a:r>
          </a:p>
        </p:txBody>
      </p:sp>
      <p:pic>
        <p:nvPicPr>
          <p:cNvPr id="7" name="Picture 4" descr="C:\Users\mmontag\Documents\Hindsite Oracle Tool\Phase 3\hindsite_noD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2320" y="2596667"/>
            <a:ext cx="2661286" cy="9466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148" grpId="0"/>
      <p:bldP spid="61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68580"/>
            <a:ext cx="6948000" cy="63000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Evaluate &amp; Scope an R12 Migration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01F2-8A98-484F-805F-4DFCE04E06B4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2" name="Line 1029"/>
          <p:cNvSpPr>
            <a:spLocks noChangeShapeType="1"/>
          </p:cNvSpPr>
          <p:nvPr/>
        </p:nvSpPr>
        <p:spPr bwMode="auto">
          <a:xfrm>
            <a:off x="7002644" y="1604603"/>
            <a:ext cx="0" cy="294681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</p:spPr>
        <p:txBody>
          <a:bodyPr lIns="91424" tIns="45712" rIns="91424" bIns="45712">
            <a:prstTxWarp prst="textNoShape">
              <a:avLst/>
            </a:prstTxWarp>
          </a:bodyPr>
          <a:lstStyle/>
          <a:p>
            <a:pPr marL="0" marR="0" lvl="0" indent="0" defTabSz="9142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" name="Content Placeholder 7"/>
          <p:cNvSpPr txBox="1">
            <a:spLocks/>
          </p:cNvSpPr>
          <p:nvPr/>
        </p:nvSpPr>
        <p:spPr>
          <a:xfrm>
            <a:off x="152400" y="909614"/>
            <a:ext cx="4191000" cy="56435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3600" marR="0" lvl="0" indent="-183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"/>
              <a:tabLst/>
              <a:defRPr/>
            </a:pPr>
            <a:r>
              <a:rPr lang="en-US" sz="1600" b="1" dirty="0" smtClean="0"/>
              <a:t>What is </a:t>
            </a:r>
            <a:r>
              <a:rPr lang="en-US" sz="1600" b="1" dirty="0" err="1" smtClean="0"/>
              <a:t>Hindsite</a:t>
            </a:r>
            <a:r>
              <a:rPr lang="en-US" sz="1600" b="1" dirty="0" smtClean="0"/>
              <a:t>?</a:t>
            </a:r>
          </a:p>
          <a:p>
            <a:pPr marL="356400" lvl="1" indent="-176400">
              <a:lnSpc>
                <a:spcPct val="120000"/>
              </a:lnSpc>
              <a:buClr>
                <a:schemeClr val="tx1"/>
              </a:buClr>
              <a:buSzPct val="80000"/>
              <a:buFont typeface="Wingdings" pitchFamily="2" charset="2"/>
              <a:buChar char=""/>
              <a:defRPr/>
            </a:pPr>
            <a:r>
              <a:rPr lang="en-US" sz="1500" i="1" dirty="0" smtClean="0">
                <a:latin typeface="Arial" charset="0"/>
              </a:rPr>
              <a:t>Our </a:t>
            </a:r>
            <a:r>
              <a:rPr lang="en-US" sz="1500" i="1" dirty="0" err="1" smtClean="0">
                <a:latin typeface="Arial" charset="0"/>
              </a:rPr>
              <a:t>Hindsite</a:t>
            </a:r>
            <a:r>
              <a:rPr lang="en-US" sz="1500" i="1" dirty="0" smtClean="0">
                <a:latin typeface="Arial" charset="0"/>
              </a:rPr>
              <a:t>  tool was developed to give clients a roadmap specifically designed for Oracle R12 Migrations</a:t>
            </a:r>
            <a:endParaRPr lang="en-US" sz="1500" dirty="0" smtClean="0">
              <a:latin typeface="Arial" charset="0"/>
            </a:endParaRPr>
          </a:p>
          <a:p>
            <a:pPr marL="356400" lvl="1" indent="-176400">
              <a:lnSpc>
                <a:spcPct val="120000"/>
              </a:lnSpc>
              <a:buClr>
                <a:schemeClr val="tx1"/>
              </a:buClr>
              <a:buSzPct val="80000"/>
              <a:buFont typeface="Wingdings" pitchFamily="2" charset="2"/>
              <a:buChar char=""/>
              <a:defRPr/>
            </a:pPr>
            <a:r>
              <a:rPr lang="en-US" sz="1500" i="1" dirty="0" smtClean="0"/>
              <a:t>Web Based Decision assessment  tool with over 2,500 questions</a:t>
            </a:r>
          </a:p>
          <a:p>
            <a:pPr marL="356400" lvl="1" indent="-176400">
              <a:lnSpc>
                <a:spcPct val="120000"/>
              </a:lnSpc>
              <a:buClr>
                <a:schemeClr val="tx1"/>
              </a:buClr>
              <a:buSzPct val="80000"/>
              <a:buFont typeface="Wingdings" pitchFamily="2" charset="2"/>
              <a:buChar char=""/>
              <a:defRPr/>
            </a:pPr>
            <a:r>
              <a:rPr lang="en-US" sz="1500" i="1" dirty="0" smtClean="0"/>
              <a:t>Technical and Functional Assessment of your current Oracle environment</a:t>
            </a:r>
          </a:p>
          <a:p>
            <a:pPr marL="356400" lvl="1" indent="-176400">
              <a:lnSpc>
                <a:spcPct val="120000"/>
              </a:lnSpc>
              <a:buClr>
                <a:schemeClr val="tx1"/>
              </a:buClr>
              <a:buSzPct val="80000"/>
              <a:buFont typeface="Wingdings" pitchFamily="2" charset="2"/>
              <a:buChar char=""/>
              <a:defRPr/>
            </a:pPr>
            <a:r>
              <a:rPr lang="en-US" sz="1500" i="1" dirty="0" smtClean="0"/>
              <a:t>Detailed questionnaire asking about the functionality to be used in R12</a:t>
            </a:r>
          </a:p>
          <a:p>
            <a:pPr marL="356400" lvl="1" indent="-176400">
              <a:lnSpc>
                <a:spcPct val="120000"/>
              </a:lnSpc>
              <a:buClr>
                <a:schemeClr val="tx1"/>
              </a:buClr>
              <a:buSzPct val="80000"/>
              <a:buFont typeface="Wingdings" pitchFamily="2" charset="2"/>
              <a:buChar char=""/>
              <a:defRPr/>
            </a:pPr>
            <a:r>
              <a:rPr lang="en-US" sz="1500" i="1" dirty="0" smtClean="0"/>
              <a:t>Helps clients define their scope and understand their complexities / risk</a:t>
            </a:r>
          </a:p>
          <a:p>
            <a:pPr marL="356400" lvl="1" indent="-176400">
              <a:lnSpc>
                <a:spcPct val="120000"/>
              </a:lnSpc>
              <a:buClr>
                <a:schemeClr val="tx1"/>
              </a:buClr>
              <a:buSzPct val="80000"/>
              <a:buFont typeface="Wingdings" pitchFamily="2" charset="2"/>
              <a:buChar char=""/>
              <a:defRPr/>
            </a:pPr>
            <a:endParaRPr kumimoji="0" lang="en-US" sz="12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3600" marR="0" lvl="0" indent="-183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"/>
              <a:tabLst/>
              <a:defRPr/>
            </a:pPr>
            <a:r>
              <a:rPr lang="en-US" sz="1600" b="1" dirty="0" smtClean="0"/>
              <a:t>1 day assessment </a:t>
            </a:r>
          </a:p>
          <a:p>
            <a:pPr marL="183600" marR="0" lvl="0" indent="-183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"/>
              <a:tabLst/>
              <a:defRPr/>
            </a:pPr>
            <a:endParaRPr lang="en-US" sz="1600" b="1" dirty="0" smtClean="0"/>
          </a:p>
          <a:p>
            <a:pPr marL="183600" marR="0" lvl="0" indent="-183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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Cost:  $0</a:t>
            </a:r>
          </a:p>
        </p:txBody>
      </p:sp>
      <p:pic>
        <p:nvPicPr>
          <p:cNvPr id="40" name="Picture 10" descr="Voca-RGB-Gradient-HR-cropp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11488"/>
            <a:ext cx="1018867" cy="30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3539480"/>
            <a:ext cx="1215729" cy="49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4" descr="Aculab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4187552"/>
            <a:ext cx="1217231" cy="42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7" descr="go-ahead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7312" y="5619543"/>
            <a:ext cx="1185674" cy="20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61" descr="baa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462" y="5036828"/>
            <a:ext cx="820504" cy="50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81" descr="MBNA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5483696"/>
            <a:ext cx="1238270" cy="44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68" descr="Thales%20logo%20colo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4835624"/>
            <a:ext cx="1253297" cy="24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9" descr="http://tbn0.google.com/images?q=tbn:y92fDrh5d_KaSM:http://informitv.com/images/articles/virgin/Virgin-Media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 l="16811" t="4597" r="15948" b="12643"/>
          <a:stretch>
            <a:fillRect/>
          </a:stretch>
        </p:blipFill>
        <p:spPr bwMode="auto">
          <a:xfrm>
            <a:off x="4644008" y="2819400"/>
            <a:ext cx="656703" cy="48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6" descr="Antalis%20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76056" y="5339680"/>
            <a:ext cx="1185674" cy="46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9" descr="http://www.tuamshoppingcentre.ie/images/seiko-logo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14876" y="4393886"/>
            <a:ext cx="1078978" cy="21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250" t="28395" r="31743" b="53839"/>
          <a:stretch>
            <a:fillRect/>
          </a:stretch>
        </p:blipFill>
        <p:spPr bwMode="auto">
          <a:xfrm>
            <a:off x="7215206" y="4608200"/>
            <a:ext cx="806980" cy="94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1" descr="http://www.netsafe.org.nz/Image_Library/visa_logo_new_nov05_38281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52320" y="2963416"/>
            <a:ext cx="1024879" cy="62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8" descr="BE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644008" y="4835624"/>
            <a:ext cx="885122" cy="44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4" descr="g_navbar_logov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02644" y="2826163"/>
            <a:ext cx="1807814" cy="27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2" descr="AttendaLogo.gif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12160" y="3971528"/>
            <a:ext cx="1027884" cy="60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94" descr="bechtel_logo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857884" y="3036564"/>
            <a:ext cx="540992" cy="50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74" descr="GE_logo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804248" y="3251448"/>
            <a:ext cx="550008" cy="55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C:\Users\mmontag\Documents\Hindsite Oracle Tool\Phase 3\hindsite_noDS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537328" y="1219201"/>
            <a:ext cx="4425294" cy="1574098"/>
          </a:xfrm>
          <a:prstGeom prst="rect">
            <a:avLst/>
          </a:prstGeom>
          <a:noFill/>
        </p:spPr>
      </p:pic>
      <p:pic>
        <p:nvPicPr>
          <p:cNvPr id="26" name="Picture 46" descr="New Essilor Logo picture.pn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578068" y="5867400"/>
            <a:ext cx="995976" cy="75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5835732" y="6177346"/>
            <a:ext cx="1937032" cy="37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9" descr="logo_2.gif"/>
          <p:cNvPicPr>
            <a:picLocks noChangeAspect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524328" y="5927985"/>
            <a:ext cx="1447152" cy="45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66600" y="188040"/>
            <a:ext cx="6948000" cy="457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R12 Upgrade vs. Re-Implementation</a:t>
            </a: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9B335-2276-40EF-81D7-58823B42305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933132" y="1036320"/>
          <a:ext cx="7807008" cy="544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us.123rf.com/400wm/400/400/lumaxart2d/lumaxart2d0905/lumaxart2d090500231/49305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469" y="2635500"/>
            <a:ext cx="2443655" cy="244365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00" y="188040"/>
            <a:ext cx="6948000" cy="457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Hindsite</a:t>
            </a:r>
            <a:r>
              <a:rPr lang="en-US" dirty="0" smtClean="0"/>
              <a:t> 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01F2-8A98-484F-805F-4DFCE04E06B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124" name="AutoShape 4" descr="data:image/jpeg;base64,/9j/4AAQSkZJRgABAQAAAQABAAD/2wCEAAkGBhIREBUUEhQTEhUUFSAaFRYTGBkYGxQYGiAYFxsYHBYZGyYgHiUkHh0aKzAgIygpLywvIR4xNTA2NTIrLSkBCQoKDgwOGg8PGikkHyQsMi8tMzUtKjYqLjUpLywsKjApLCksLC8sLCw0LCwqLDUsLDQqLCkpLCksLCk1LCwsLf/AABEIAHwAfAMBIgACEQEDEQH/xAAbAAEAAgMBAQAAAAAAAAAAAAAABQYCBAcDAf/EADkQAAEDAgQFAgMFBgcAAAAAAAEAAhEDIQQSMUEFBiJRYXGBEzKRB1KhwfAUIzNCseEVU2NygpLi/8QAGgEBAQEBAQEBAAAAAAAAAAAAAAQDBQIBBv/EAC0RAAIBAwIEBAUFAAAAAAAAAAABAgMEERIhIjFBUROxwfAjMoGh8RRCYXGR/9oADAMBAAIRAxEAPwDuKIiAIiICA5v4m+hTpljiwuqZZEX6Xugz6KGw/OVdvzBj/UQfqLfgpLnoA0aYP+ZP0BK57iDWaQxjw55EgFgAaB/M8zp4EEmwi8c6vOaq4iyCtKSniLOhYfndh+em5v8AtIcPxhb+D5swtUAtqgTs8FhkWI6gLjcbLmM1HVCwvAa1oJNNsOkyA0lxcNBNhPpIlTwxY90OHUCQSBY2mYje+030heVdTit9z7SrSectHYqVZrhLSHDuCD/RZSuP4biRbY5i8b0gSC0/K8ZSYB7E6h0SBK2aPN2MztNCpUe0CXsrCGxBjqfTzZiTaDHSZjVbq63xJHuNznmjrCKhYH7Qa8xVw4gmAQ4TbXMATFwYiR5CnuFc40q5a1odLjALYcPqD+S1jcU5PGdzZVoPqT6IEW5qEREAREQBERAVP7QKTXU6TXCeskXIIgRIIuNdlUKOHayzWhs6wNT57q3faA3ppSJGZ39AqW7FBgl5Abs4+1ifzXJusuo0cu5z4jMsHXL2lxJgklgMWZt+Zv39hlWaHOaCARc3vcWFveZ8BatMB0uDntY4yGszNJJtJjqE6wI1k30wOEOeWPdGkPmoCRldcPM38EXA9FhzeT5BcT74fkbVOs1j8mbbpk6ZdWydhIj3WTGPDYaWRsYNu1pj9aLwa+Xhr6eXpAAgOaSSdI9LSBqvlXFU2g/Dd1DRjZIJ+7lE/QQQj3Zi02Y4LE1TSGakHESDlcBJa4tJhwEXHcjWDoFauQeEl2Iq13tDcoDWhpJBcZlx0BcGhokDQwqjhsa1r6hy/DkgAOORrnQXFxzxBvBtJAbYrrHLnDzRw7Guu4jM4xHU68ROwgeyrt4fEzgvt6bjJy/jzJRERdIsCIiAIiIAqfxzm+vSrup02UYaY/eO6nWmYzCPGquCq/OeFa1nxom2VwESd2OE7h34Eqa5c1DMHjBLduap6oPGCs8w8dfi6QFejTb8OoDOabkOHyuG/cKv1aLRL7NcL5jt6k7d1O1OM0a1N7X4KmxzmEfEp5SWuizoyga7SqmMT8OxGugbo4+lyN52XPUtbzqyyCE/E/fqN79uJDHZBLjq7Ru0zE30HeQs6mLIDi5hLcxgtMu1hpiB40vO0LTw2KFRhmdTqZIg2nyCPw3WeHrOLodEtkjYGTEj8fSQvrS7Hv5XldDdwzCwEj94XQbmL3zHMRodhsvU4tzRemYH3C0j6WOvjytdtTKNHa+tva6wbjGPBD9CbBzSAdRcmxnss+fNHvQm9T5e9iZ5ewtPEVW05ZUDnTUgggj5iNTaBA9l1QLn/wBm+HmvWeJLabGsa4knqJdmaHG8Nyt3MSfboK6dtDTH+yyittT6hERUm4REQBERAFAc5YcvoN7CoCfo4fmp9eOLwwqMLHaOH08rOrDXBxRlWhrpuK6nNuFU+iu1s/EAOWNdCLeliqg+mXVHtzvaWyLkZr6E2G39ohW/EYN+GqltUZHEzTrCcp8Hx3GoVf5maKjxVsyoLPaIh47jvP61XBpN0paZbM/PUJOjLTJbngzCgCDAOxB7mYnXUrzfhamY9UjaLEG28EXvss31CGmY7eIsNCvWm5wdBJPYn0772/NWpnViurZo4XGuL3U3EgizdBmiZ2idN/ZbOc5Mpa1xDYvp27L3+CIg9/peRfuO61W1zYFjricwgj6a+y8t6j7Nr5UupbOXK9XC0KQY9lBlZz6hc5kh7sxaGbhoDWjzdW7Dczltq7Mv+pT6mH8wqTw3m57KDKRbRrU9PhvYZAm2abXnsVKYEYeoYYamCedBOem7/i+PwIC+Ku9XBPfsyT9Q9fw579n6e0XzDYtlRuZjg4dwZXsuY1+IOo1TD2hzTHxqB6Xdw5psfOo8roHBcTUqUGPqDK9zZI09DG0iDHlW29x4rcWsNF9tdeK3FrDX+G8iIqywIiIAiIgPLE4VlRuV7WvadQ4Aj6Fcn5z4WyjjoY0tYWCA2Ya4g6axN/cBddVE564BXq1TUp03VGmmB0FuYET/ACkjuNJU9xDVHZbmFaO2UssodUCM1zfWxi8fqF8rU72LgJ6gCNbAHxdZ1cI8F4JLCCRBbe9yerSZ7LI8PE3JN/0JUOcETl3Zqu+WWuJzC4J7R/NPnVZs4G4/xq2hsGWA9xEr5XwYaRe2gDgHZZJJMH11/R2eH4IEtpspBziYaWjMX6nuYKxrOWOExutelOBZ+WMFh2AP/iO0lxmItCluK4im9vU1pAuAoPB4DEtt+zVfHQWj6kQpjB8pYisZrkUWbtBDnn6SB6yfRYQpVpcKiQQo158Cj9vU9uTeXab2CvUGY5iKbT8rQ0wDG5kH0VzXlhcM2mxrGDK1ogAbAL1Xeo0lTgoo/R0KSpQUUERFqbBERAEREAXwlRXMfH24SlmIzPdZjPvHuTsBufRUitjcZiWl9RzyybspdIy79Iu73JUta6hS2e7JK93Ci8Pd9iR4pXdxHFijTj4dOS5xEhoFi6NydAP7r25g5IpMouqUnPZlEkHqEWk3Ei19/RVzloVKGPYKTnPDnZS2C2aZN8wP3RfxC6s5kiCJBEEHcLC3SrQlJ8372J7XFeEpPm3+MHG/8Drlpcykanw3kE04MbmWg5oIMyAZUjyLRFTiLSLGk15cPI6ATHl2hg6KZ4BV/ZOIPoOPS85BP/amfoY9SryKDc2bK3NEZoEx2nVereGrifNPD+hpbLXFN808P6HoiIry8IiIAiIgCIiAIiICscy8JqVcRTeKZqsawiGuaCHTNw4i3lYUuA4moMpc3C0/u0zneR5doPaVakUrtYSm5PqSStKcpubzuR3CeA0cMD8NvUfme4y53qfyEBSKIqYxUVhFMYqKwkUDn/h5fiaXwul5AzGY3OU23EG/opnlzjj/AIhw2IM1GiWu++NwfMX8j0M6XPuFl9N+lokbQf8A0oLiNR1J9OoHFzhDpOst0H68rjVKzo3DfQ4dWu6Fy302ydQRYUamZoI0Ike91mu0d4IiIAiIgCIiAIiIAiIgCIiAhebMAauHOUZnMOYAakDUD228BVQcNp4mpSp0YM3qlosxu89jsPK6IVi1gGgAnWN1HWtY1JqbIq9nGrUU2ZNbAhfURWFoREQBER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data:image/jpeg;base64,/9j/4AAQSkZJRgABAQAAAQABAAD/2wCEAAkGBhIREBUUEhQTEhUUFSAaFRYTGBkYGxQYGiAYFxsYHBYZGyYgHiUkHh0aKzAgIygpLywvIR4xNTA2NTIrLSkBCQoKDgwOGg8PGikkHyQsMi8tMzUtKjYqLjUpLywsKjApLCksLC8sLCw0LCwqLDUsLDQqLCkpLCksLCk1LCwsLf/AABEIAHwAfAMBIgACEQEDEQH/xAAbAAEAAgMBAQAAAAAAAAAAAAAABQYCBAcDAf/EADkQAAEDAgQFAgMFBgcAAAAAAAEAAhEDIQQSMUEFBiJRYXGBEzKRB1KhwfAUIzNCseEVU2NygpLi/8QAGgEBAQEBAQEBAAAAAAAAAAAAAAQDBQIBBv/EAC0RAAIBAwIEBAUFAAAAAAAAAAABAgMEERIhIjFBUROxwfAjMoGh8RRCYXGR/9oADAMBAAIRAxEAPwDuKIiAIiICA5v4m+hTpljiwuqZZEX6Xugz6KGw/OVdvzBj/UQfqLfgpLnoA0aYP+ZP0BK57iDWaQxjw55EgFgAaB/M8zp4EEmwi8c6vOaq4iyCtKSniLOhYfndh+em5v8AtIcPxhb+D5swtUAtqgTs8FhkWI6gLjcbLmM1HVCwvAa1oJNNsOkyA0lxcNBNhPpIlTwxY90OHUCQSBY2mYje+030heVdTit9z7SrSectHYqVZrhLSHDuCD/RZSuP4biRbY5i8b0gSC0/K8ZSYB7E6h0SBK2aPN2MztNCpUe0CXsrCGxBjqfTzZiTaDHSZjVbq63xJHuNznmjrCKhYH7Qa8xVw4gmAQ4TbXMATFwYiR5CnuFc40q5a1odLjALYcPqD+S1jcU5PGdzZVoPqT6IEW5qEREAREQBERAVP7QKTXU6TXCeskXIIgRIIuNdlUKOHayzWhs6wNT57q3faA3ppSJGZ39AqW7FBgl5Abs4+1ifzXJusuo0cu5z4jMsHXL2lxJgklgMWZt+Zv39hlWaHOaCARc3vcWFveZ8BatMB0uDntY4yGszNJJtJjqE6wI1k30wOEOeWPdGkPmoCRldcPM38EXA9FhzeT5BcT74fkbVOs1j8mbbpk6ZdWydhIj3WTGPDYaWRsYNu1pj9aLwa+Xhr6eXpAAgOaSSdI9LSBqvlXFU2g/Dd1DRjZIJ+7lE/QQQj3Zi02Y4LE1TSGakHESDlcBJa4tJhwEXHcjWDoFauQeEl2Iq13tDcoDWhpJBcZlx0BcGhokDQwqjhsa1r6hy/DkgAOORrnQXFxzxBvBtJAbYrrHLnDzRw7Guu4jM4xHU68ROwgeyrt4fEzgvt6bjJy/jzJRERdIsCIiAIiIAqfxzm+vSrup02UYaY/eO6nWmYzCPGquCq/OeFa1nxom2VwESd2OE7h34Eqa5c1DMHjBLduap6oPGCs8w8dfi6QFejTb8OoDOabkOHyuG/cKv1aLRL7NcL5jt6k7d1O1OM0a1N7X4KmxzmEfEp5SWuizoyga7SqmMT8OxGugbo4+lyN52XPUtbzqyyCE/E/fqN79uJDHZBLjq7Ru0zE30HeQs6mLIDi5hLcxgtMu1hpiB40vO0LTw2KFRhmdTqZIg2nyCPw3WeHrOLodEtkjYGTEj8fSQvrS7Hv5XldDdwzCwEj94XQbmL3zHMRodhsvU4tzRemYH3C0j6WOvjytdtTKNHa+tva6wbjGPBD9CbBzSAdRcmxnss+fNHvQm9T5e9iZ5ewtPEVW05ZUDnTUgggj5iNTaBA9l1QLn/wBm+HmvWeJLabGsa4knqJdmaHG8Nyt3MSfboK6dtDTH+yyittT6hERUm4REQBERAFAc5YcvoN7CoCfo4fmp9eOLwwqMLHaOH08rOrDXBxRlWhrpuK6nNuFU+iu1s/EAOWNdCLeliqg+mXVHtzvaWyLkZr6E2G39ohW/EYN+GqltUZHEzTrCcp8Hx3GoVf5maKjxVsyoLPaIh47jvP61XBpN0paZbM/PUJOjLTJbngzCgCDAOxB7mYnXUrzfhamY9UjaLEG28EXvss31CGmY7eIsNCvWm5wdBJPYn0772/NWpnViurZo4XGuL3U3EgizdBmiZ2idN/ZbOc5Mpa1xDYvp27L3+CIg9/peRfuO61W1zYFjricwgj6a+y8t6j7Nr5UupbOXK9XC0KQY9lBlZz6hc5kh7sxaGbhoDWjzdW7Dczltq7Mv+pT6mH8wqTw3m57KDKRbRrU9PhvYZAm2abXnsVKYEYeoYYamCedBOem7/i+PwIC+Ku9XBPfsyT9Q9fw579n6e0XzDYtlRuZjg4dwZXsuY1+IOo1TD2hzTHxqB6Xdw5psfOo8roHBcTUqUGPqDK9zZI09DG0iDHlW29x4rcWsNF9tdeK3FrDX+G8iIqywIiIAiIgPLE4VlRuV7WvadQ4Aj6Fcn5z4WyjjoY0tYWCA2Ya4g6axN/cBddVE564BXq1TUp03VGmmB0FuYET/ACkjuNJU9xDVHZbmFaO2UssodUCM1zfWxi8fqF8rU72LgJ6gCNbAHxdZ1cI8F4JLCCRBbe9yerSZ7LI8PE3JN/0JUOcETl3Zqu+WWuJzC4J7R/NPnVZs4G4/xq2hsGWA9xEr5XwYaRe2gDgHZZJJMH11/R2eH4IEtpspBziYaWjMX6nuYKxrOWOExutelOBZ+WMFh2AP/iO0lxmItCluK4im9vU1pAuAoPB4DEtt+zVfHQWj6kQpjB8pYisZrkUWbtBDnn6SB6yfRYQpVpcKiQQo158Cj9vU9uTeXab2CvUGY5iKbT8rQ0wDG5kH0VzXlhcM2mxrGDK1ogAbAL1Xeo0lTgoo/R0KSpQUUERFqbBERAEREAXwlRXMfH24SlmIzPdZjPvHuTsBufRUitjcZiWl9RzyybspdIy79Iu73JUta6hS2e7JK93Ci8Pd9iR4pXdxHFijTj4dOS5xEhoFi6NydAP7r25g5IpMouqUnPZlEkHqEWk3Ei19/RVzloVKGPYKTnPDnZS2C2aZN8wP3RfxC6s5kiCJBEEHcLC3SrQlJ8372J7XFeEpPm3+MHG/8Drlpcykanw3kE04MbmWg5oIMyAZUjyLRFTiLSLGk15cPI6ATHl2hg6KZ4BV/ZOIPoOPS85BP/amfoY9SryKDc2bK3NEZoEx2nVereGrifNPD+hpbLXFN808P6HoiIry8IiIAiIgCIiAIiICscy8JqVcRTeKZqsawiGuaCHTNw4i3lYUuA4moMpc3C0/u0zneR5doPaVakUrtYSm5PqSStKcpubzuR3CeA0cMD8NvUfme4y53qfyEBSKIqYxUVhFMYqKwkUDn/h5fiaXwul5AzGY3OU23EG/opnlzjj/AIhw2IM1GiWu++NwfMX8j0M6XPuFl9N+lokbQf8A0oLiNR1J9OoHFzhDpOst0H68rjVKzo3DfQ4dWu6Fy302ydQRYUamZoI0Ike91mu0d4IiIAiIgCIiAIiIAiIgCIiAhebMAauHOUZnMOYAakDUD228BVQcNp4mpSp0YM3qlosxu89jsPK6IVi1gGgAnWN1HWtY1JqbIq9nGrUU2ZNbAhfURWFoREQBER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218386" y="1056283"/>
            <a:ext cx="2695904" cy="127700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300" b="1" dirty="0" smtClean="0"/>
              <a:t>Project Charter</a:t>
            </a:r>
          </a:p>
          <a:p>
            <a:pPr algn="ctr">
              <a:lnSpc>
                <a:spcPct val="120000"/>
              </a:lnSpc>
            </a:pPr>
            <a:r>
              <a:rPr lang="en-US" dirty="0" smtClean="0"/>
              <a:t>  Scope &amp; Risks</a:t>
            </a:r>
          </a:p>
          <a:p>
            <a:pPr algn="ctr">
              <a:lnSpc>
                <a:spcPct val="120000"/>
              </a:lnSpc>
            </a:pPr>
            <a:r>
              <a:rPr lang="en-US" dirty="0" smtClean="0"/>
              <a:t>  Potential Org Structure</a:t>
            </a:r>
          </a:p>
          <a:p>
            <a:pPr algn="ctr">
              <a:lnSpc>
                <a:spcPct val="120000"/>
              </a:lnSpc>
            </a:pPr>
            <a:r>
              <a:rPr lang="en-US" dirty="0" smtClean="0"/>
              <a:t>  Roles, Deliverables, Results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213126" y="2469963"/>
            <a:ext cx="2695904" cy="127700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3800" b="1" dirty="0" smtClean="0"/>
              <a:t>Executive Presentation</a:t>
            </a:r>
          </a:p>
          <a:p>
            <a:pPr algn="ctr">
              <a:lnSpc>
                <a:spcPct val="120000"/>
              </a:lnSpc>
            </a:pPr>
            <a:r>
              <a:rPr lang="en-US" sz="2300" b="1" dirty="0" smtClean="0"/>
              <a:t>Summary of Functional &amp; Technical Scope outlining Upgrade v. Reimplementation Results</a:t>
            </a:r>
            <a:endParaRPr lang="en-US" sz="2000" b="1" dirty="0" smtClean="0"/>
          </a:p>
        </p:txBody>
      </p:sp>
      <p:sp>
        <p:nvSpPr>
          <p:cNvPr id="17" name="Rounded Rectangle 16"/>
          <p:cNvSpPr/>
          <p:nvPr/>
        </p:nvSpPr>
        <p:spPr>
          <a:xfrm>
            <a:off x="5213126" y="3904669"/>
            <a:ext cx="2695904" cy="127700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600" b="1" dirty="0" smtClean="0"/>
              <a:t>Modeler</a:t>
            </a:r>
          </a:p>
          <a:p>
            <a:pPr algn="ctr">
              <a:lnSpc>
                <a:spcPct val="120000"/>
              </a:lnSpc>
            </a:pPr>
            <a:r>
              <a:rPr lang="en-US" dirty="0" smtClean="0"/>
              <a:t>  Interactive spreadsheet, allows users to model upgrade versus re-implementation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228892" y="5307843"/>
            <a:ext cx="2695904" cy="127700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300" b="1" dirty="0" smtClean="0"/>
              <a:t>Project Plan</a:t>
            </a:r>
          </a:p>
          <a:p>
            <a:pPr algn="ctr">
              <a:lnSpc>
                <a:spcPct val="120000"/>
              </a:lnSpc>
            </a:pPr>
            <a:r>
              <a:rPr lang="en-US" dirty="0" smtClean="0"/>
              <a:t> MS Project Plan including tasks, resources, dates and level of effort for upgrade</a:t>
            </a:r>
            <a:endParaRPr lang="en-US" dirty="0"/>
          </a:p>
        </p:txBody>
      </p:sp>
      <p:pic>
        <p:nvPicPr>
          <p:cNvPr id="14" name="Picture 4" descr="C:\Users\mmontag\Documents\Hindsite Oracle Tool\Phase 3\hindsite_noD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469" y="1056283"/>
            <a:ext cx="3312318" cy="1178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Process – How Hitachi Consulting Can Help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01F2-8A98-484F-805F-4DFCE04E06B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>
            <a:off x="304800" y="3685067"/>
            <a:ext cx="8458200" cy="914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219200" y="3695700"/>
            <a:ext cx="5029200" cy="0"/>
          </a:xfrm>
          <a:prstGeom prst="line">
            <a:avLst/>
          </a:prstGeom>
          <a:ln w="19050"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"/>
          <p:cNvGrpSpPr/>
          <p:nvPr/>
        </p:nvGrpSpPr>
        <p:grpSpPr>
          <a:xfrm>
            <a:off x="3886200" y="929640"/>
            <a:ext cx="4972080" cy="3040380"/>
            <a:chOff x="690666" y="1234654"/>
            <a:chExt cx="7741455" cy="3873921"/>
          </a:xfrm>
        </p:grpSpPr>
        <p:pic>
          <p:nvPicPr>
            <p:cNvPr id="9" name="Picture 8" descr="HFusi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0666" y="1234654"/>
              <a:ext cx="1889259" cy="289346"/>
            </a:xfrm>
            <a:prstGeom prst="rect">
              <a:avLst/>
            </a:prstGeom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5608" y="1371600"/>
              <a:ext cx="7656513" cy="373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Rectangle 10"/>
          <p:cNvSpPr/>
          <p:nvPr/>
        </p:nvSpPr>
        <p:spPr>
          <a:xfrm>
            <a:off x="228600" y="4381500"/>
            <a:ext cx="3429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spcBef>
                <a:spcPts val="188"/>
              </a:spcBef>
              <a:spcAft>
                <a:spcPts val="188"/>
              </a:spcAft>
              <a:buClr>
                <a:srgbClr val="C00000"/>
              </a:buClr>
              <a:buFont typeface="Gill Sans Ultra Bold" pitchFamily="34" charset="0"/>
              <a:buChar char="&gt;"/>
            </a:pPr>
            <a:r>
              <a:rPr lang="en-US" sz="1400" dirty="0" smtClean="0">
                <a:solidFill>
                  <a:srgbClr val="4D4D4D"/>
                </a:solidFill>
                <a:latin typeface="Arial" charset="0"/>
              </a:rPr>
              <a:t>Get started with an upgrade planning tool to provide a high level direction</a:t>
            </a:r>
          </a:p>
          <a:p>
            <a:pPr marL="233363" indent="-233363">
              <a:spcBef>
                <a:spcPts val="188"/>
              </a:spcBef>
              <a:spcAft>
                <a:spcPts val="188"/>
              </a:spcAft>
              <a:buClr>
                <a:srgbClr val="C00000"/>
              </a:buClr>
              <a:buFont typeface="Gill Sans Ultra Bold" pitchFamily="34" charset="0"/>
              <a:buChar char="&gt;"/>
            </a:pPr>
            <a:r>
              <a:rPr lang="en-US" sz="1400" dirty="0" smtClean="0">
                <a:solidFill>
                  <a:srgbClr val="4D4D4D"/>
                </a:solidFill>
                <a:latin typeface="Arial" charset="0"/>
              </a:rPr>
              <a:t>Quickly understand if your business drivers tend towards a new re-implementation, upgrade, or postpone</a:t>
            </a:r>
          </a:p>
          <a:p>
            <a:pPr marL="233363" indent="-233363">
              <a:spcBef>
                <a:spcPts val="188"/>
              </a:spcBef>
              <a:spcAft>
                <a:spcPts val="188"/>
              </a:spcAft>
              <a:buClr>
                <a:srgbClr val="C00000"/>
              </a:buClr>
              <a:buFont typeface="Gill Sans Ultra Bold" pitchFamily="34" charset="0"/>
              <a:buChar char="&gt;"/>
            </a:pPr>
            <a:r>
              <a:rPr lang="en-US" sz="1400" dirty="0" smtClean="0">
                <a:solidFill>
                  <a:srgbClr val="4D4D4D"/>
                </a:solidFill>
                <a:latin typeface="Arial" charset="0"/>
              </a:rPr>
              <a:t>Technical, functional and business process workshops</a:t>
            </a:r>
          </a:p>
          <a:p>
            <a:pPr marL="233363" indent="-233363">
              <a:spcBef>
                <a:spcPts val="188"/>
              </a:spcBef>
              <a:spcAft>
                <a:spcPts val="188"/>
              </a:spcAft>
              <a:buFont typeface="Arial" pitchFamily="34" charset="0"/>
              <a:buChar char="•"/>
            </a:pPr>
            <a:endParaRPr lang="en-US" sz="1400" dirty="0" smtClean="0"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3245" y="3924300"/>
            <a:ext cx="154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Take Action!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924300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Evaluate &amp; Scope Migration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HC Hindsite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814" y="1562100"/>
            <a:ext cx="3442686" cy="15621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10000" y="4381500"/>
            <a:ext cx="4648200" cy="2021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spcBef>
                <a:spcPts val="188"/>
              </a:spcBef>
              <a:spcAft>
                <a:spcPts val="188"/>
              </a:spcAft>
              <a:buClr>
                <a:srgbClr val="C00000"/>
              </a:buClr>
              <a:buFont typeface="Gill Sans Ultra Bold" pitchFamily="34" charset="0"/>
              <a:buChar char="&gt;"/>
            </a:pPr>
            <a:r>
              <a:rPr lang="en-US" sz="1400" dirty="0" smtClean="0">
                <a:solidFill>
                  <a:srgbClr val="4D4D4D"/>
                </a:solidFill>
                <a:latin typeface="Arial" charset="0"/>
              </a:rPr>
              <a:t>Leverage proven project methodology that includes Oracle Unified Method (OUM)</a:t>
            </a:r>
          </a:p>
          <a:p>
            <a:pPr marL="233363" indent="-233363">
              <a:spcBef>
                <a:spcPts val="188"/>
              </a:spcBef>
              <a:spcAft>
                <a:spcPts val="188"/>
              </a:spcAft>
              <a:buClr>
                <a:srgbClr val="C00000"/>
              </a:buClr>
              <a:buFont typeface="Gill Sans Ultra Bold" pitchFamily="34" charset="0"/>
              <a:buChar char="&gt;"/>
            </a:pPr>
            <a:r>
              <a:rPr lang="en-US" sz="1400" dirty="0" smtClean="0">
                <a:solidFill>
                  <a:srgbClr val="4D4D4D"/>
                </a:solidFill>
                <a:latin typeface="Arial" charset="0"/>
              </a:rPr>
              <a:t>Upgrade tools to expedite migration</a:t>
            </a:r>
          </a:p>
          <a:p>
            <a:pPr marL="233363" indent="-233363">
              <a:spcBef>
                <a:spcPts val="188"/>
              </a:spcBef>
              <a:spcAft>
                <a:spcPts val="188"/>
              </a:spcAft>
              <a:buClr>
                <a:srgbClr val="C00000"/>
              </a:buClr>
              <a:buFont typeface="Gill Sans Ultra Bold" pitchFamily="34" charset="0"/>
              <a:buChar char="&gt;"/>
            </a:pPr>
            <a:r>
              <a:rPr lang="en-US" sz="1400" dirty="0" smtClean="0">
                <a:solidFill>
                  <a:srgbClr val="4D4D4D"/>
                </a:solidFill>
                <a:latin typeface="Arial" charset="0"/>
              </a:rPr>
              <a:t>Solutions to transform business structure setups to target structure</a:t>
            </a:r>
          </a:p>
          <a:p>
            <a:pPr marL="233363" indent="-233363">
              <a:spcBef>
                <a:spcPts val="188"/>
              </a:spcBef>
              <a:spcAft>
                <a:spcPts val="188"/>
              </a:spcAft>
              <a:buClr>
                <a:srgbClr val="C00000"/>
              </a:buClr>
              <a:buFont typeface="Gill Sans Ultra Bold" pitchFamily="34" charset="0"/>
              <a:buChar char="&gt;"/>
            </a:pPr>
            <a:r>
              <a:rPr lang="en-US" sz="1400" dirty="0" smtClean="0">
                <a:solidFill>
                  <a:srgbClr val="4D4D4D"/>
                </a:solidFill>
                <a:latin typeface="Arial" charset="0"/>
              </a:rPr>
              <a:t>Oracle Business Accelerators and industry process flows</a:t>
            </a:r>
          </a:p>
          <a:p>
            <a:pPr marL="233363" indent="-233363">
              <a:spcBef>
                <a:spcPts val="188"/>
              </a:spcBef>
              <a:spcAft>
                <a:spcPts val="188"/>
              </a:spcAft>
              <a:buFont typeface="Arial" pitchFamily="34" charset="0"/>
              <a:buChar char="•"/>
            </a:pPr>
            <a:endParaRPr lang="en-US" sz="1400" dirty="0" smtClean="0"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76295" y="1775143"/>
            <a:ext cx="28892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pitchFamily="34" charset="0"/>
              </a:rPr>
              <a:t>Hindsite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900" y="2689860"/>
            <a:ext cx="2560320" cy="19735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 smtClean="0"/>
              <a:t>DEMO</a:t>
            </a:r>
            <a:endParaRPr lang="en-US" sz="3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01F2-8A98-484F-805F-4DFCE04E06B4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Questions?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7380" y="2822290"/>
            <a:ext cx="5097780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8"/>
              </a:spcBef>
              <a:spcAft>
                <a:spcPts val="188"/>
              </a:spcAft>
            </a:pP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Our </a:t>
            </a:r>
            <a:r>
              <a:rPr lang="en-US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Hindsite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tool was developed by Hitachi Consulting to give our clients a high level assessment specifically designed for Oracle R12 migrations</a:t>
            </a:r>
          </a:p>
          <a:p>
            <a:pPr algn="ctr">
              <a:spcBef>
                <a:spcPts val="188"/>
              </a:spcBef>
              <a:spcAft>
                <a:spcPts val="188"/>
              </a:spcAft>
            </a:pPr>
            <a:endParaRPr lang="en-US" sz="2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algn="ctr">
              <a:spcBef>
                <a:spcPts val="188"/>
              </a:spcBef>
              <a:spcAft>
                <a:spcPts val="188"/>
              </a:spcAft>
            </a:pP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For more information or to schedule a </a:t>
            </a:r>
            <a:r>
              <a:rPr lang="en-US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Hindsite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demo, contact: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49512" y="1333500"/>
            <a:ext cx="3783285" cy="1604945"/>
            <a:chOff x="2449512" y="1333500"/>
            <a:chExt cx="3783285" cy="1604945"/>
          </a:xfrm>
        </p:grpSpPr>
        <p:pic>
          <p:nvPicPr>
            <p:cNvPr id="4" name="Picture 3" descr="HC Hindsite 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49512" y="1333500"/>
              <a:ext cx="3752805" cy="1604945"/>
            </a:xfrm>
            <a:prstGeom prst="rect">
              <a:avLst/>
            </a:prstGeom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43872" y="1542257"/>
              <a:ext cx="288925" cy="16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/>
        </p:nvSpPr>
        <p:spPr>
          <a:xfrm>
            <a:off x="498792" y="5269746"/>
            <a:ext cx="4103688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8"/>
              </a:spcBef>
              <a:spcAft>
                <a:spcPts val="188"/>
              </a:spcAft>
            </a:pPr>
            <a:r>
              <a:rPr lang="en-US" i="1" dirty="0" smtClean="0">
                <a:solidFill>
                  <a:srgbClr val="FF0000"/>
                </a:solidFill>
                <a:latin typeface="Arial" charset="0"/>
              </a:rPr>
              <a:t>Marc Feinberg</a:t>
            </a:r>
          </a:p>
          <a:p>
            <a:pPr algn="ctr">
              <a:spcBef>
                <a:spcPts val="188"/>
              </a:spcBef>
              <a:spcAft>
                <a:spcPts val="188"/>
              </a:spcAft>
            </a:pPr>
            <a:r>
              <a:rPr lang="en-US" i="1" dirty="0" smtClean="0">
                <a:solidFill>
                  <a:srgbClr val="FF0000"/>
                </a:solidFill>
                <a:latin typeface="Arial" charset="0"/>
              </a:rPr>
              <a:t>818.219.2841</a:t>
            </a:r>
          </a:p>
          <a:p>
            <a:pPr algn="ctr">
              <a:spcBef>
                <a:spcPts val="188"/>
              </a:spcBef>
              <a:spcAft>
                <a:spcPts val="188"/>
              </a:spcAft>
            </a:pPr>
            <a:r>
              <a:rPr lang="en-US" i="1" dirty="0" smtClean="0">
                <a:solidFill>
                  <a:srgbClr val="FF0000"/>
                </a:solidFill>
                <a:latin typeface="Arial" charset="0"/>
              </a:rPr>
              <a:t>mfeinberg@hitachiconsulting.com</a:t>
            </a:r>
            <a:endParaRPr lang="en-US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6156" y="5263091"/>
            <a:ext cx="4103688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8"/>
              </a:spcBef>
              <a:spcAft>
                <a:spcPts val="188"/>
              </a:spcAft>
            </a:pPr>
            <a:r>
              <a:rPr lang="en-US" i="1" dirty="0" smtClean="0">
                <a:solidFill>
                  <a:srgbClr val="FF0000"/>
                </a:solidFill>
                <a:latin typeface="Arial" charset="0"/>
              </a:rPr>
              <a:t>Mario Montag</a:t>
            </a:r>
          </a:p>
          <a:p>
            <a:pPr algn="ctr">
              <a:spcBef>
                <a:spcPts val="188"/>
              </a:spcBef>
              <a:spcAft>
                <a:spcPts val="188"/>
              </a:spcAft>
            </a:pPr>
            <a:r>
              <a:rPr lang="en-US" i="1" dirty="0" smtClean="0">
                <a:solidFill>
                  <a:srgbClr val="FF0000"/>
                </a:solidFill>
                <a:latin typeface="Arial" charset="0"/>
              </a:rPr>
              <a:t>678.576.5673</a:t>
            </a:r>
          </a:p>
          <a:p>
            <a:pPr algn="ctr">
              <a:spcBef>
                <a:spcPts val="188"/>
              </a:spcBef>
              <a:spcAft>
                <a:spcPts val="188"/>
              </a:spcAft>
            </a:pPr>
            <a:r>
              <a:rPr lang="en-US" i="1" dirty="0" smtClean="0">
                <a:solidFill>
                  <a:srgbClr val="FF0000"/>
                </a:solidFill>
                <a:latin typeface="Arial" charset="0"/>
              </a:rPr>
              <a:t>mmontag@hitachiconsulting.com</a:t>
            </a:r>
            <a:endParaRPr lang="en-US" dirty="0" smtClean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CC PowerPoint Master 3-5-2010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Hitach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HCC PowerPoint Master 3-5-2010</Template>
  <TotalTime>1987</TotalTime>
  <Words>797</Words>
  <Application>Microsoft Office PowerPoint</Application>
  <PresentationFormat>On-screen Show (4:3)</PresentationFormat>
  <Paragraphs>104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HCC PowerPoint Master 3-5-2010</vt:lpstr>
      <vt:lpstr>Hitachi Consulting</vt:lpstr>
      <vt:lpstr>What Should I Do?</vt:lpstr>
      <vt:lpstr>Evaluate &amp; Scope an R12 Migration</vt:lpstr>
      <vt:lpstr>R12 Upgrade vs. Re-Implementation </vt:lpstr>
      <vt:lpstr>Hindsite Output</vt:lpstr>
      <vt:lpstr>Migration Process – How Hitachi Consulting Can Help</vt:lpstr>
      <vt:lpstr>Hindsite</vt:lpstr>
      <vt:lpstr>Questions?</vt:lpstr>
    </vt:vector>
  </TitlesOfParts>
  <Company>Hitachi Consulting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T400s</dc:creator>
  <cp:lastModifiedBy>W500</cp:lastModifiedBy>
  <cp:revision>258</cp:revision>
  <cp:lastPrinted>2009-06-18T14:35:25Z</cp:lastPrinted>
  <dcterms:created xsi:type="dcterms:W3CDTF">2010-02-28T15:10:45Z</dcterms:created>
  <dcterms:modified xsi:type="dcterms:W3CDTF">2011-01-05T19:31:53Z</dcterms:modified>
</cp:coreProperties>
</file>